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134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3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</p:sldIdLst>
  <p:sldSz cy="6858000" cx="9144000"/>
  <p:notesSz cx="6858000" cy="9144000"/>
  <p:embeddedFontLst>
    <p:embeddedFont>
      <p:font typeface="Arimo"/>
      <p:regular r:id="rId141"/>
      <p:bold r:id="rId142"/>
      <p:italic r:id="rId143"/>
      <p:boldItalic r:id="rId144"/>
    </p:embeddedFont>
    <p:embeddedFont>
      <p:font typeface="Inter"/>
      <p:bold r:id="rId145"/>
      <p:boldItalic r:id="rId146"/>
    </p:embeddedFont>
    <p:embeddedFont>
      <p:font typeface="Inter ExtraBold"/>
      <p:bold r:id="rId147"/>
      <p:boldItalic r:id="rId148"/>
    </p:embeddedFont>
    <p:embeddedFont>
      <p:font typeface="Inter Medium"/>
      <p:regular r:id="rId149"/>
      <p:bold r:id="rId150"/>
      <p:italic r:id="rId151"/>
      <p:boldItalic r:id="rId1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53" roundtripDataSignature="AMtx7mhwg/QDF/dggiiQxB/FnTYJMc3p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78BD285-1AED-4ED2-8B60-7F2CC5B64B32}">
  <a:tblStyle styleId="{278BD285-1AED-4ED2-8B60-7F2CC5B64B32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fill>
          <a:solidFill>
            <a:srgbClr val="CFD7E7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FD7E7"/>
          </a:solidFill>
        </a:fill>
      </a:tcStyle>
    </a:band1V>
    <a:band2V>
      <a:tcTxStyle b="off" i="off"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58A10F4E-A726-4A8F-A1DE-BABC83F8DB42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DEEE8"/>
          </a:solidFill>
        </a:fill>
      </a:tcStyle>
    </a:wholeTbl>
    <a:band1H>
      <a:tcTxStyle b="off" i="off"/>
      <a:tcStyle>
        <a:fill>
          <a:solidFill>
            <a:srgbClr val="FCDCCE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FCDCCE"/>
          </a:solidFill>
        </a:fill>
      </a:tcStyle>
    </a:band1V>
    <a:band2V>
      <a:tcTxStyle b="off" i="off"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6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6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6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6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07" Type="http://schemas.openxmlformats.org/officeDocument/2006/relationships/slide" Target="slides/slide101.xml"/><Relationship Id="rId106" Type="http://schemas.openxmlformats.org/officeDocument/2006/relationships/slide" Target="slides/slide100.xml"/><Relationship Id="rId105" Type="http://schemas.openxmlformats.org/officeDocument/2006/relationships/slide" Target="slides/slide99.xml"/><Relationship Id="rId104" Type="http://schemas.openxmlformats.org/officeDocument/2006/relationships/slide" Target="slides/slide98.xml"/><Relationship Id="rId109" Type="http://schemas.openxmlformats.org/officeDocument/2006/relationships/slide" Target="slides/slide103.xml"/><Relationship Id="rId108" Type="http://schemas.openxmlformats.org/officeDocument/2006/relationships/slide" Target="slides/slide102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3" Type="http://schemas.openxmlformats.org/officeDocument/2006/relationships/slide" Target="slides/slide97.xml"/><Relationship Id="rId102" Type="http://schemas.openxmlformats.org/officeDocument/2006/relationships/slide" Target="slides/slide96.xml"/><Relationship Id="rId101" Type="http://schemas.openxmlformats.org/officeDocument/2006/relationships/slide" Target="slides/slide95.xml"/><Relationship Id="rId100" Type="http://schemas.openxmlformats.org/officeDocument/2006/relationships/slide" Target="slides/slide94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29" Type="http://schemas.openxmlformats.org/officeDocument/2006/relationships/slide" Target="slides/slide123.xml"/><Relationship Id="rId128" Type="http://schemas.openxmlformats.org/officeDocument/2006/relationships/slide" Target="slides/slide122.xml"/><Relationship Id="rId127" Type="http://schemas.openxmlformats.org/officeDocument/2006/relationships/slide" Target="slides/slide121.xml"/><Relationship Id="rId126" Type="http://schemas.openxmlformats.org/officeDocument/2006/relationships/slide" Target="slides/slide120.xml"/><Relationship Id="rId26" Type="http://schemas.openxmlformats.org/officeDocument/2006/relationships/slide" Target="slides/slide20.xml"/><Relationship Id="rId121" Type="http://schemas.openxmlformats.org/officeDocument/2006/relationships/slide" Target="slides/slide115.xml"/><Relationship Id="rId25" Type="http://schemas.openxmlformats.org/officeDocument/2006/relationships/slide" Target="slides/slide19.xml"/><Relationship Id="rId120" Type="http://schemas.openxmlformats.org/officeDocument/2006/relationships/slide" Target="slides/slide114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125" Type="http://schemas.openxmlformats.org/officeDocument/2006/relationships/slide" Target="slides/slide119.xml"/><Relationship Id="rId29" Type="http://schemas.openxmlformats.org/officeDocument/2006/relationships/slide" Target="slides/slide23.xml"/><Relationship Id="rId124" Type="http://schemas.openxmlformats.org/officeDocument/2006/relationships/slide" Target="slides/slide118.xml"/><Relationship Id="rId123" Type="http://schemas.openxmlformats.org/officeDocument/2006/relationships/slide" Target="slides/slide117.xml"/><Relationship Id="rId122" Type="http://schemas.openxmlformats.org/officeDocument/2006/relationships/slide" Target="slides/slide116.xml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11" Type="http://schemas.openxmlformats.org/officeDocument/2006/relationships/slide" Target="slides/slide5.xml"/><Relationship Id="rId99" Type="http://schemas.openxmlformats.org/officeDocument/2006/relationships/slide" Target="slides/slide93.xml"/><Relationship Id="rId10" Type="http://schemas.openxmlformats.org/officeDocument/2006/relationships/slide" Target="slides/slide4.xml"/><Relationship Id="rId98" Type="http://schemas.openxmlformats.org/officeDocument/2006/relationships/slide" Target="slides/slide92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18" Type="http://schemas.openxmlformats.org/officeDocument/2006/relationships/slide" Target="slides/slide112.xml"/><Relationship Id="rId117" Type="http://schemas.openxmlformats.org/officeDocument/2006/relationships/slide" Target="slides/slide111.xml"/><Relationship Id="rId116" Type="http://schemas.openxmlformats.org/officeDocument/2006/relationships/slide" Target="slides/slide110.xml"/><Relationship Id="rId115" Type="http://schemas.openxmlformats.org/officeDocument/2006/relationships/slide" Target="slides/slide109.xml"/><Relationship Id="rId119" Type="http://schemas.openxmlformats.org/officeDocument/2006/relationships/slide" Target="slides/slide113.xml"/><Relationship Id="rId15" Type="http://schemas.openxmlformats.org/officeDocument/2006/relationships/slide" Target="slides/slide9.xml"/><Relationship Id="rId110" Type="http://schemas.openxmlformats.org/officeDocument/2006/relationships/slide" Target="slides/slide104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14" Type="http://schemas.openxmlformats.org/officeDocument/2006/relationships/slide" Target="slides/slide108.xml"/><Relationship Id="rId18" Type="http://schemas.openxmlformats.org/officeDocument/2006/relationships/slide" Target="slides/slide12.xml"/><Relationship Id="rId113" Type="http://schemas.openxmlformats.org/officeDocument/2006/relationships/slide" Target="slides/slide107.xml"/><Relationship Id="rId112" Type="http://schemas.openxmlformats.org/officeDocument/2006/relationships/slide" Target="slides/slide106.xml"/><Relationship Id="rId111" Type="http://schemas.openxmlformats.org/officeDocument/2006/relationships/slide" Target="slides/slide105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150" Type="http://schemas.openxmlformats.org/officeDocument/2006/relationships/font" Target="fonts/InterMedium-bold.fntdata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149" Type="http://schemas.openxmlformats.org/officeDocument/2006/relationships/font" Target="fonts/InterMedium-regular.fntdata"/><Relationship Id="rId4" Type="http://schemas.openxmlformats.org/officeDocument/2006/relationships/tableStyles" Target="tableStyles.xml"/><Relationship Id="rId148" Type="http://schemas.openxmlformats.org/officeDocument/2006/relationships/font" Target="fonts/InterExtraBold-boldItalic.fntdata"/><Relationship Id="rId9" Type="http://schemas.openxmlformats.org/officeDocument/2006/relationships/slide" Target="slides/slide3.xml"/><Relationship Id="rId143" Type="http://schemas.openxmlformats.org/officeDocument/2006/relationships/font" Target="fonts/Arimo-italic.fntdata"/><Relationship Id="rId142" Type="http://schemas.openxmlformats.org/officeDocument/2006/relationships/font" Target="fonts/Arimo-bold.fntdata"/><Relationship Id="rId141" Type="http://schemas.openxmlformats.org/officeDocument/2006/relationships/font" Target="fonts/Arimo-regular.fntdata"/><Relationship Id="rId140" Type="http://schemas.openxmlformats.org/officeDocument/2006/relationships/slide" Target="slides/slide134.xml"/><Relationship Id="rId5" Type="http://schemas.openxmlformats.org/officeDocument/2006/relationships/slideMaster" Target="slideMasters/slideMaster1.xml"/><Relationship Id="rId147" Type="http://schemas.openxmlformats.org/officeDocument/2006/relationships/font" Target="fonts/InterExtraBold-bold.fntdata"/><Relationship Id="rId6" Type="http://schemas.openxmlformats.org/officeDocument/2006/relationships/notesMaster" Target="notesMasters/notesMaster1.xml"/><Relationship Id="rId146" Type="http://schemas.openxmlformats.org/officeDocument/2006/relationships/font" Target="fonts/Inter-boldItalic.fntdata"/><Relationship Id="rId7" Type="http://schemas.openxmlformats.org/officeDocument/2006/relationships/slide" Target="slides/slide1.xml"/><Relationship Id="rId145" Type="http://schemas.openxmlformats.org/officeDocument/2006/relationships/font" Target="fonts/Inter-bold.fntdata"/><Relationship Id="rId8" Type="http://schemas.openxmlformats.org/officeDocument/2006/relationships/slide" Target="slides/slide2.xml"/><Relationship Id="rId144" Type="http://schemas.openxmlformats.org/officeDocument/2006/relationships/font" Target="fonts/Arimo-boldItalic.fntdata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139" Type="http://schemas.openxmlformats.org/officeDocument/2006/relationships/slide" Target="slides/slide133.xml"/><Relationship Id="rId138" Type="http://schemas.openxmlformats.org/officeDocument/2006/relationships/slide" Target="slides/slide132.xml"/><Relationship Id="rId137" Type="http://schemas.openxmlformats.org/officeDocument/2006/relationships/slide" Target="slides/slide131.xml"/><Relationship Id="rId132" Type="http://schemas.openxmlformats.org/officeDocument/2006/relationships/slide" Target="slides/slide126.xml"/><Relationship Id="rId131" Type="http://schemas.openxmlformats.org/officeDocument/2006/relationships/slide" Target="slides/slide125.xml"/><Relationship Id="rId130" Type="http://schemas.openxmlformats.org/officeDocument/2006/relationships/slide" Target="slides/slide124.xml"/><Relationship Id="rId136" Type="http://schemas.openxmlformats.org/officeDocument/2006/relationships/slide" Target="slides/slide130.xml"/><Relationship Id="rId135" Type="http://schemas.openxmlformats.org/officeDocument/2006/relationships/slide" Target="slides/slide129.xml"/><Relationship Id="rId134" Type="http://schemas.openxmlformats.org/officeDocument/2006/relationships/slide" Target="slides/slide128.xml"/><Relationship Id="rId133" Type="http://schemas.openxmlformats.org/officeDocument/2006/relationships/slide" Target="slides/slide127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Relationship Id="rId153" Type="http://customschemas.google.com/relationships/presentationmetadata" Target="metadata"/><Relationship Id="rId152" Type="http://schemas.openxmlformats.org/officeDocument/2006/relationships/font" Target="fonts/InterMedium-boldItalic.fntdata"/><Relationship Id="rId151" Type="http://schemas.openxmlformats.org/officeDocument/2006/relationships/font" Target="fonts/Inter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2" name="Google Shape;23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6" name="Google Shape;1446;p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3" name="Google Shape;1453;p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1" name="Google Shape;1461;p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3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5" name="Google Shape;1485;p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2" name="Google Shape;1512;p1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1" name="Google Shape;1521;p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g2815a8451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35" name="Google Shape;1535;g2815a8451f4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7" name="Google Shape;1547;p1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3" name="Google Shape;1573;p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1" name="Google Shape;1581;p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0b47114e9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g3f0b47114e9_0_2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04" name="Google Shape;1604;p1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g27913430b6d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3" name="Google Shape;1613;g27913430b6d_3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3" name="Google Shape;1643;p1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8" name="Google Shape;1648;p1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53" name="Google Shape;1653;p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p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3" name="Google Shape;1683;p1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5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7" name="Google Shape;1697;p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3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05" name="Google Shape;1705;p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8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60" name="Google Shape;1760;p1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6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68" name="Google Shape;1768;p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" name="Google Shape;25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0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2" name="Google Shape;1782;p1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2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p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4" name="Google Shape;1794;p1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0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2" name="Google Shape;1802;p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p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13" name="Google Shape;1813;p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2" name="Google Shape;1822;p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0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p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2" name="Google Shape;1832;p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1" name="Google Shape;1841;p1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55" name="Google Shape;1855;p1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5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7" name="Google Shape;1867;p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9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1" name="Google Shape;1881;p1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4" name="Google Shape;27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3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Google Shape;1894;p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5" name="Google Shape;1895;p1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p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7" name="Google Shape;1907;p1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2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4" name="Google Shape;1914;p1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2" name="Google Shape;1932;p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33" name="Google Shape;1933;p1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g2815a8451f4_0_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0" name="Google Shape;1940;g2815a8451f4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1" name="Google Shape;1941;g2815a8451f4_0_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2" name="Google Shape;302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9" name="Google Shape;319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9" name="Google Shape;349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5" name="Google Shape;36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1" name="Google Shape;381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3" name="Google Shape;393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4" name="Google Shape;404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2" name="Google Shape;432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9" name="Google Shape;43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7" name="Google Shape;447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4" name="Google Shape;454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4" name="Google Shape;534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2" name="Google Shape;542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0" name="Google Shape;560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8" name="Google Shape;568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0" name="Google Shape;600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9" name="Google Shape;60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0" name="Google Shape;610;p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7" name="Google Shape;617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5" name="Google Shape;625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3" name="Google Shape;633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0" name="Google Shape;640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0" name="Google Shape;650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9" name="Google Shape;659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6" name="Google Shape;666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4" name="Google Shape;674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0b47114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" name="Google Shape;141;g3f0b47114e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3" name="Google Shape;683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0" name="Google Shape;690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3" name="Google Shape;703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2" name="Google Shape;712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2" name="Google Shape;732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0" name="Google Shape;740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7" name="Google Shape;747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3" name="Google Shape;753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3" name="Google Shape;783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0" name="Google Shape;790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8" name="Google Shape;798;p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5" name="Google Shape;805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3" name="Google Shape;813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1" name="Google Shape;821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9" name="Google Shape;829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7" name="Google Shape;837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5" name="Google Shape;845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0" name="Google Shape;860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8" name="Google Shape;868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8" name="Google Shape;878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5" name="Google Shape;885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2" name="Google Shape;892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1" name="Google Shape;901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7" name="Google Shape;907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3" name="Google Shape;913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6" name="Google Shape;926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2" name="Google Shape;932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8" name="Google Shape;938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4" name="Google Shape;944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9" name="Google Shape;949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6" name="Google Shape;956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3" name="Google Shape;963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7" name="Google Shape;977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7" name="Google Shape;987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7" name="Google Shape;1007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8" name="Google Shape;1028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9" name="Google Shape;1049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9" name="Google Shape;1069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1" name="Google Shape;1101;p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3" name="Google Shape;1123;p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3" name="Google Shape;1143;p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6" name="Google Shape;1156;p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6" name="Google Shape;1176;p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8" name="Google Shape;1208;p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8" name="Google Shape;1228;p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9" name="Google Shape;1229;p8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9" name="Google Shape;1249;p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0" name="Google Shape;1250;p8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0" name="Google Shape;1270;p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1" name="Google Shape;1271;p8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8" name="Google Shape;1278;p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7" name="Google Shape;1287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8" name="Google Shape;1298;p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1" name="Google Shape;1311;p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2" name="Google Shape;1332;p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6" name="Google Shape;1346;p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9" name="Google Shape;1359;p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2" name="Google Shape;1372;p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3" name="Google Shape;1373;p9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9" name="Google Shape;1379;p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6" name="Google Shape;1386;p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0" name="Google Shape;1400;p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7" name="Google Shape;1417;p9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5" name="Google Shape;1425;p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26" name="Google Shape;1426;p9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슬라이드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2"/>
          <p:cNvSpPr txBox="1"/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2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2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2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세로 텍스트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1"/>
          <p:cNvSpPr txBox="1"/>
          <p:nvPr>
            <p:ph idx="1" type="body"/>
          </p:nvPr>
        </p:nvSpPr>
        <p:spPr>
          <a:xfrm rot="5400000">
            <a:off x="2309019" y="-251617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41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1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41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세로 제목 및 텍스트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2"/>
          <p:cNvSpPr txBox="1"/>
          <p:nvPr>
            <p:ph type="title"/>
          </p:nvPr>
        </p:nvSpPr>
        <p:spPr>
          <a:xfrm rot="5400000">
            <a:off x="4732338" y="2171703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2"/>
          <p:cNvSpPr txBox="1"/>
          <p:nvPr>
            <p:ph idx="1" type="body"/>
          </p:nvPr>
        </p:nvSpPr>
        <p:spPr>
          <a:xfrm rot="5400000">
            <a:off x="541338" y="190502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2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2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2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3"/>
          <p:cNvSpPr txBox="1"/>
          <p:nvPr>
            <p:ph idx="1" type="body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3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3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3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구역 머리글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4"/>
          <p:cNvSpPr txBox="1"/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algun Gothic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34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4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4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콘텐츠 2개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5"/>
          <p:cNvSpPr txBox="1"/>
          <p:nvPr>
            <p:ph idx="1" type="body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35"/>
          <p:cNvSpPr txBox="1"/>
          <p:nvPr>
            <p:ph idx="2" type="body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35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5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5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비교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3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36"/>
          <p:cNvSpPr txBox="1"/>
          <p:nvPr>
            <p:ph idx="3" type="body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36"/>
          <p:cNvSpPr txBox="1"/>
          <p:nvPr>
            <p:ph idx="4" type="body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36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6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6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만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7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7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7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빈 화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8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8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8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콘텐츠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9"/>
          <p:cNvSpPr txBox="1"/>
          <p:nvPr>
            <p:ph idx="1" type="body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39"/>
          <p:cNvSpPr txBox="1"/>
          <p:nvPr>
            <p:ph idx="2" type="body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39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9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9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그림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4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40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0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0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b="0" i="0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31"/>
          <p:cNvSpPr txBox="1"/>
          <p:nvPr>
            <p:ph idx="1" type="body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2" name="Google Shape;12;p131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3" name="Google Shape;13;p131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4" name="Google Shape;14;p131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38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39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9.xml"/><Relationship Id="rId3" Type="http://schemas.openxmlformats.org/officeDocument/2006/relationships/image" Target="../media/image42.jpg"/><Relationship Id="rId4" Type="http://schemas.openxmlformats.org/officeDocument/2006/relationships/image" Target="../media/image4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22.png"/><Relationship Id="rId7" Type="http://schemas.openxmlformats.org/officeDocument/2006/relationships/image" Target="../media/image10.png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0.xml"/><Relationship Id="rId3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6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8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9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Relationship Id="rId5" Type="http://schemas.openxmlformats.org/officeDocument/2006/relationships/image" Target="../media/image20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0.xml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1.xml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2.xml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3.xml"/><Relationship Id="rId3" Type="http://schemas.openxmlformats.org/officeDocument/2006/relationships/image" Target="../media/image43.png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4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Relationship Id="rId6" Type="http://schemas.openxmlformats.org/officeDocument/2006/relationships/image" Target="../media/image2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hyperlink" Target="http://www.ted.com/talks/tim_berners_lee_on_the_next_web?language=ko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2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3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google.com/" TargetMode="Externa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csszengarden.com/" TargetMode="Externa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37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lang="en-US"/>
              <a:t>HTML/CSS/Javascript/jQuery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"/>
          <p:cNvSpPr txBox="1"/>
          <p:nvPr/>
        </p:nvSpPr>
        <p:spPr>
          <a:xfrm>
            <a:off x="903685" y="508001"/>
            <a:ext cx="181799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jQuery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2"/>
          <p:cNvSpPr txBox="1"/>
          <p:nvPr/>
        </p:nvSpPr>
        <p:spPr>
          <a:xfrm>
            <a:off x="903686" y="1704977"/>
            <a:ext cx="38820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Javascript 기반 라이브러리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6" name="Google Shape;236;p12"/>
          <p:cNvSpPr txBox="1"/>
          <p:nvPr/>
        </p:nvSpPr>
        <p:spPr>
          <a:xfrm>
            <a:off x="903685" y="2527303"/>
            <a:ext cx="27286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Script 코드 단순화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7" name="Google Shape;237;p12"/>
          <p:cNvSpPr txBox="1"/>
          <p:nvPr/>
        </p:nvSpPr>
        <p:spPr>
          <a:xfrm>
            <a:off x="903686" y="3349628"/>
            <a:ext cx="30636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크로스브라우징 구현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8" name="Google Shape;238;p12"/>
          <p:cNvSpPr txBox="1"/>
          <p:nvPr/>
        </p:nvSpPr>
        <p:spPr>
          <a:xfrm>
            <a:off x="903686" y="4171953"/>
            <a:ext cx="23317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Selector 표현식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9" name="Google Shape;239;p12"/>
          <p:cNvSpPr/>
          <p:nvPr/>
        </p:nvSpPr>
        <p:spPr>
          <a:xfrm>
            <a:off x="5161361" y="1065292"/>
            <a:ext cx="2872581" cy="4678204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&lt;script src=“jquery.js”&gt;&lt;/script&gt;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&lt;script&gt;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      $(function(){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              $(“p”).slideDown();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&lt;/script&gt;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 &lt;p&gt;Hello World!&lt;/p&gt; </a:t>
            </a:r>
            <a:endParaRPr b="0" i="0" sz="1600" u="none" cap="none" strike="noStrike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0" name="Google Shape;240;p12"/>
          <p:cNvGrpSpPr/>
          <p:nvPr/>
        </p:nvGrpSpPr>
        <p:grpSpPr>
          <a:xfrm>
            <a:off x="1331640" y="2650440"/>
            <a:ext cx="3330494" cy="2006600"/>
            <a:chOff x="3292239" y="4394200"/>
            <a:chExt cx="5173908" cy="2006600"/>
          </a:xfrm>
        </p:grpSpPr>
        <p:sp>
          <p:nvSpPr>
            <p:cNvPr id="241" name="Google Shape;241;p12"/>
            <p:cNvSpPr/>
            <p:nvPr/>
          </p:nvSpPr>
          <p:spPr>
            <a:xfrm>
              <a:off x="3292239" y="4394200"/>
              <a:ext cx="5173908" cy="20066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42" name="Google Shape;242;p12"/>
            <p:cNvSpPr/>
            <p:nvPr/>
          </p:nvSpPr>
          <p:spPr>
            <a:xfrm>
              <a:off x="3301307" y="4660900"/>
              <a:ext cx="5024818" cy="393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Hello World!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99"/>
          <p:cNvSpPr txBox="1"/>
          <p:nvPr/>
        </p:nvSpPr>
        <p:spPr>
          <a:xfrm>
            <a:off x="455903" y="404664"/>
            <a:ext cx="17269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2-6. 상자(Box)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49" name="Google Shape;1449;p99"/>
          <p:cNvSpPr txBox="1"/>
          <p:nvPr/>
        </p:nvSpPr>
        <p:spPr>
          <a:xfrm>
            <a:off x="755576" y="1196752"/>
            <a:ext cx="646523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박스의 테두리 선을 나타냄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위,아래, 왼쪽, 오른쪽에 따라 각각 스타일을 지정할 수 있음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50" name="Google Shape;1450;p99"/>
          <p:cNvSpPr txBox="1"/>
          <p:nvPr/>
        </p:nvSpPr>
        <p:spPr>
          <a:xfrm>
            <a:off x="1043608" y="2564904"/>
            <a:ext cx="5498621" cy="341632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border-width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border-style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border-color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border-방향-width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border-방향-style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border-방향-color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border-style 속성(solid, dashed, dotted, double 등)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축약형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 : 1px solid red 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00"/>
          <p:cNvSpPr txBox="1"/>
          <p:nvPr/>
        </p:nvSpPr>
        <p:spPr>
          <a:xfrm>
            <a:off x="455903" y="404664"/>
            <a:ext cx="69762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예제.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456" name="Google Shape;1456;p100"/>
          <p:cNvGrpSpPr/>
          <p:nvPr/>
        </p:nvGrpSpPr>
        <p:grpSpPr>
          <a:xfrm>
            <a:off x="419100" y="1428750"/>
            <a:ext cx="8305800" cy="4000500"/>
            <a:chOff x="419100" y="1428750"/>
            <a:chExt cx="8305800" cy="4000500"/>
          </a:xfrm>
        </p:grpSpPr>
        <p:pic>
          <p:nvPicPr>
            <p:cNvPr id="1457" name="Google Shape;1457;p10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19100" y="1428750"/>
              <a:ext cx="8305800" cy="4000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8" name="Google Shape;1458;p100"/>
            <p:cNvSpPr txBox="1"/>
            <p:nvPr/>
          </p:nvSpPr>
          <p:spPr>
            <a:xfrm>
              <a:off x="890620" y="2175989"/>
              <a:ext cx="3278207" cy="3385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CSS는 내부스타일 방식 사용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01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64" name="Google Shape;1464;p101"/>
          <p:cNvSpPr txBox="1"/>
          <p:nvPr/>
        </p:nvSpPr>
        <p:spPr>
          <a:xfrm>
            <a:off x="755576" y="1412776"/>
            <a:ext cx="787106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엘리먼트를 block형태로 특정 방향(left,right)으로 정렬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원래 이미지와 텍스트간에 배치용으로 사용 -&gt; 레이아웃 용도로 많이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101"/>
          <p:cNvSpPr txBox="1"/>
          <p:nvPr/>
        </p:nvSpPr>
        <p:spPr>
          <a:xfrm>
            <a:off x="755576" y="980728"/>
            <a:ext cx="10917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66" name="Google Shape;1466;p101"/>
          <p:cNvSpPr txBox="1"/>
          <p:nvPr/>
        </p:nvSpPr>
        <p:spPr>
          <a:xfrm>
            <a:off x="971600" y="2204864"/>
            <a:ext cx="186775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: inherit;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: left;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: right;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: none;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67" name="Google Shape;1467;p101"/>
          <p:cNvSpPr/>
          <p:nvPr/>
        </p:nvSpPr>
        <p:spPr>
          <a:xfrm>
            <a:off x="3466549" y="2636912"/>
            <a:ext cx="4741031" cy="18002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68" name="Google Shape;1468;p101"/>
          <p:cNvSpPr/>
          <p:nvPr/>
        </p:nvSpPr>
        <p:spPr>
          <a:xfrm>
            <a:off x="3538557" y="2708920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1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69" name="Google Shape;1469;p101"/>
          <p:cNvSpPr/>
          <p:nvPr/>
        </p:nvSpPr>
        <p:spPr>
          <a:xfrm>
            <a:off x="3538557" y="3284984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2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0" name="Google Shape;1470;p101"/>
          <p:cNvSpPr/>
          <p:nvPr/>
        </p:nvSpPr>
        <p:spPr>
          <a:xfrm>
            <a:off x="3538557" y="3861048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3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1" name="Google Shape;1471;p101"/>
          <p:cNvSpPr/>
          <p:nvPr/>
        </p:nvSpPr>
        <p:spPr>
          <a:xfrm>
            <a:off x="3466549" y="4653136"/>
            <a:ext cx="4741031" cy="18002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2" name="Google Shape;1472;p101"/>
          <p:cNvSpPr/>
          <p:nvPr/>
        </p:nvSpPr>
        <p:spPr>
          <a:xfrm>
            <a:off x="3538557" y="4725144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1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3" name="Google Shape;1473;p101"/>
          <p:cNvSpPr/>
          <p:nvPr/>
        </p:nvSpPr>
        <p:spPr>
          <a:xfrm>
            <a:off x="4618677" y="4725144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2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4" name="Google Shape;1474;p101"/>
          <p:cNvSpPr/>
          <p:nvPr/>
        </p:nvSpPr>
        <p:spPr>
          <a:xfrm>
            <a:off x="5698797" y="4725144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3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5" name="Google Shape;1475;p101"/>
          <p:cNvSpPr txBox="1"/>
          <p:nvPr/>
        </p:nvSpPr>
        <p:spPr>
          <a:xfrm>
            <a:off x="5283915" y="2276872"/>
            <a:ext cx="30071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: left ; 로 설정한 경우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101"/>
          <p:cNvSpPr/>
          <p:nvPr/>
        </p:nvSpPr>
        <p:spPr>
          <a:xfrm>
            <a:off x="4752845" y="2708920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2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7" name="Google Shape;1477;p101"/>
          <p:cNvSpPr/>
          <p:nvPr/>
        </p:nvSpPr>
        <p:spPr>
          <a:xfrm>
            <a:off x="5986829" y="2708920"/>
            <a:ext cx="1017960" cy="50405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 3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478" name="Google Shape;1478;p101"/>
          <p:cNvCxnSpPr>
            <a:stCxn id="1469" idx="3"/>
            <a:endCxn id="1476" idx="2"/>
          </p:cNvCxnSpPr>
          <p:nvPr/>
        </p:nvCxnSpPr>
        <p:spPr>
          <a:xfrm flipH="1" rot="10800000">
            <a:off x="4556517" y="3213012"/>
            <a:ext cx="705300" cy="324000"/>
          </a:xfrm>
          <a:prstGeom prst="bentConnector2">
            <a:avLst/>
          </a:prstGeom>
          <a:noFill/>
          <a:ln cap="flat" cmpd="sng" w="2857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79" name="Google Shape;1479;p101"/>
          <p:cNvCxnSpPr>
            <a:stCxn id="1470" idx="3"/>
            <a:endCxn id="1477" idx="2"/>
          </p:cNvCxnSpPr>
          <p:nvPr/>
        </p:nvCxnSpPr>
        <p:spPr>
          <a:xfrm flipH="1" rot="10800000">
            <a:off x="4556517" y="3213076"/>
            <a:ext cx="1939200" cy="900000"/>
          </a:xfrm>
          <a:prstGeom prst="bentConnector2">
            <a:avLst/>
          </a:prstGeom>
          <a:noFill/>
          <a:ln cap="flat" cmpd="sng" w="2857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480" name="Google Shape;1480;p101"/>
          <p:cNvSpPr txBox="1"/>
          <p:nvPr/>
        </p:nvSpPr>
        <p:spPr>
          <a:xfrm>
            <a:off x="2386429" y="4725144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결과화면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1" name="Google Shape;1481;p101"/>
          <p:cNvCxnSpPr>
            <a:stCxn id="1475" idx="1"/>
            <a:endCxn id="1468" idx="3"/>
          </p:cNvCxnSpPr>
          <p:nvPr/>
        </p:nvCxnSpPr>
        <p:spPr>
          <a:xfrm flipH="1">
            <a:off x="4556415" y="2461538"/>
            <a:ext cx="727500" cy="499500"/>
          </a:xfrm>
          <a:prstGeom prst="curvedConnector3">
            <a:avLst>
              <a:gd fmla="val 49993" name="adj1"/>
            </a:avLst>
          </a:prstGeom>
          <a:noFill/>
          <a:ln cap="flat" cmpd="sng" w="2857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82" name="Google Shape;1482;p101"/>
          <p:cNvCxnSpPr>
            <a:stCxn id="1475" idx="1"/>
            <a:endCxn id="1469" idx="1"/>
          </p:cNvCxnSpPr>
          <p:nvPr/>
        </p:nvCxnSpPr>
        <p:spPr>
          <a:xfrm flipH="1">
            <a:off x="3538515" y="2461538"/>
            <a:ext cx="1745400" cy="1075500"/>
          </a:xfrm>
          <a:prstGeom prst="curvedConnector3">
            <a:avLst>
              <a:gd fmla="val 113095" name="adj1"/>
            </a:avLst>
          </a:prstGeom>
          <a:noFill/>
          <a:ln cap="flat" cmpd="sng" w="2857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102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88" name="Google Shape;1488;p102"/>
          <p:cNvSpPr txBox="1"/>
          <p:nvPr/>
        </p:nvSpPr>
        <p:spPr>
          <a:xfrm>
            <a:off x="755576" y="1412776"/>
            <a:ext cx="7535974" cy="869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Float를 해제할 때 사용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이전 엘리먼트의 float값을 상속받아 같은 방향으로 정렬되는 현상 방지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02"/>
          <p:cNvSpPr txBox="1"/>
          <p:nvPr/>
        </p:nvSpPr>
        <p:spPr>
          <a:xfrm>
            <a:off x="755576" y="980728"/>
            <a:ext cx="110799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0" name="Google Shape;1490;p102"/>
          <p:cNvSpPr txBox="1"/>
          <p:nvPr/>
        </p:nvSpPr>
        <p:spPr>
          <a:xfrm>
            <a:off x="683568" y="2492896"/>
            <a:ext cx="803104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 : inherit ; (기본)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 : left; (왼쪽으로 정렬된 엘리먼트의 하단에 위치)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 : right; (오른쪽으로 정렬된 엘리먼트의 하단에 위치)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 : both; (left 나 right 정렬된 엘리먼트 중 가장 하단인 엘리먼트에 위치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102"/>
          <p:cNvSpPr/>
          <p:nvPr/>
        </p:nvSpPr>
        <p:spPr>
          <a:xfrm>
            <a:off x="1043608" y="4365104"/>
            <a:ext cx="7416824" cy="208823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2" name="Google Shape;1492;p102"/>
          <p:cNvSpPr/>
          <p:nvPr/>
        </p:nvSpPr>
        <p:spPr>
          <a:xfrm>
            <a:off x="1309574" y="4581128"/>
            <a:ext cx="936104" cy="1224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3" name="Google Shape;1493;p102"/>
          <p:cNvSpPr/>
          <p:nvPr/>
        </p:nvSpPr>
        <p:spPr>
          <a:xfrm>
            <a:off x="2494050" y="4581128"/>
            <a:ext cx="936104" cy="104411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4" name="Google Shape;1494;p102"/>
          <p:cNvSpPr/>
          <p:nvPr/>
        </p:nvSpPr>
        <p:spPr>
          <a:xfrm>
            <a:off x="1303100" y="5894759"/>
            <a:ext cx="2127054" cy="360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5" name="Google Shape;1495;p102"/>
          <p:cNvSpPr/>
          <p:nvPr/>
        </p:nvSpPr>
        <p:spPr>
          <a:xfrm>
            <a:off x="3747564" y="4581128"/>
            <a:ext cx="936104" cy="104411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6" name="Google Shape;1496;p102"/>
          <p:cNvSpPr/>
          <p:nvPr/>
        </p:nvSpPr>
        <p:spPr>
          <a:xfrm>
            <a:off x="4932040" y="4581128"/>
            <a:ext cx="936104" cy="1224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7" name="Google Shape;1497;p102"/>
          <p:cNvSpPr/>
          <p:nvPr/>
        </p:nvSpPr>
        <p:spPr>
          <a:xfrm>
            <a:off x="3741090" y="5894759"/>
            <a:ext cx="2127054" cy="360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8" name="Google Shape;1498;p102"/>
          <p:cNvSpPr/>
          <p:nvPr/>
        </p:nvSpPr>
        <p:spPr>
          <a:xfrm>
            <a:off x="6185554" y="4581128"/>
            <a:ext cx="936104" cy="104411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99" name="Google Shape;1499;p102"/>
          <p:cNvSpPr/>
          <p:nvPr/>
        </p:nvSpPr>
        <p:spPr>
          <a:xfrm>
            <a:off x="7370030" y="4581128"/>
            <a:ext cx="936104" cy="1224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0" name="Google Shape;1500;p102"/>
          <p:cNvSpPr/>
          <p:nvPr/>
        </p:nvSpPr>
        <p:spPr>
          <a:xfrm>
            <a:off x="6179080" y="5894759"/>
            <a:ext cx="2127054" cy="360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1" name="Google Shape;1501;p102"/>
          <p:cNvSpPr txBox="1"/>
          <p:nvPr/>
        </p:nvSpPr>
        <p:spPr>
          <a:xfrm>
            <a:off x="1835696" y="5894759"/>
            <a:ext cx="11112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Clear:left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2" name="Google Shape;1502;p102"/>
          <p:cNvSpPr txBox="1"/>
          <p:nvPr/>
        </p:nvSpPr>
        <p:spPr>
          <a:xfrm>
            <a:off x="4211960" y="5894759"/>
            <a:ext cx="126387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Clear:right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3" name="Google Shape;1503;p102"/>
          <p:cNvSpPr txBox="1"/>
          <p:nvPr/>
        </p:nvSpPr>
        <p:spPr>
          <a:xfrm>
            <a:off x="6660232" y="5885467"/>
            <a:ext cx="12622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Clear:both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4" name="Google Shape;1504;p102"/>
          <p:cNvSpPr txBox="1"/>
          <p:nvPr/>
        </p:nvSpPr>
        <p:spPr>
          <a:xfrm>
            <a:off x="1516336" y="5008530"/>
            <a:ext cx="5225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left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5" name="Google Shape;1505;p102"/>
          <p:cNvSpPr txBox="1"/>
          <p:nvPr/>
        </p:nvSpPr>
        <p:spPr>
          <a:xfrm>
            <a:off x="2624509" y="4918520"/>
            <a:ext cx="6751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right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6" name="Google Shape;1506;p102"/>
          <p:cNvSpPr txBox="1"/>
          <p:nvPr/>
        </p:nvSpPr>
        <p:spPr>
          <a:xfrm>
            <a:off x="5062499" y="4986268"/>
            <a:ext cx="6751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right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7" name="Google Shape;1507;p102"/>
          <p:cNvSpPr txBox="1"/>
          <p:nvPr/>
        </p:nvSpPr>
        <p:spPr>
          <a:xfrm>
            <a:off x="3944445" y="4918520"/>
            <a:ext cx="5225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left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8" name="Google Shape;1508;p102"/>
          <p:cNvSpPr txBox="1"/>
          <p:nvPr/>
        </p:nvSpPr>
        <p:spPr>
          <a:xfrm>
            <a:off x="7500489" y="5032913"/>
            <a:ext cx="6751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right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09" name="Google Shape;1509;p102"/>
          <p:cNvSpPr txBox="1"/>
          <p:nvPr/>
        </p:nvSpPr>
        <p:spPr>
          <a:xfrm>
            <a:off x="6382435" y="4965165"/>
            <a:ext cx="5225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left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103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15" name="Google Shape;1515;p103"/>
          <p:cNvSpPr txBox="1"/>
          <p:nvPr/>
        </p:nvSpPr>
        <p:spPr>
          <a:xfrm>
            <a:off x="755576" y="1412776"/>
            <a:ext cx="649408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요소의 성격을 바꾸어주는 속성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Inline요소를 block요소로, block요소를 inline요소로 변경가능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103"/>
          <p:cNvSpPr txBox="1"/>
          <p:nvPr/>
        </p:nvSpPr>
        <p:spPr>
          <a:xfrm>
            <a:off x="755576" y="980728"/>
            <a:ext cx="13885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display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17" name="Google Shape;1517;p103"/>
          <p:cNvSpPr txBox="1"/>
          <p:nvPr/>
        </p:nvSpPr>
        <p:spPr>
          <a:xfrm>
            <a:off x="683568" y="2492896"/>
            <a:ext cx="382989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display : none; (화면에서 사라짐)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display : block; (block요소로 지정)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display : inline; (inline 요소로 지정)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display : inline-block;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18" name="Google Shape;1518;p103"/>
          <p:cNvSpPr txBox="1"/>
          <p:nvPr/>
        </p:nvSpPr>
        <p:spPr>
          <a:xfrm>
            <a:off x="539552" y="4582869"/>
            <a:ext cx="818044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inline-block : inline요소처럼 배치되면서 block요소의 속성인 width, height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margin, padding 등을 사용할 수 있는 속성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104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24" name="Google Shape;1524;p104"/>
          <p:cNvSpPr txBox="1"/>
          <p:nvPr/>
        </p:nvSpPr>
        <p:spPr>
          <a:xfrm>
            <a:off x="755576" y="1412776"/>
            <a:ext cx="6840334" cy="869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박스안에 내용이 박스보다 클 경우 넘치는 부분을 처리하는 속성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부모사이즈가 지정되어 있어야 사용가능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25" name="Google Shape;1525;p104"/>
          <p:cNvSpPr txBox="1"/>
          <p:nvPr/>
        </p:nvSpPr>
        <p:spPr>
          <a:xfrm>
            <a:off x="755576" y="980728"/>
            <a:ext cx="16036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26" name="Google Shape;1526;p104"/>
          <p:cNvSpPr txBox="1"/>
          <p:nvPr/>
        </p:nvSpPr>
        <p:spPr>
          <a:xfrm>
            <a:off x="876284" y="2571869"/>
            <a:ext cx="211154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 : visible;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 : hidden;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 : scroll;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 : auto;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overflow- x: scroll;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overflow-y: scroll;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27" name="Google Shape;1527;p104"/>
          <p:cNvSpPr/>
          <p:nvPr/>
        </p:nvSpPr>
        <p:spPr>
          <a:xfrm>
            <a:off x="4067944" y="3068960"/>
            <a:ext cx="3311942" cy="3168352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rgbClr val="395E8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28" name="Google Shape;1528;p104"/>
          <p:cNvSpPr/>
          <p:nvPr/>
        </p:nvSpPr>
        <p:spPr>
          <a:xfrm>
            <a:off x="3959719" y="2924944"/>
            <a:ext cx="2844529" cy="252028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29" name="Google Shape;1529;p104"/>
          <p:cNvSpPr/>
          <p:nvPr/>
        </p:nvSpPr>
        <p:spPr>
          <a:xfrm>
            <a:off x="4067944" y="3067819"/>
            <a:ext cx="2736304" cy="236788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30" name="Google Shape;1530;p104"/>
          <p:cNvSpPr txBox="1"/>
          <p:nvPr/>
        </p:nvSpPr>
        <p:spPr>
          <a:xfrm>
            <a:off x="3851920" y="2492896"/>
            <a:ext cx="564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31" name="Google Shape;1531;p104"/>
          <p:cNvSpPr txBox="1"/>
          <p:nvPr/>
        </p:nvSpPr>
        <p:spPr>
          <a:xfrm>
            <a:off x="5148064" y="4005064"/>
            <a:ext cx="9794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32" name="Google Shape;1532;p104"/>
          <p:cNvSpPr txBox="1"/>
          <p:nvPr/>
        </p:nvSpPr>
        <p:spPr>
          <a:xfrm>
            <a:off x="4716016" y="5562406"/>
            <a:ext cx="24226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Box의 범위를 벗어난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content부분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g2815a8451f4_0_0"/>
          <p:cNvSpPr txBox="1"/>
          <p:nvPr/>
        </p:nvSpPr>
        <p:spPr>
          <a:xfrm>
            <a:off x="455903" y="404664"/>
            <a:ext cx="250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38" name="Google Shape;1538;g2815a8451f4_0_0"/>
          <p:cNvSpPr txBox="1"/>
          <p:nvPr/>
        </p:nvSpPr>
        <p:spPr>
          <a:xfrm>
            <a:off x="755576" y="980728"/>
            <a:ext cx="160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overflow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39" name="Google Shape;1539;g2815a8451f4_0_0"/>
          <p:cNvSpPr/>
          <p:nvPr/>
        </p:nvSpPr>
        <p:spPr>
          <a:xfrm>
            <a:off x="3619475" y="2193475"/>
            <a:ext cx="1664400" cy="13854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40" name="Google Shape;1540;g2815a8451f4_0_0"/>
          <p:cNvSpPr/>
          <p:nvPr/>
        </p:nvSpPr>
        <p:spPr>
          <a:xfrm>
            <a:off x="1955075" y="2193475"/>
            <a:ext cx="1664400" cy="13854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41" name="Google Shape;1541;g2815a8451f4_0_0"/>
          <p:cNvSpPr/>
          <p:nvPr/>
        </p:nvSpPr>
        <p:spPr>
          <a:xfrm>
            <a:off x="5283875" y="2193475"/>
            <a:ext cx="1664400" cy="13854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42" name="Google Shape;1542;g2815a8451f4_0_0"/>
          <p:cNvSpPr/>
          <p:nvPr/>
        </p:nvSpPr>
        <p:spPr>
          <a:xfrm>
            <a:off x="290675" y="2193475"/>
            <a:ext cx="1664400" cy="13854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43" name="Google Shape;1543;g2815a8451f4_0_0"/>
          <p:cNvSpPr/>
          <p:nvPr/>
        </p:nvSpPr>
        <p:spPr>
          <a:xfrm>
            <a:off x="6948275" y="2193475"/>
            <a:ext cx="1664400" cy="13854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44" name="Google Shape;1544;g2815a8451f4_0_0"/>
          <p:cNvSpPr/>
          <p:nvPr/>
        </p:nvSpPr>
        <p:spPr>
          <a:xfrm>
            <a:off x="1955075" y="2207125"/>
            <a:ext cx="3328800" cy="13854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05"/>
          <p:cNvSpPr/>
          <p:nvPr/>
        </p:nvSpPr>
        <p:spPr>
          <a:xfrm>
            <a:off x="4499992" y="4365104"/>
            <a:ext cx="3222708" cy="13982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0" name="Google Shape;1550;p105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1" name="Google Shape;1551;p105"/>
          <p:cNvSpPr txBox="1"/>
          <p:nvPr/>
        </p:nvSpPr>
        <p:spPr>
          <a:xfrm>
            <a:off x="755576" y="1412776"/>
            <a:ext cx="7659404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설정으로 인해 제대로 동작하지 않는 현상들을 제거하기 위한 기법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2" name="Google Shape;1552;p105"/>
          <p:cNvSpPr txBox="1"/>
          <p:nvPr/>
        </p:nvSpPr>
        <p:spPr>
          <a:xfrm>
            <a:off x="755576" y="980728"/>
            <a:ext cx="173175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해제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105"/>
          <p:cNvSpPr txBox="1"/>
          <p:nvPr/>
        </p:nvSpPr>
        <p:spPr>
          <a:xfrm>
            <a:off x="899592" y="2937718"/>
            <a:ext cx="63994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Float속성을 적용한 요소 다음에 오는 요소에 대한 처리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Float속성을 적용한 요소를 감싸는 부모 요소에 대한 처리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4" name="Google Shape;1554;p105"/>
          <p:cNvSpPr txBox="1"/>
          <p:nvPr/>
        </p:nvSpPr>
        <p:spPr>
          <a:xfrm>
            <a:off x="971600" y="2348880"/>
            <a:ext cx="34386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Float해제가 필요한 2가지 경우!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5" name="Google Shape;1555;p105"/>
          <p:cNvSpPr/>
          <p:nvPr/>
        </p:nvSpPr>
        <p:spPr>
          <a:xfrm>
            <a:off x="4644008" y="4437112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box1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6" name="Google Shape;1556;p105"/>
          <p:cNvSpPr/>
          <p:nvPr/>
        </p:nvSpPr>
        <p:spPr>
          <a:xfrm>
            <a:off x="6372200" y="4437112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box2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7" name="Google Shape;1557;p105"/>
          <p:cNvSpPr/>
          <p:nvPr/>
        </p:nvSpPr>
        <p:spPr>
          <a:xfrm>
            <a:off x="4499992" y="5157192"/>
            <a:ext cx="3222708" cy="792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8" name="Google Shape;1558;p105"/>
          <p:cNvSpPr/>
          <p:nvPr/>
        </p:nvSpPr>
        <p:spPr>
          <a:xfrm>
            <a:off x="4644008" y="5229200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box1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59" name="Google Shape;1559;p105"/>
          <p:cNvSpPr/>
          <p:nvPr/>
        </p:nvSpPr>
        <p:spPr>
          <a:xfrm>
            <a:off x="6372200" y="5229200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box2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60" name="Google Shape;1560;p105"/>
          <p:cNvSpPr/>
          <p:nvPr/>
        </p:nvSpPr>
        <p:spPr>
          <a:xfrm>
            <a:off x="4626356" y="6093296"/>
            <a:ext cx="1152128" cy="576064"/>
          </a:xfrm>
          <a:prstGeom prst="rect">
            <a:avLst/>
          </a:prstGeom>
          <a:solidFill>
            <a:srgbClr val="92D050"/>
          </a:solidFill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box3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61" name="Google Shape;1561;p105"/>
          <p:cNvSpPr/>
          <p:nvPr/>
        </p:nvSpPr>
        <p:spPr>
          <a:xfrm>
            <a:off x="7689536" y="5225727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box3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562" name="Google Shape;1562;p105"/>
          <p:cNvCxnSpPr>
            <a:stCxn id="1560" idx="3"/>
            <a:endCxn id="1561" idx="2"/>
          </p:cNvCxnSpPr>
          <p:nvPr/>
        </p:nvCxnSpPr>
        <p:spPr>
          <a:xfrm flipH="1" rot="10800000">
            <a:off x="5778484" y="5801728"/>
            <a:ext cx="2487000" cy="579600"/>
          </a:xfrm>
          <a:prstGeom prst="bentConnector2">
            <a:avLst/>
          </a:prstGeom>
          <a:noFill/>
          <a:ln cap="flat" cmpd="sng" w="19050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563" name="Google Shape;1563;p105"/>
          <p:cNvSpPr txBox="1"/>
          <p:nvPr/>
        </p:nvSpPr>
        <p:spPr>
          <a:xfrm>
            <a:off x="7727744" y="4191471"/>
            <a:ext cx="152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부모요소의 높이가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사라진다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105"/>
          <p:cNvSpPr txBox="1"/>
          <p:nvPr/>
        </p:nvSpPr>
        <p:spPr>
          <a:xfrm>
            <a:off x="6012160" y="6049863"/>
            <a:ext cx="21948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부모요소 다음에 오는 요소가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위로 따라올라간다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65" name="Google Shape;1565;p105"/>
          <p:cNvSpPr/>
          <p:nvPr/>
        </p:nvSpPr>
        <p:spPr>
          <a:xfrm>
            <a:off x="899592" y="4869160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box1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66" name="Google Shape;1566;p105"/>
          <p:cNvSpPr/>
          <p:nvPr/>
        </p:nvSpPr>
        <p:spPr>
          <a:xfrm>
            <a:off x="2051720" y="4869160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box2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67" name="Google Shape;1567;p105"/>
          <p:cNvSpPr/>
          <p:nvPr/>
        </p:nvSpPr>
        <p:spPr>
          <a:xfrm>
            <a:off x="899592" y="5589240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box1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68" name="Google Shape;1568;p105"/>
          <p:cNvSpPr/>
          <p:nvPr/>
        </p:nvSpPr>
        <p:spPr>
          <a:xfrm>
            <a:off x="2352360" y="5589240"/>
            <a:ext cx="1152128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box2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69" name="Google Shape;1569;p105"/>
          <p:cNvSpPr txBox="1"/>
          <p:nvPr/>
        </p:nvSpPr>
        <p:spPr>
          <a:xfrm>
            <a:off x="1128224" y="4427239"/>
            <a:ext cx="26516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여백 등의 지정이 안될 수 있다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0" name="Google Shape;1570;p105"/>
          <p:cNvCxnSpPr>
            <a:stCxn id="1568" idx="1"/>
            <a:endCxn id="1567" idx="3"/>
          </p:cNvCxnSpPr>
          <p:nvPr/>
        </p:nvCxnSpPr>
        <p:spPr>
          <a:xfrm rot="10800000">
            <a:off x="2051760" y="5877272"/>
            <a:ext cx="300600" cy="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106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76" name="Google Shape;1576;p106"/>
          <p:cNvSpPr txBox="1"/>
          <p:nvPr/>
        </p:nvSpPr>
        <p:spPr>
          <a:xfrm>
            <a:off x="755576" y="1412776"/>
            <a:ext cx="7532831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블록박스의 위치를 지정하는 속성으로 요소끼리 겹치게 배열할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106"/>
          <p:cNvSpPr txBox="1"/>
          <p:nvPr/>
        </p:nvSpPr>
        <p:spPr>
          <a:xfrm>
            <a:off x="755576" y="980728"/>
            <a:ext cx="152157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78" name="Google Shape;1578;p106"/>
          <p:cNvSpPr txBox="1"/>
          <p:nvPr/>
        </p:nvSpPr>
        <p:spPr>
          <a:xfrm>
            <a:off x="971600" y="2060848"/>
            <a:ext cx="4177426" cy="424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 : static; (기본)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 : relative; (상대적 위치 기준)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 : absolute; (절대적 위치 기준)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 : fixed; (화면에 고정)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top : 20px;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right : 10px;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bottom : 20px;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left: 10px;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z-index: 5px;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107"/>
          <p:cNvSpPr/>
          <p:nvPr/>
        </p:nvSpPr>
        <p:spPr>
          <a:xfrm>
            <a:off x="971600" y="2348880"/>
            <a:ext cx="3550391" cy="4032448"/>
          </a:xfrm>
          <a:prstGeom prst="rect">
            <a:avLst/>
          </a:prstGeom>
          <a:solidFill>
            <a:srgbClr val="C5D8F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84" name="Google Shape;1584;p107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85" name="Google Shape;1585;p107"/>
          <p:cNvSpPr txBox="1"/>
          <p:nvPr/>
        </p:nvSpPr>
        <p:spPr>
          <a:xfrm>
            <a:off x="755576" y="1412776"/>
            <a:ext cx="7532831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블록박스의 위치를 지정하는 속성으로 요소끼리 겹치게 배열할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107"/>
          <p:cNvSpPr txBox="1"/>
          <p:nvPr/>
        </p:nvSpPr>
        <p:spPr>
          <a:xfrm>
            <a:off x="755576" y="980728"/>
            <a:ext cx="152157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87" name="Google Shape;1587;p107"/>
          <p:cNvSpPr/>
          <p:nvPr/>
        </p:nvSpPr>
        <p:spPr>
          <a:xfrm>
            <a:off x="1043608" y="2420888"/>
            <a:ext cx="1800200" cy="108012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box1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88" name="Google Shape;1588;p107"/>
          <p:cNvSpPr/>
          <p:nvPr/>
        </p:nvSpPr>
        <p:spPr>
          <a:xfrm>
            <a:off x="1576239" y="4005064"/>
            <a:ext cx="1800200" cy="108012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box2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89" name="Google Shape;1589;p107"/>
          <p:cNvSpPr/>
          <p:nvPr/>
        </p:nvSpPr>
        <p:spPr>
          <a:xfrm>
            <a:off x="1043608" y="5157192"/>
            <a:ext cx="1800200" cy="108012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box3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90" name="Google Shape;1590;p107"/>
          <p:cNvSpPr/>
          <p:nvPr/>
        </p:nvSpPr>
        <p:spPr>
          <a:xfrm>
            <a:off x="4838033" y="2348880"/>
            <a:ext cx="3550391" cy="4032448"/>
          </a:xfrm>
          <a:prstGeom prst="rect">
            <a:avLst/>
          </a:prstGeom>
          <a:solidFill>
            <a:srgbClr val="C5D8F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91" name="Google Shape;1591;p107"/>
          <p:cNvSpPr/>
          <p:nvPr/>
        </p:nvSpPr>
        <p:spPr>
          <a:xfrm>
            <a:off x="4910041" y="2420888"/>
            <a:ext cx="1800200" cy="108012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box1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92" name="Google Shape;1592;p107"/>
          <p:cNvSpPr/>
          <p:nvPr/>
        </p:nvSpPr>
        <p:spPr>
          <a:xfrm>
            <a:off x="5436096" y="2780928"/>
            <a:ext cx="1800200" cy="108012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box2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93" name="Google Shape;1593;p107"/>
          <p:cNvSpPr/>
          <p:nvPr/>
        </p:nvSpPr>
        <p:spPr>
          <a:xfrm>
            <a:off x="4910041" y="5157192"/>
            <a:ext cx="1800200" cy="108012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box3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594" name="Google Shape;1594;p107"/>
          <p:cNvCxnSpPr/>
          <p:nvPr/>
        </p:nvCxnSpPr>
        <p:spPr>
          <a:xfrm>
            <a:off x="971600" y="4365104"/>
            <a:ext cx="598063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595" name="Google Shape;1595;p107"/>
          <p:cNvCxnSpPr/>
          <p:nvPr/>
        </p:nvCxnSpPr>
        <p:spPr>
          <a:xfrm>
            <a:off x="2123728" y="3529583"/>
            <a:ext cx="0" cy="432048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596" name="Google Shape;1596;p107"/>
          <p:cNvSpPr txBox="1"/>
          <p:nvPr/>
        </p:nvSpPr>
        <p:spPr>
          <a:xfrm>
            <a:off x="4860032" y="3861653"/>
            <a:ext cx="10693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left:20px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97" name="Google Shape;1597;p107"/>
          <p:cNvSpPr txBox="1"/>
          <p:nvPr/>
        </p:nvSpPr>
        <p:spPr>
          <a:xfrm>
            <a:off x="6978699" y="2398834"/>
            <a:ext cx="10854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top:20px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98" name="Google Shape;1598;p107"/>
          <p:cNvSpPr txBox="1"/>
          <p:nvPr/>
        </p:nvSpPr>
        <p:spPr>
          <a:xfrm>
            <a:off x="6372200" y="3923764"/>
            <a:ext cx="20422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position: absolute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99" name="Google Shape;1599;p107"/>
          <p:cNvSpPr txBox="1"/>
          <p:nvPr/>
        </p:nvSpPr>
        <p:spPr>
          <a:xfrm>
            <a:off x="2555776" y="3635732"/>
            <a:ext cx="19047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position: relative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600" name="Google Shape;1600;p107"/>
          <p:cNvCxnSpPr/>
          <p:nvPr/>
        </p:nvCxnSpPr>
        <p:spPr>
          <a:xfrm>
            <a:off x="4860032" y="3724461"/>
            <a:ext cx="598063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601" name="Google Shape;1601;p107"/>
          <p:cNvCxnSpPr/>
          <p:nvPr/>
        </p:nvCxnSpPr>
        <p:spPr>
          <a:xfrm>
            <a:off x="6948264" y="2348880"/>
            <a:ext cx="0" cy="432048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stealth"/>
            <a:tailEnd len="med" w="med" type="stealth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f0b47114e9_0_217"/>
          <p:cNvSpPr txBox="1"/>
          <p:nvPr/>
        </p:nvSpPr>
        <p:spPr>
          <a:xfrm>
            <a:off x="903685" y="508001"/>
            <a:ext cx="1818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React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f0b47114e9_0_217"/>
          <p:cNvSpPr txBox="1"/>
          <p:nvPr/>
        </p:nvSpPr>
        <p:spPr>
          <a:xfrm>
            <a:off x="395710" y="1537268"/>
            <a:ext cx="3682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웹페이지를 만드는 새로운 공식 </a:t>
            </a:r>
            <a:endParaRPr sz="2100"/>
          </a:p>
        </p:txBody>
      </p:sp>
      <p:sp>
        <p:nvSpPr>
          <p:cNvPr id="249" name="Google Shape;249;g3f0b47114e9_0_217"/>
          <p:cNvSpPr txBox="1"/>
          <p:nvPr/>
        </p:nvSpPr>
        <p:spPr>
          <a:xfrm>
            <a:off x="4391335" y="1537268"/>
            <a:ext cx="4492200" cy="5033400"/>
          </a:xfrm>
          <a:prstGeom prst="rect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import { useState } from 'react';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export default function App() {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  </a:t>
            </a:r>
            <a:r>
              <a:rPr lang="en-US" sz="1500">
                <a:solidFill>
                  <a:srgbClr val="FF0000"/>
                </a:solidFill>
              </a:rPr>
              <a:t>const [count, setCount] = useState(0);</a:t>
            </a:r>
            <a:endParaRPr sz="15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  </a:t>
            </a:r>
            <a:r>
              <a:rPr lang="en-US" sz="1500">
                <a:solidFill>
                  <a:srgbClr val="FF0000"/>
                </a:solidFill>
              </a:rPr>
              <a:t>return </a:t>
            </a:r>
            <a:r>
              <a:rPr lang="en-US" sz="1500">
                <a:solidFill>
                  <a:srgbClr val="2563EB"/>
                </a:solidFill>
              </a:rPr>
              <a:t>(</a:t>
            </a:r>
            <a:endParaRPr sz="1500">
              <a:solidFill>
                <a:srgbClr val="2563E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2563EB"/>
                </a:solidFill>
              </a:rPr>
              <a:t>   </a:t>
            </a:r>
            <a:r>
              <a:rPr lang="en-US" sz="1500">
                <a:solidFill>
                  <a:srgbClr val="FF0000"/>
                </a:solidFill>
              </a:rPr>
              <a:t> </a:t>
            </a:r>
            <a:r>
              <a:rPr lang="en-US" sz="1500">
                <a:solidFill>
                  <a:schemeClr val="dk1"/>
                </a:solidFill>
              </a:rPr>
              <a:t>&lt;div className="p-6 text-center"&gt;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&lt;h1 className="text-2xl font-bold"&gt;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카운터:</a:t>
            </a:r>
            <a:r>
              <a:rPr lang="en-US" sz="1500">
                <a:solidFill>
                  <a:srgbClr val="FF0000"/>
                </a:solidFill>
              </a:rPr>
              <a:t> {count}</a:t>
            </a:r>
            <a:endParaRPr sz="15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&lt;/h1&gt;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&lt;button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  onClick={() =&gt; setCount(count + 1)}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  className="mt-4 px-4 py-2 bg-blue-500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                        text-white rounded"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&gt;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  클릭하세요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  &lt;/button&gt;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  &lt;/div&gt;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  );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}</a:t>
            </a:r>
            <a:endParaRPr sz="1500"/>
          </a:p>
        </p:txBody>
      </p:sp>
      <p:sp>
        <p:nvSpPr>
          <p:cNvPr id="250" name="Google Shape;250;g3f0b47114e9_0_217"/>
          <p:cNvSpPr txBox="1"/>
          <p:nvPr/>
        </p:nvSpPr>
        <p:spPr>
          <a:xfrm>
            <a:off x="243460" y="2265943"/>
            <a:ext cx="40959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- </a:t>
            </a:r>
            <a:r>
              <a:rPr lang="en-US" sz="2000"/>
              <a:t>State (상태) :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"변하면 알아서 바뀌는 데이터 서랍"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- JSX :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"자바스크립트와 HTML의 결합"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- Event &amp; UI 반응 :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"사용자의 동작에 즉각 반응" </a:t>
            </a:r>
            <a:endParaRPr sz="200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08"/>
          <p:cNvSpPr txBox="1"/>
          <p:nvPr/>
        </p:nvSpPr>
        <p:spPr>
          <a:xfrm>
            <a:off x="455903" y="404664"/>
            <a:ext cx="2506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07" name="Google Shape;1607;p108"/>
          <p:cNvSpPr txBox="1"/>
          <p:nvPr/>
        </p:nvSpPr>
        <p:spPr>
          <a:xfrm>
            <a:off x="611560" y="1124744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8" name="Google Shape;1608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760" y="2101548"/>
            <a:ext cx="4032448" cy="4207772"/>
          </a:xfrm>
          <a:prstGeom prst="rect">
            <a:avLst/>
          </a:prstGeom>
          <a:noFill/>
          <a:ln>
            <a:noFill/>
          </a:ln>
        </p:spPr>
      </p:pic>
      <p:sp>
        <p:nvSpPr>
          <p:cNvPr id="1609" name="Google Shape;1609;p108"/>
          <p:cNvSpPr txBox="1"/>
          <p:nvPr/>
        </p:nvSpPr>
        <p:spPr>
          <a:xfrm>
            <a:off x="1547664" y="1187460"/>
            <a:ext cx="6336704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더보기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링크를 아래 이미지와 비슷한 위치에 배치 시키시오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아래 이미지, 최대한 비슷하게 작성하세요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108"/>
          <p:cNvSpPr/>
          <p:nvPr/>
        </p:nvSpPr>
        <p:spPr>
          <a:xfrm>
            <a:off x="5705078" y="2173556"/>
            <a:ext cx="576064" cy="2880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g27913430b6d_3_0"/>
          <p:cNvSpPr txBox="1"/>
          <p:nvPr/>
        </p:nvSpPr>
        <p:spPr>
          <a:xfrm>
            <a:off x="455903" y="404664"/>
            <a:ext cx="250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2-7. 레이아웃(Layout)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16" name="Google Shape;1616;g27913430b6d_3_0"/>
          <p:cNvSpPr/>
          <p:nvPr/>
        </p:nvSpPr>
        <p:spPr>
          <a:xfrm>
            <a:off x="999500" y="1629900"/>
            <a:ext cx="3375600" cy="2190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17" name="Google Shape;1617;g27913430b6d_3_0"/>
          <p:cNvSpPr/>
          <p:nvPr/>
        </p:nvSpPr>
        <p:spPr>
          <a:xfrm>
            <a:off x="1113300" y="1773400"/>
            <a:ext cx="31638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18" name="Google Shape;1618;g27913430b6d_3_0"/>
          <p:cNvSpPr/>
          <p:nvPr/>
        </p:nvSpPr>
        <p:spPr>
          <a:xfrm>
            <a:off x="1113300" y="3315225"/>
            <a:ext cx="31638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19" name="Google Shape;1619;g27913430b6d_3_0"/>
          <p:cNvSpPr/>
          <p:nvPr/>
        </p:nvSpPr>
        <p:spPr>
          <a:xfrm>
            <a:off x="1142000" y="2247425"/>
            <a:ext cx="15471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0" name="Google Shape;1620;g27913430b6d_3_0"/>
          <p:cNvSpPr/>
          <p:nvPr/>
        </p:nvSpPr>
        <p:spPr>
          <a:xfrm>
            <a:off x="2818400" y="2252875"/>
            <a:ext cx="14340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1" name="Google Shape;1621;g27913430b6d_3_0"/>
          <p:cNvSpPr/>
          <p:nvPr/>
        </p:nvSpPr>
        <p:spPr>
          <a:xfrm>
            <a:off x="4705575" y="1633525"/>
            <a:ext cx="3258900" cy="2190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2" name="Google Shape;1622;g27913430b6d_3_0"/>
          <p:cNvSpPr/>
          <p:nvPr/>
        </p:nvSpPr>
        <p:spPr>
          <a:xfrm>
            <a:off x="5000475" y="1777025"/>
            <a:ext cx="26265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3" name="Google Shape;1623;g27913430b6d_3_0"/>
          <p:cNvSpPr/>
          <p:nvPr/>
        </p:nvSpPr>
        <p:spPr>
          <a:xfrm>
            <a:off x="5000475" y="3318850"/>
            <a:ext cx="26265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4" name="Google Shape;1624;g27913430b6d_3_0"/>
          <p:cNvSpPr/>
          <p:nvPr/>
        </p:nvSpPr>
        <p:spPr>
          <a:xfrm>
            <a:off x="5000475" y="2251050"/>
            <a:ext cx="4878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5" name="Google Shape;1625;g27913430b6d_3_0"/>
          <p:cNvSpPr/>
          <p:nvPr/>
        </p:nvSpPr>
        <p:spPr>
          <a:xfrm>
            <a:off x="5643759" y="2256475"/>
            <a:ext cx="14340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6" name="Google Shape;1626;g27913430b6d_3_0"/>
          <p:cNvSpPr/>
          <p:nvPr/>
        </p:nvSpPr>
        <p:spPr>
          <a:xfrm>
            <a:off x="7216256" y="2256475"/>
            <a:ext cx="4107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7" name="Google Shape;1627;g27913430b6d_3_0"/>
          <p:cNvSpPr txBox="1"/>
          <p:nvPr/>
        </p:nvSpPr>
        <p:spPr>
          <a:xfrm>
            <a:off x="1113300" y="1006425"/>
            <a:ext cx="685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float , clear 버전,  position 버전 으로 구현해보기 (4가지 유형)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8" name="Google Shape;1628;g27913430b6d_3_0"/>
          <p:cNvSpPr/>
          <p:nvPr/>
        </p:nvSpPr>
        <p:spPr>
          <a:xfrm>
            <a:off x="999500" y="3992100"/>
            <a:ext cx="3375600" cy="2334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9" name="Google Shape;1629;g27913430b6d_3_0"/>
          <p:cNvSpPr/>
          <p:nvPr/>
        </p:nvSpPr>
        <p:spPr>
          <a:xfrm>
            <a:off x="1113300" y="4135600"/>
            <a:ext cx="31638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0" name="Google Shape;1630;g27913430b6d_3_0"/>
          <p:cNvSpPr/>
          <p:nvPr/>
        </p:nvSpPr>
        <p:spPr>
          <a:xfrm>
            <a:off x="1113300" y="5829825"/>
            <a:ext cx="31638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1" name="Google Shape;1631;g27913430b6d_3_0"/>
          <p:cNvSpPr/>
          <p:nvPr/>
        </p:nvSpPr>
        <p:spPr>
          <a:xfrm>
            <a:off x="4705575" y="3995969"/>
            <a:ext cx="3258900" cy="2334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2" name="Google Shape;1632;g27913430b6d_3_0"/>
          <p:cNvSpPr/>
          <p:nvPr/>
        </p:nvSpPr>
        <p:spPr>
          <a:xfrm>
            <a:off x="5000475" y="4139225"/>
            <a:ext cx="26265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3" name="Google Shape;1633;g27913430b6d_3_0"/>
          <p:cNvSpPr/>
          <p:nvPr/>
        </p:nvSpPr>
        <p:spPr>
          <a:xfrm>
            <a:off x="5000475" y="5833450"/>
            <a:ext cx="2626500" cy="3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4" name="Google Shape;1634;g27913430b6d_3_0"/>
          <p:cNvSpPr/>
          <p:nvPr/>
        </p:nvSpPr>
        <p:spPr>
          <a:xfrm>
            <a:off x="1113300" y="4609625"/>
            <a:ext cx="3163800" cy="110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5" name="Google Shape;1635;g27913430b6d_3_0"/>
          <p:cNvSpPr/>
          <p:nvPr/>
        </p:nvSpPr>
        <p:spPr>
          <a:xfrm>
            <a:off x="1218200" y="4725390"/>
            <a:ext cx="1467900" cy="84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6" name="Google Shape;1636;g27913430b6d_3_0"/>
          <p:cNvSpPr/>
          <p:nvPr/>
        </p:nvSpPr>
        <p:spPr>
          <a:xfrm>
            <a:off x="2808778" y="4730250"/>
            <a:ext cx="1360800" cy="84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7" name="Google Shape;1637;g27913430b6d_3_0"/>
          <p:cNvSpPr/>
          <p:nvPr/>
        </p:nvSpPr>
        <p:spPr>
          <a:xfrm>
            <a:off x="5000475" y="4592725"/>
            <a:ext cx="2626500" cy="1123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8" name="Google Shape;1638;g27913430b6d_3_0"/>
          <p:cNvSpPr/>
          <p:nvPr/>
        </p:nvSpPr>
        <p:spPr>
          <a:xfrm>
            <a:off x="5113310" y="4689450"/>
            <a:ext cx="4506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9" name="Google Shape;1639;g27913430b6d_3_0"/>
          <p:cNvSpPr/>
          <p:nvPr/>
        </p:nvSpPr>
        <p:spPr>
          <a:xfrm>
            <a:off x="5707632" y="4694875"/>
            <a:ext cx="13248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40" name="Google Shape;1640;g27913430b6d_3_0"/>
          <p:cNvSpPr/>
          <p:nvPr/>
        </p:nvSpPr>
        <p:spPr>
          <a:xfrm>
            <a:off x="7160444" y="4694875"/>
            <a:ext cx="379500" cy="95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109"/>
          <p:cNvSpPr txBox="1"/>
          <p:nvPr/>
        </p:nvSpPr>
        <p:spPr>
          <a:xfrm>
            <a:off x="455903" y="404664"/>
            <a:ext cx="442941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2-8. 조건 주석문(Conditional Comment)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110"/>
          <p:cNvSpPr txBox="1"/>
          <p:nvPr/>
        </p:nvSpPr>
        <p:spPr>
          <a:xfrm>
            <a:off x="4067945" y="2852936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4. CSS3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4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111"/>
          <p:cNvSpPr txBox="1"/>
          <p:nvPr/>
        </p:nvSpPr>
        <p:spPr>
          <a:xfrm>
            <a:off x="455903" y="404664"/>
            <a:ext cx="22958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2-9. 경계선(Borders)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56" name="Google Shape;1656;p111"/>
          <p:cNvSpPr txBox="1"/>
          <p:nvPr/>
        </p:nvSpPr>
        <p:spPr>
          <a:xfrm>
            <a:off x="827584" y="980728"/>
            <a:ext cx="20542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Border-radius 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57" name="Google Shape;1657;p111"/>
          <p:cNvSpPr txBox="1"/>
          <p:nvPr/>
        </p:nvSpPr>
        <p:spPr>
          <a:xfrm>
            <a:off x="1187624" y="1412776"/>
            <a:ext cx="58352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 박스의 테두리 선을 둥근 모서리 형태로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658" name="Google Shape;1658;p111"/>
          <p:cNvGrpSpPr/>
          <p:nvPr/>
        </p:nvGrpSpPr>
        <p:grpSpPr>
          <a:xfrm>
            <a:off x="3995936" y="3577635"/>
            <a:ext cx="4961757" cy="2659677"/>
            <a:chOff x="1144257" y="3553271"/>
            <a:chExt cx="4961757" cy="2659677"/>
          </a:xfrm>
        </p:grpSpPr>
        <p:sp>
          <p:nvSpPr>
            <p:cNvPr id="1659" name="Google Shape;1659;p111"/>
            <p:cNvSpPr txBox="1"/>
            <p:nvPr/>
          </p:nvSpPr>
          <p:spPr>
            <a:xfrm>
              <a:off x="4847214" y="5265246"/>
              <a:ext cx="34657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X3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0" name="Google Shape;1660;p111"/>
            <p:cNvSpPr txBox="1"/>
            <p:nvPr/>
          </p:nvSpPr>
          <p:spPr>
            <a:xfrm>
              <a:off x="1610282" y="5259680"/>
              <a:ext cx="34657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X4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1" name="Google Shape;1661;p111"/>
            <p:cNvSpPr txBox="1"/>
            <p:nvPr/>
          </p:nvSpPr>
          <p:spPr>
            <a:xfrm>
              <a:off x="4562634" y="5530443"/>
              <a:ext cx="34176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Y3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2" name="Google Shape;1662;p111"/>
            <p:cNvSpPr txBox="1"/>
            <p:nvPr/>
          </p:nvSpPr>
          <p:spPr>
            <a:xfrm>
              <a:off x="1864296" y="5516820"/>
              <a:ext cx="34176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Y4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3" name="Google Shape;1663;p111"/>
            <p:cNvSpPr txBox="1"/>
            <p:nvPr/>
          </p:nvSpPr>
          <p:spPr>
            <a:xfrm>
              <a:off x="1619672" y="4201656"/>
              <a:ext cx="34657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X1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4" name="Google Shape;1664;p111"/>
            <p:cNvSpPr txBox="1"/>
            <p:nvPr/>
          </p:nvSpPr>
          <p:spPr>
            <a:xfrm>
              <a:off x="1882422" y="3959458"/>
              <a:ext cx="34176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Y1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5" name="Google Shape;1665;p111"/>
            <p:cNvSpPr txBox="1"/>
            <p:nvPr/>
          </p:nvSpPr>
          <p:spPr>
            <a:xfrm>
              <a:off x="4839594" y="4224516"/>
              <a:ext cx="34657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X2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6" name="Google Shape;1666;p111"/>
            <p:cNvSpPr txBox="1"/>
            <p:nvPr/>
          </p:nvSpPr>
          <p:spPr>
            <a:xfrm>
              <a:off x="4554250" y="3958897"/>
              <a:ext cx="34176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Y2</a:t>
              </a:r>
              <a:endParaRPr b="0" i="0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67" name="Google Shape;1667;p111"/>
            <p:cNvSpPr/>
            <p:nvPr/>
          </p:nvSpPr>
          <p:spPr>
            <a:xfrm>
              <a:off x="1603813" y="3933056"/>
              <a:ext cx="3544251" cy="1872208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1668" name="Google Shape;1668;p111"/>
            <p:cNvCxnSpPr/>
            <p:nvPr/>
          </p:nvCxnSpPr>
          <p:spPr>
            <a:xfrm>
              <a:off x="1907704" y="3933056"/>
              <a:ext cx="0" cy="288032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1669" name="Google Shape;1669;p111"/>
            <p:cNvCxnSpPr/>
            <p:nvPr/>
          </p:nvCxnSpPr>
          <p:spPr>
            <a:xfrm rot="10800000">
              <a:off x="1619672" y="4221088"/>
              <a:ext cx="288032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1670" name="Google Shape;1670;p111"/>
            <p:cNvCxnSpPr/>
            <p:nvPr/>
          </p:nvCxnSpPr>
          <p:spPr>
            <a:xfrm>
              <a:off x="4860032" y="3947715"/>
              <a:ext cx="0" cy="288032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1671" name="Google Shape;1671;p111"/>
            <p:cNvCxnSpPr/>
            <p:nvPr/>
          </p:nvCxnSpPr>
          <p:spPr>
            <a:xfrm rot="10800000">
              <a:off x="4860032" y="4235747"/>
              <a:ext cx="288032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1672" name="Google Shape;1672;p111"/>
            <p:cNvCxnSpPr/>
            <p:nvPr/>
          </p:nvCxnSpPr>
          <p:spPr>
            <a:xfrm>
              <a:off x="4860032" y="5517232"/>
              <a:ext cx="0" cy="288032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1673" name="Google Shape;1673;p111"/>
            <p:cNvCxnSpPr/>
            <p:nvPr/>
          </p:nvCxnSpPr>
          <p:spPr>
            <a:xfrm rot="10800000">
              <a:off x="4860032" y="5517232"/>
              <a:ext cx="288032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1674" name="Google Shape;1674;p111"/>
            <p:cNvCxnSpPr/>
            <p:nvPr/>
          </p:nvCxnSpPr>
          <p:spPr>
            <a:xfrm>
              <a:off x="1907704" y="5517232"/>
              <a:ext cx="0" cy="288032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1675" name="Google Shape;1675;p111"/>
            <p:cNvCxnSpPr/>
            <p:nvPr/>
          </p:nvCxnSpPr>
          <p:spPr>
            <a:xfrm rot="10800000">
              <a:off x="1619672" y="5517232"/>
              <a:ext cx="288032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sp>
          <p:nvSpPr>
            <p:cNvPr id="1676" name="Google Shape;1676;p111"/>
            <p:cNvSpPr txBox="1"/>
            <p:nvPr/>
          </p:nvSpPr>
          <p:spPr>
            <a:xfrm>
              <a:off x="1187624" y="3553271"/>
              <a:ext cx="8125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31859B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Top-left</a:t>
              </a:r>
              <a:endParaRPr b="0" i="0" sz="1400" u="none" cap="none" strike="noStrike">
                <a:solidFill>
                  <a:srgbClr val="31859B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77" name="Google Shape;1677;p111"/>
            <p:cNvSpPr txBox="1"/>
            <p:nvPr/>
          </p:nvSpPr>
          <p:spPr>
            <a:xfrm>
              <a:off x="4725130" y="3553271"/>
              <a:ext cx="9324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31859B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Top-right</a:t>
              </a:r>
              <a:endParaRPr b="0" i="0" sz="1400" u="none" cap="none" strike="noStrike">
                <a:solidFill>
                  <a:srgbClr val="31859B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78" name="Google Shape;1678;p111"/>
            <p:cNvSpPr txBox="1"/>
            <p:nvPr/>
          </p:nvSpPr>
          <p:spPr>
            <a:xfrm>
              <a:off x="4860032" y="5905170"/>
              <a:ext cx="12459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31859B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bottom-right</a:t>
              </a:r>
              <a:endParaRPr b="0" i="0" sz="1400" u="none" cap="none" strike="noStrike">
                <a:solidFill>
                  <a:srgbClr val="31859B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79" name="Google Shape;1679;p111"/>
            <p:cNvSpPr txBox="1"/>
            <p:nvPr/>
          </p:nvSpPr>
          <p:spPr>
            <a:xfrm>
              <a:off x="1144257" y="5905171"/>
              <a:ext cx="112607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31859B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bottom-left</a:t>
              </a:r>
              <a:endParaRPr b="0" i="0" sz="1400" u="none" cap="none" strike="noStrike">
                <a:solidFill>
                  <a:srgbClr val="31859B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1680" name="Google Shape;1680;p111"/>
          <p:cNvSpPr txBox="1"/>
          <p:nvPr/>
        </p:nvSpPr>
        <p:spPr>
          <a:xfrm>
            <a:off x="467544" y="2344812"/>
            <a:ext cx="368633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Border-top-left-radius:10px 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Border-top-right-radius:10px 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Border-bottom-left-radius:10px 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Border-bottom-right-radius:10px 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Border-radius:10px 10px 10px 10px 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(top-left 부터 시계방향)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112"/>
          <p:cNvSpPr txBox="1"/>
          <p:nvPr/>
        </p:nvSpPr>
        <p:spPr>
          <a:xfrm>
            <a:off x="455903" y="404664"/>
            <a:ext cx="22958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2-9. 경계선(Borders)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6" name="Google Shape;1686;p112"/>
          <p:cNvSpPr txBox="1"/>
          <p:nvPr/>
        </p:nvSpPr>
        <p:spPr>
          <a:xfrm>
            <a:off x="827584" y="1196752"/>
            <a:ext cx="19048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Box-shadow 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7" name="Google Shape;1687;p112"/>
          <p:cNvSpPr txBox="1"/>
          <p:nvPr/>
        </p:nvSpPr>
        <p:spPr>
          <a:xfrm>
            <a:off x="1187624" y="1844824"/>
            <a:ext cx="34820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 박스의 그림자를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8" name="Google Shape;1688;p112"/>
          <p:cNvSpPr txBox="1"/>
          <p:nvPr/>
        </p:nvSpPr>
        <p:spPr>
          <a:xfrm>
            <a:off x="629836" y="2276872"/>
            <a:ext cx="7246727" cy="1338828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Box-shadow:  inset   0px   0px   20px   15px   rgba(18, 52, 86, 0.8);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안쪽   가로  세로  퍼짐             색상(0.8은 투명도)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                       박스와 그림자와 거리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89" name="Google Shape;1689;p112"/>
          <p:cNvCxnSpPr/>
          <p:nvPr/>
        </p:nvCxnSpPr>
        <p:spPr>
          <a:xfrm rot="10800000">
            <a:off x="5148064" y="2780928"/>
            <a:ext cx="0" cy="43204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690" name="Google Shape;1690;p112"/>
          <p:cNvSpPr/>
          <p:nvPr/>
        </p:nvSpPr>
        <p:spPr>
          <a:xfrm>
            <a:off x="2195736" y="4290784"/>
            <a:ext cx="3816424" cy="1440160"/>
          </a:xfrm>
          <a:prstGeom prst="rect">
            <a:avLst/>
          </a:prstGeom>
          <a:gradFill>
            <a:gsLst>
              <a:gs pos="0">
                <a:srgbClr val="BFCFEC"/>
              </a:gs>
              <a:gs pos="7000">
                <a:srgbClr val="BFCFEC"/>
              </a:gs>
              <a:gs pos="82000">
                <a:srgbClr val="E0E8F4"/>
              </a:gs>
              <a:gs pos="92000">
                <a:srgbClr val="97B4E4"/>
              </a:gs>
              <a:gs pos="100000">
                <a:srgbClr val="97B4E4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691" name="Google Shape;1691;p112"/>
          <p:cNvCxnSpPr>
            <a:stCxn id="1690" idx="1"/>
          </p:cNvCxnSpPr>
          <p:nvPr/>
        </p:nvCxnSpPr>
        <p:spPr>
          <a:xfrm>
            <a:off x="2195736" y="5010864"/>
            <a:ext cx="555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92" name="Google Shape;1692;p112"/>
          <p:cNvCxnSpPr>
            <a:stCxn id="1690" idx="0"/>
          </p:cNvCxnSpPr>
          <p:nvPr/>
        </p:nvCxnSpPr>
        <p:spPr>
          <a:xfrm>
            <a:off x="4103948" y="4290784"/>
            <a:ext cx="0" cy="2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693" name="Google Shape;1693;p112"/>
          <p:cNvSpPr txBox="1"/>
          <p:nvPr/>
        </p:nvSpPr>
        <p:spPr>
          <a:xfrm>
            <a:off x="1547664" y="4859868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112"/>
          <p:cNvSpPr txBox="1"/>
          <p:nvPr/>
        </p:nvSpPr>
        <p:spPr>
          <a:xfrm>
            <a:off x="3779912" y="3995772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세로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113"/>
          <p:cNvSpPr txBox="1"/>
          <p:nvPr/>
        </p:nvSpPr>
        <p:spPr>
          <a:xfrm>
            <a:off x="455903" y="404664"/>
            <a:ext cx="22958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2-9. 경계선(Borders)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0" name="Google Shape;1700;p113"/>
          <p:cNvSpPr txBox="1"/>
          <p:nvPr/>
        </p:nvSpPr>
        <p:spPr>
          <a:xfrm>
            <a:off x="827584" y="1196752"/>
            <a:ext cx="19724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Border-image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1" name="Google Shape;1701;p113"/>
          <p:cNvSpPr txBox="1"/>
          <p:nvPr/>
        </p:nvSpPr>
        <p:spPr>
          <a:xfrm>
            <a:off x="1187624" y="1844824"/>
            <a:ext cx="47179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특정 이미지를 테두리의 배경으로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2" name="Google Shape;1702;p113"/>
          <p:cNvSpPr txBox="1"/>
          <p:nvPr/>
        </p:nvSpPr>
        <p:spPr>
          <a:xfrm>
            <a:off x="683568" y="2564904"/>
            <a:ext cx="8116581" cy="3554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-webkit-border-image: url(border.png) 30 30 round 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border-image-source : 테두리로 사용할 이미지를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border-image-slice    : 테두리로 사용될 이미지의 위치를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border-image-width  : 테두리로 사용될 이미지의 너비를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border-image-outset : border box를 넘어서 확장되는 테두리 이미지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     영역의 양을 지정한다.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border-image-repeat : 테두리 이미지의 스케일을 조정하는 방법을 지정한다.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114"/>
          <p:cNvSpPr txBox="1"/>
          <p:nvPr/>
        </p:nvSpPr>
        <p:spPr>
          <a:xfrm>
            <a:off x="455903" y="404664"/>
            <a:ext cx="22958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2-9. 경계선(Borders)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8" name="Google Shape;1708;p114"/>
          <p:cNvSpPr txBox="1"/>
          <p:nvPr/>
        </p:nvSpPr>
        <p:spPr>
          <a:xfrm>
            <a:off x="827584" y="1196752"/>
            <a:ext cx="19724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Border-image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9" name="Google Shape;1709;p114"/>
          <p:cNvSpPr/>
          <p:nvPr/>
        </p:nvSpPr>
        <p:spPr>
          <a:xfrm>
            <a:off x="4062378" y="2462120"/>
            <a:ext cx="2952328" cy="2808312"/>
          </a:xfrm>
          <a:prstGeom prst="rect">
            <a:avLst/>
          </a:prstGeom>
          <a:noFill/>
          <a:ln cap="flat" cmpd="sng" w="571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0" name="Google Shape;1710;p114"/>
          <p:cNvSpPr/>
          <p:nvPr/>
        </p:nvSpPr>
        <p:spPr>
          <a:xfrm>
            <a:off x="955921" y="2769441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1" name="Google Shape;1711;p114"/>
          <p:cNvSpPr/>
          <p:nvPr/>
        </p:nvSpPr>
        <p:spPr>
          <a:xfrm>
            <a:off x="1488142" y="2769441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2" name="Google Shape;1712;p114"/>
          <p:cNvSpPr/>
          <p:nvPr/>
        </p:nvSpPr>
        <p:spPr>
          <a:xfrm>
            <a:off x="2020362" y="2769441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3" name="Google Shape;1713;p114"/>
          <p:cNvSpPr/>
          <p:nvPr/>
        </p:nvSpPr>
        <p:spPr>
          <a:xfrm>
            <a:off x="971600" y="3325634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4" name="Google Shape;1714;p114"/>
          <p:cNvSpPr/>
          <p:nvPr/>
        </p:nvSpPr>
        <p:spPr>
          <a:xfrm>
            <a:off x="971600" y="3901698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5" name="Google Shape;1715;p114"/>
          <p:cNvSpPr/>
          <p:nvPr/>
        </p:nvSpPr>
        <p:spPr>
          <a:xfrm>
            <a:off x="1503821" y="3901698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6" name="Google Shape;1716;p114"/>
          <p:cNvSpPr/>
          <p:nvPr/>
        </p:nvSpPr>
        <p:spPr>
          <a:xfrm>
            <a:off x="2036041" y="3901698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7" name="Google Shape;1717;p114"/>
          <p:cNvSpPr/>
          <p:nvPr/>
        </p:nvSpPr>
        <p:spPr>
          <a:xfrm>
            <a:off x="2036041" y="3325634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718" name="Google Shape;1718;p114"/>
          <p:cNvCxnSpPr/>
          <p:nvPr/>
        </p:nvCxnSpPr>
        <p:spPr>
          <a:xfrm>
            <a:off x="1449807" y="2405648"/>
            <a:ext cx="0" cy="252028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719" name="Google Shape;1719;p114"/>
          <p:cNvCxnSpPr/>
          <p:nvPr/>
        </p:nvCxnSpPr>
        <p:spPr>
          <a:xfrm>
            <a:off x="1979712" y="2420888"/>
            <a:ext cx="0" cy="252028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720" name="Google Shape;1720;p114"/>
          <p:cNvCxnSpPr/>
          <p:nvPr/>
        </p:nvCxnSpPr>
        <p:spPr>
          <a:xfrm>
            <a:off x="683568" y="3269744"/>
            <a:ext cx="2016224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721" name="Google Shape;1721;p114"/>
          <p:cNvCxnSpPr/>
          <p:nvPr/>
        </p:nvCxnSpPr>
        <p:spPr>
          <a:xfrm>
            <a:off x="683568" y="3861048"/>
            <a:ext cx="2016224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722" name="Google Shape;1722;p114"/>
          <p:cNvSpPr/>
          <p:nvPr/>
        </p:nvSpPr>
        <p:spPr>
          <a:xfrm>
            <a:off x="3491880" y="1976375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3" name="Google Shape;1723;p114"/>
          <p:cNvSpPr/>
          <p:nvPr/>
        </p:nvSpPr>
        <p:spPr>
          <a:xfrm>
            <a:off x="3497362" y="2487530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4" name="Google Shape;1724;p114"/>
          <p:cNvSpPr/>
          <p:nvPr/>
        </p:nvSpPr>
        <p:spPr>
          <a:xfrm>
            <a:off x="4016916" y="1919967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5" name="Google Shape;1725;p114"/>
          <p:cNvSpPr/>
          <p:nvPr/>
        </p:nvSpPr>
        <p:spPr>
          <a:xfrm>
            <a:off x="4495820" y="1919967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6" name="Google Shape;1726;p114"/>
          <p:cNvSpPr/>
          <p:nvPr/>
        </p:nvSpPr>
        <p:spPr>
          <a:xfrm>
            <a:off x="4991978" y="1919340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7" name="Google Shape;1727;p114"/>
          <p:cNvSpPr/>
          <p:nvPr/>
        </p:nvSpPr>
        <p:spPr>
          <a:xfrm>
            <a:off x="5488136" y="1918713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8" name="Google Shape;1728;p114"/>
          <p:cNvSpPr/>
          <p:nvPr/>
        </p:nvSpPr>
        <p:spPr>
          <a:xfrm>
            <a:off x="5984294" y="1918086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9" name="Google Shape;1729;p114"/>
          <p:cNvSpPr/>
          <p:nvPr/>
        </p:nvSpPr>
        <p:spPr>
          <a:xfrm>
            <a:off x="6480452" y="1917459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0" name="Google Shape;1730;p114"/>
          <p:cNvSpPr/>
          <p:nvPr/>
        </p:nvSpPr>
        <p:spPr>
          <a:xfrm>
            <a:off x="7060922" y="1916832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1" name="Google Shape;1731;p114"/>
          <p:cNvSpPr/>
          <p:nvPr/>
        </p:nvSpPr>
        <p:spPr>
          <a:xfrm>
            <a:off x="3491880" y="5373216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2" name="Google Shape;1732;p114"/>
          <p:cNvSpPr/>
          <p:nvPr/>
        </p:nvSpPr>
        <p:spPr>
          <a:xfrm>
            <a:off x="4048274" y="5341922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3" name="Google Shape;1733;p114"/>
          <p:cNvSpPr/>
          <p:nvPr/>
        </p:nvSpPr>
        <p:spPr>
          <a:xfrm>
            <a:off x="4527178" y="5341922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4" name="Google Shape;1734;p114"/>
          <p:cNvSpPr/>
          <p:nvPr/>
        </p:nvSpPr>
        <p:spPr>
          <a:xfrm>
            <a:off x="5023336" y="5341295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5" name="Google Shape;1735;p114"/>
          <p:cNvSpPr/>
          <p:nvPr/>
        </p:nvSpPr>
        <p:spPr>
          <a:xfrm>
            <a:off x="5519494" y="5340668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6" name="Google Shape;1736;p114"/>
          <p:cNvSpPr/>
          <p:nvPr/>
        </p:nvSpPr>
        <p:spPr>
          <a:xfrm>
            <a:off x="6015652" y="5340041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7" name="Google Shape;1737;p114"/>
          <p:cNvSpPr/>
          <p:nvPr/>
        </p:nvSpPr>
        <p:spPr>
          <a:xfrm>
            <a:off x="6511810" y="5339414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8" name="Google Shape;1738;p114"/>
          <p:cNvSpPr/>
          <p:nvPr/>
        </p:nvSpPr>
        <p:spPr>
          <a:xfrm>
            <a:off x="7060922" y="5338787"/>
            <a:ext cx="463406" cy="463406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9" name="Google Shape;1739;p114"/>
          <p:cNvSpPr/>
          <p:nvPr/>
        </p:nvSpPr>
        <p:spPr>
          <a:xfrm>
            <a:off x="3497362" y="2962376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0" name="Google Shape;1740;p114"/>
          <p:cNvSpPr/>
          <p:nvPr/>
        </p:nvSpPr>
        <p:spPr>
          <a:xfrm>
            <a:off x="3497362" y="3437222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1" name="Google Shape;1741;p114"/>
          <p:cNvSpPr/>
          <p:nvPr/>
        </p:nvSpPr>
        <p:spPr>
          <a:xfrm>
            <a:off x="3497362" y="3912068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2" name="Google Shape;1742;p114"/>
          <p:cNvSpPr/>
          <p:nvPr/>
        </p:nvSpPr>
        <p:spPr>
          <a:xfrm>
            <a:off x="3497362" y="4386914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3" name="Google Shape;1743;p114"/>
          <p:cNvSpPr/>
          <p:nvPr/>
        </p:nvSpPr>
        <p:spPr>
          <a:xfrm>
            <a:off x="3497362" y="4861760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4" name="Google Shape;1744;p114"/>
          <p:cNvSpPr/>
          <p:nvPr/>
        </p:nvSpPr>
        <p:spPr>
          <a:xfrm>
            <a:off x="7060922" y="2477360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5" name="Google Shape;1745;p114"/>
          <p:cNvSpPr/>
          <p:nvPr/>
        </p:nvSpPr>
        <p:spPr>
          <a:xfrm>
            <a:off x="7060922" y="2952206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6" name="Google Shape;1746;p114"/>
          <p:cNvSpPr/>
          <p:nvPr/>
        </p:nvSpPr>
        <p:spPr>
          <a:xfrm>
            <a:off x="7060922" y="3427052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7" name="Google Shape;1747;p114"/>
          <p:cNvSpPr/>
          <p:nvPr/>
        </p:nvSpPr>
        <p:spPr>
          <a:xfrm>
            <a:off x="7060922" y="3901898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8" name="Google Shape;1748;p114"/>
          <p:cNvSpPr/>
          <p:nvPr/>
        </p:nvSpPr>
        <p:spPr>
          <a:xfrm>
            <a:off x="7060922" y="4376744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9" name="Google Shape;1749;p114"/>
          <p:cNvSpPr/>
          <p:nvPr/>
        </p:nvSpPr>
        <p:spPr>
          <a:xfrm>
            <a:off x="7060922" y="4851590"/>
            <a:ext cx="463406" cy="46340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750" name="Google Shape;1750;p114"/>
          <p:cNvCxnSpPr/>
          <p:nvPr/>
        </p:nvCxnSpPr>
        <p:spPr>
          <a:xfrm rot="10800000">
            <a:off x="1979712" y="2487530"/>
            <a:ext cx="72008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1" name="Google Shape;1751;p114"/>
          <p:cNvCxnSpPr/>
          <p:nvPr/>
        </p:nvCxnSpPr>
        <p:spPr>
          <a:xfrm>
            <a:off x="827584" y="2487530"/>
            <a:ext cx="0" cy="745317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2" name="Google Shape;1752;p114"/>
          <p:cNvCxnSpPr/>
          <p:nvPr/>
        </p:nvCxnSpPr>
        <p:spPr>
          <a:xfrm>
            <a:off x="827584" y="2487530"/>
            <a:ext cx="607422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3" name="Google Shape;1753;p114"/>
          <p:cNvCxnSpPr/>
          <p:nvPr/>
        </p:nvCxnSpPr>
        <p:spPr>
          <a:xfrm>
            <a:off x="2555776" y="2487530"/>
            <a:ext cx="0" cy="782214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4" name="Google Shape;1754;p114"/>
          <p:cNvCxnSpPr/>
          <p:nvPr/>
        </p:nvCxnSpPr>
        <p:spPr>
          <a:xfrm rot="10800000">
            <a:off x="827584" y="3866276"/>
            <a:ext cx="0" cy="52063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5" name="Google Shape;1755;p114"/>
          <p:cNvCxnSpPr/>
          <p:nvPr/>
        </p:nvCxnSpPr>
        <p:spPr>
          <a:xfrm>
            <a:off x="827584" y="4386914"/>
            <a:ext cx="607422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6" name="Google Shape;1756;p114"/>
          <p:cNvCxnSpPr/>
          <p:nvPr/>
        </p:nvCxnSpPr>
        <p:spPr>
          <a:xfrm rot="10800000">
            <a:off x="2555776" y="3912068"/>
            <a:ext cx="0" cy="47484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7" name="Google Shape;1757;p114"/>
          <p:cNvCxnSpPr/>
          <p:nvPr/>
        </p:nvCxnSpPr>
        <p:spPr>
          <a:xfrm rot="10800000">
            <a:off x="2020362" y="4509120"/>
            <a:ext cx="479085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115"/>
          <p:cNvSpPr txBox="1"/>
          <p:nvPr/>
        </p:nvSpPr>
        <p:spPr>
          <a:xfrm>
            <a:off x="455903" y="404664"/>
            <a:ext cx="27316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2-10. 배경(Backgrounds)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63" name="Google Shape;1763;p115"/>
          <p:cNvSpPr txBox="1"/>
          <p:nvPr/>
        </p:nvSpPr>
        <p:spPr>
          <a:xfrm>
            <a:off x="827584" y="1196752"/>
            <a:ext cx="13981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gradient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64" name="Google Shape;1764;p115"/>
          <p:cNvSpPr txBox="1"/>
          <p:nvPr/>
        </p:nvSpPr>
        <p:spPr>
          <a:xfrm>
            <a:off x="1115616" y="1772816"/>
            <a:ext cx="46666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여러색을 원형이나 선형으로 칠해주는 효과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115"/>
          <p:cNvSpPr txBox="1"/>
          <p:nvPr/>
        </p:nvSpPr>
        <p:spPr>
          <a:xfrm>
            <a:off x="899592" y="2564904"/>
            <a:ext cx="7464992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선형 gradient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 -webkit-linear-gradient(red, yellow);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 -webkit-linear-gradient(left, red , yellow);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 -webkit-linear-gradient(left top, red, yellow);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 -webkit-linear-gradient(-90deg, red, yellow);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원형 gradient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 -webkit-radial-gradient(red, yellow, green);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 -webkit-radial-gradient(red 5%, yellow 15%, green 60%);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 -webkit-radial-gradient(circle, red, yellow, green);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9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116"/>
          <p:cNvSpPr txBox="1"/>
          <p:nvPr/>
        </p:nvSpPr>
        <p:spPr>
          <a:xfrm>
            <a:off x="827584" y="1196752"/>
            <a:ext cx="22926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Background-size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1" name="Google Shape;1771;p116"/>
          <p:cNvSpPr txBox="1"/>
          <p:nvPr/>
        </p:nvSpPr>
        <p:spPr>
          <a:xfrm>
            <a:off x="455903" y="404664"/>
            <a:ext cx="27316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2-10. 배경(Backgrounds)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2" name="Google Shape;1772;p116"/>
          <p:cNvSpPr txBox="1"/>
          <p:nvPr/>
        </p:nvSpPr>
        <p:spPr>
          <a:xfrm>
            <a:off x="1306275" y="1700808"/>
            <a:ext cx="7545848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Background-size : 80px 60px; (가로, 세로 각각 적용)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Background-size : 150px; (가로 세로 동일하게 적용)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Background-size : contain; (박스안에 포함된다는 가정하에 비율조정)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Background-size : cover; (박스보다 크다는 가정하에 비율조정)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773" name="Google Shape;1773;p116"/>
          <p:cNvGrpSpPr/>
          <p:nvPr/>
        </p:nvGrpSpPr>
        <p:grpSpPr>
          <a:xfrm>
            <a:off x="755576" y="3861048"/>
            <a:ext cx="3384376" cy="2304256"/>
            <a:chOff x="755576" y="3861048"/>
            <a:chExt cx="3384376" cy="2304256"/>
          </a:xfrm>
        </p:grpSpPr>
        <p:sp>
          <p:nvSpPr>
            <p:cNvPr id="1774" name="Google Shape;1774;p116"/>
            <p:cNvSpPr/>
            <p:nvPr/>
          </p:nvSpPr>
          <p:spPr>
            <a:xfrm>
              <a:off x="755576" y="3861048"/>
              <a:ext cx="3384376" cy="2304256"/>
            </a:xfrm>
            <a:prstGeom prst="rect">
              <a:avLst/>
            </a:prstGeom>
            <a:noFill/>
            <a:ln cap="flat" cmpd="sng" w="571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pic>
          <p:nvPicPr>
            <p:cNvPr descr="이미지에 대한 이미지 검색결과" id="1775" name="Google Shape;1775;p1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1508" y="3889923"/>
              <a:ext cx="3308854" cy="16549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76" name="Google Shape;1776;p116"/>
          <p:cNvGrpSpPr/>
          <p:nvPr/>
        </p:nvGrpSpPr>
        <p:grpSpPr>
          <a:xfrm>
            <a:off x="4716016" y="3861048"/>
            <a:ext cx="3456384" cy="2962942"/>
            <a:chOff x="4716016" y="3861048"/>
            <a:chExt cx="3456384" cy="2962942"/>
          </a:xfrm>
        </p:grpSpPr>
        <p:pic>
          <p:nvPicPr>
            <p:cNvPr descr="이미지에 대한 이미지 검색결과" id="1777" name="Google Shape;1777;p1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744890" y="3885434"/>
              <a:ext cx="3427509" cy="2938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78" name="Google Shape;1778;p116"/>
            <p:cNvSpPr/>
            <p:nvPr/>
          </p:nvSpPr>
          <p:spPr>
            <a:xfrm>
              <a:off x="4716016" y="3861048"/>
              <a:ext cx="3456384" cy="2304256"/>
            </a:xfrm>
            <a:prstGeom prst="rect">
              <a:avLst/>
            </a:prstGeom>
            <a:noFill/>
            <a:ln cap="flat" cmpd="sng" w="571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1779" name="Google Shape;1779;p116"/>
          <p:cNvSpPr/>
          <p:nvPr/>
        </p:nvSpPr>
        <p:spPr>
          <a:xfrm>
            <a:off x="4427984" y="6203404"/>
            <a:ext cx="4104456" cy="6545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7773" y="1772816"/>
            <a:ext cx="983456" cy="99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5518" y="1772816"/>
            <a:ext cx="984647" cy="99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64288" y="1772816"/>
            <a:ext cx="1140619" cy="99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5576" y="1772816"/>
            <a:ext cx="887908" cy="99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94454" y="1772816"/>
            <a:ext cx="931069" cy="99002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0"/>
          <p:cNvSpPr txBox="1"/>
          <p:nvPr/>
        </p:nvSpPr>
        <p:spPr>
          <a:xfrm>
            <a:off x="757878" y="2978174"/>
            <a:ext cx="8074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Apple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Safari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1" name="Google Shape;261;p10"/>
          <p:cNvSpPr txBox="1"/>
          <p:nvPr/>
        </p:nvSpPr>
        <p:spPr>
          <a:xfrm>
            <a:off x="2339752" y="2978174"/>
            <a:ext cx="93006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Mozilla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firefox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2" name="Google Shape;262;p10"/>
          <p:cNvSpPr txBox="1"/>
          <p:nvPr/>
        </p:nvSpPr>
        <p:spPr>
          <a:xfrm>
            <a:off x="3500285" y="2978174"/>
            <a:ext cx="205056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Microsoft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Internet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Explorer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0"/>
          <p:cNvSpPr txBox="1"/>
          <p:nvPr/>
        </p:nvSpPr>
        <p:spPr>
          <a:xfrm>
            <a:off x="5652120" y="2978174"/>
            <a:ext cx="10443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Google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Chrome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4" name="Google Shape;264;p10"/>
          <p:cNvSpPr txBox="1"/>
          <p:nvPr/>
        </p:nvSpPr>
        <p:spPr>
          <a:xfrm>
            <a:off x="7392893" y="2978172"/>
            <a:ext cx="851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Opera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5" name="Google Shape;265;p10"/>
          <p:cNvSpPr txBox="1"/>
          <p:nvPr/>
        </p:nvSpPr>
        <p:spPr>
          <a:xfrm>
            <a:off x="903685" y="508001"/>
            <a:ext cx="231826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브라우저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0"/>
          <p:cNvSpPr txBox="1"/>
          <p:nvPr/>
        </p:nvSpPr>
        <p:spPr>
          <a:xfrm>
            <a:off x="1043608" y="1215887"/>
            <a:ext cx="44936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HTML로 작성된 hyper text를 받아 보여주는 프로그램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0"/>
          <p:cNvSpPr txBox="1"/>
          <p:nvPr/>
        </p:nvSpPr>
        <p:spPr>
          <a:xfrm>
            <a:off x="4053605" y="3933056"/>
            <a:ext cx="1598515" cy="1304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높은 호환성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깔끔한 디자인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액티브X(보완성취약)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웹 속도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오류 많음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 txBox="1"/>
          <p:nvPr/>
        </p:nvSpPr>
        <p:spPr>
          <a:xfrm>
            <a:off x="5710552" y="3896906"/>
            <a:ext cx="116570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빠른 웹 속도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번역서비스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즐겨 찾기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금융거래불가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 txBox="1"/>
          <p:nvPr/>
        </p:nvSpPr>
        <p:spPr>
          <a:xfrm>
            <a:off x="2060537" y="3933056"/>
            <a:ext cx="1845377" cy="1304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다양한 부가기능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안정적인 웹페이지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로딩속도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호환성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(가끔 안되는프로그램 있음)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0"/>
          <p:cNvSpPr txBox="1"/>
          <p:nvPr/>
        </p:nvSpPr>
        <p:spPr>
          <a:xfrm>
            <a:off x="509438" y="3933056"/>
            <a:ext cx="1483098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모바일에서 강함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빠른 속도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이미지저장 불편함</a:t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1" name="Google Shape;271;p10"/>
          <p:cNvSpPr txBox="1"/>
          <p:nvPr/>
        </p:nvSpPr>
        <p:spPr>
          <a:xfrm>
            <a:off x="7193866" y="3933056"/>
            <a:ext cx="1242648" cy="303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작은용량, 사양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이미지에 대한 이미지 검색결과" id="1784" name="Google Shape;1784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8369" y="4509119"/>
            <a:ext cx="2388691" cy="1035801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117"/>
          <p:cNvSpPr txBox="1"/>
          <p:nvPr/>
        </p:nvSpPr>
        <p:spPr>
          <a:xfrm>
            <a:off x="455903" y="404664"/>
            <a:ext cx="27316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2-10. 배경(Backgrounds)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86" name="Google Shape;1786;p117"/>
          <p:cNvSpPr txBox="1"/>
          <p:nvPr/>
        </p:nvSpPr>
        <p:spPr>
          <a:xfrm>
            <a:off x="827584" y="1196752"/>
            <a:ext cx="25306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Background-origin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87" name="Google Shape;1787;p117"/>
          <p:cNvSpPr txBox="1"/>
          <p:nvPr/>
        </p:nvSpPr>
        <p:spPr>
          <a:xfrm>
            <a:off x="1334446" y="1700808"/>
            <a:ext cx="7342010" cy="1338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Background-origin: border-box; (배경이미지를 테두리까지 맞춤-기본)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Background-origin: padding-box; (배경이미지를 안쪽 여백까지 맞춤)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Background-origin: content-box; (배경이미지를 내용까지 맞춤)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이미지에 대한 이미지 검색결과" id="1788" name="Google Shape;1788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544" y="3861048"/>
            <a:ext cx="2647996" cy="16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1789" name="Google Shape;1789;p117"/>
          <p:cNvSpPr/>
          <p:nvPr/>
        </p:nvSpPr>
        <p:spPr>
          <a:xfrm>
            <a:off x="3275856" y="3861048"/>
            <a:ext cx="2736304" cy="1728192"/>
          </a:xfrm>
          <a:prstGeom prst="rect">
            <a:avLst/>
          </a:prstGeom>
          <a:solidFill>
            <a:schemeClr val="accent1"/>
          </a:solidFill>
          <a:ln cap="flat" cmpd="sng" w="571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이미지에 대한 이미지 검색결과" id="1790" name="Google Shape;1790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21413" y="3889923"/>
            <a:ext cx="2647996" cy="16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1791" name="Google Shape;1791;p117"/>
          <p:cNvSpPr/>
          <p:nvPr/>
        </p:nvSpPr>
        <p:spPr>
          <a:xfrm>
            <a:off x="6164560" y="3889923"/>
            <a:ext cx="2736304" cy="1728192"/>
          </a:xfrm>
          <a:prstGeom prst="rect">
            <a:avLst/>
          </a:prstGeom>
          <a:noFill/>
          <a:ln cap="flat" cmpd="sng" w="571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31859B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content</a:t>
            </a:r>
            <a:endParaRPr b="1" i="0" sz="4400" u="none" cap="none" strike="noStrike">
              <a:solidFill>
                <a:srgbClr val="31859B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118"/>
          <p:cNvSpPr txBox="1"/>
          <p:nvPr/>
        </p:nvSpPr>
        <p:spPr>
          <a:xfrm>
            <a:off x="827584" y="1196752"/>
            <a:ext cx="24566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Multi-background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97" name="Google Shape;1797;p118"/>
          <p:cNvSpPr txBox="1"/>
          <p:nvPr/>
        </p:nvSpPr>
        <p:spPr>
          <a:xfrm>
            <a:off x="455903" y="404664"/>
            <a:ext cx="27316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2-10. 배경(Backgrounds)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98" name="Google Shape;1798;p118"/>
          <p:cNvSpPr txBox="1"/>
          <p:nvPr/>
        </p:nvSpPr>
        <p:spPr>
          <a:xfrm>
            <a:off x="1043608" y="1772816"/>
            <a:ext cx="40559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배경이미지를 여러 개 지정할 수 있다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118"/>
          <p:cNvSpPr txBox="1"/>
          <p:nvPr/>
        </p:nvSpPr>
        <p:spPr>
          <a:xfrm>
            <a:off x="1043608" y="2610778"/>
            <a:ext cx="728417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Background-image : url(“bg01.jpg”), url(“bg02.jpg”), url(“bg03.jpg”) 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Background-repeat : repeat-x, repeat-x, no-repeat;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Background-position : top, bottom, center;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Background-attachment : fixed, fixed, scroll;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3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119"/>
          <p:cNvSpPr txBox="1"/>
          <p:nvPr/>
        </p:nvSpPr>
        <p:spPr>
          <a:xfrm>
            <a:off x="827584" y="1196752"/>
            <a:ext cx="22670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Background-clip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05" name="Google Shape;1805;p119"/>
          <p:cNvSpPr txBox="1"/>
          <p:nvPr/>
        </p:nvSpPr>
        <p:spPr>
          <a:xfrm>
            <a:off x="455903" y="404664"/>
            <a:ext cx="27316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2-10. 배경(Backgrounds)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06" name="Google Shape;1806;p119"/>
          <p:cNvSpPr txBox="1"/>
          <p:nvPr/>
        </p:nvSpPr>
        <p:spPr>
          <a:xfrm>
            <a:off x="1115616" y="1844824"/>
            <a:ext cx="6635086" cy="1338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Background-clip: border-box; (배경색을 테두리까지 칠함)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Background-clip: padding-box; (배경색을 안쪽 여백까지 칠함)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Background-clip: content-box; (배경색을 내용까지 칠함)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07" name="Google Shape;1807;p119"/>
          <p:cNvSpPr/>
          <p:nvPr/>
        </p:nvSpPr>
        <p:spPr>
          <a:xfrm>
            <a:off x="3419872" y="3877032"/>
            <a:ext cx="1584176" cy="1728192"/>
          </a:xfrm>
          <a:prstGeom prst="rect">
            <a:avLst/>
          </a:prstGeom>
          <a:solidFill>
            <a:srgbClr val="FFC000"/>
          </a:solidFill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content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08" name="Google Shape;1808;p119"/>
          <p:cNvSpPr/>
          <p:nvPr/>
        </p:nvSpPr>
        <p:spPr>
          <a:xfrm>
            <a:off x="827863" y="3877032"/>
            <a:ext cx="1584176" cy="17281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content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09" name="Google Shape;1809;p119"/>
          <p:cNvSpPr/>
          <p:nvPr/>
        </p:nvSpPr>
        <p:spPr>
          <a:xfrm>
            <a:off x="6012160" y="3877032"/>
            <a:ext cx="1584176" cy="1728192"/>
          </a:xfrm>
          <a:prstGeom prst="rect">
            <a:avLst/>
          </a:prstGeom>
          <a:noFill/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10" name="Google Shape;1810;p119"/>
          <p:cNvSpPr txBox="1"/>
          <p:nvPr/>
        </p:nvSpPr>
        <p:spPr>
          <a:xfrm>
            <a:off x="6314530" y="4556462"/>
            <a:ext cx="979435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content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4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p120"/>
          <p:cNvSpPr txBox="1"/>
          <p:nvPr/>
        </p:nvSpPr>
        <p:spPr>
          <a:xfrm>
            <a:off x="827584" y="1196752"/>
            <a:ext cx="18528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Text-shadow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16" name="Google Shape;1816;p120"/>
          <p:cNvSpPr txBox="1"/>
          <p:nvPr/>
        </p:nvSpPr>
        <p:spPr>
          <a:xfrm>
            <a:off x="455903" y="404664"/>
            <a:ext cx="30251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2-11. 문자효과(Text Effects)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17" name="Google Shape;1817;p120"/>
          <p:cNvSpPr txBox="1"/>
          <p:nvPr/>
        </p:nvSpPr>
        <p:spPr>
          <a:xfrm>
            <a:off x="1259632" y="1844824"/>
            <a:ext cx="28873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텍스트에 그림자 지정하기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120"/>
          <p:cNvSpPr txBox="1"/>
          <p:nvPr/>
        </p:nvSpPr>
        <p:spPr>
          <a:xfrm>
            <a:off x="1423204" y="2420888"/>
            <a:ext cx="6029116" cy="1200329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Text-shadow: 5px    3px    3px    red;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가로   세로   퍼짐   색상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120"/>
          <p:cNvSpPr txBox="1"/>
          <p:nvPr/>
        </p:nvSpPr>
        <p:spPr>
          <a:xfrm>
            <a:off x="1925311" y="4077072"/>
            <a:ext cx="502490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TEXT-SHADOW</a:t>
            </a:r>
            <a:endParaRPr b="0" i="0" sz="5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3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p121"/>
          <p:cNvSpPr txBox="1"/>
          <p:nvPr/>
        </p:nvSpPr>
        <p:spPr>
          <a:xfrm>
            <a:off x="827584" y="1196752"/>
            <a:ext cx="17174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Word-wrap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25" name="Google Shape;1825;p121"/>
          <p:cNvSpPr txBox="1"/>
          <p:nvPr/>
        </p:nvSpPr>
        <p:spPr>
          <a:xfrm>
            <a:off x="455903" y="404664"/>
            <a:ext cx="30251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2-11. 문자효과(Text Effects)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26" name="Google Shape;1826;p121"/>
          <p:cNvSpPr txBox="1"/>
          <p:nvPr/>
        </p:nvSpPr>
        <p:spPr>
          <a:xfrm>
            <a:off x="1043608" y="1772816"/>
            <a:ext cx="72939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단어(영문)가 요소 박스의 너비보다 길어질 경우 자동 줄바꿈이 되지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않고 범위를 벗어나는 현상 방지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27" name="Google Shape;1827;p121"/>
          <p:cNvSpPr txBox="1"/>
          <p:nvPr/>
        </p:nvSpPr>
        <p:spPr>
          <a:xfrm>
            <a:off x="1475650" y="3290800"/>
            <a:ext cx="4104300" cy="2586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세계적인 드론 업체 DJI가 3일(현지시간) 미국 라스베이거스에서 열리는 세계 최대 가전박람회인 ‘CES 2017’에서 ‘오즈모 모바일 실버’와 항공 지도 애플리케이션(앱)인 ‘그라운드 스테이션 프로’, 화면 밝기가 높은 ‘모니터 크리스탈스카이’ 등 신제품을 대거 공개했다고 4일 밝혔다.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28" name="Google Shape;1828;p121"/>
          <p:cNvSpPr txBox="1"/>
          <p:nvPr/>
        </p:nvSpPr>
        <p:spPr>
          <a:xfrm>
            <a:off x="2280789" y="5479365"/>
            <a:ext cx="588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W3Schoolsisoptimizedforlearning,testing,andtraining.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29" name="Google Shape;1829;p121"/>
          <p:cNvSpPr txBox="1"/>
          <p:nvPr/>
        </p:nvSpPr>
        <p:spPr>
          <a:xfrm>
            <a:off x="1518789" y="2564904"/>
            <a:ext cx="28859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Word-wrap : break-word 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3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122"/>
          <p:cNvSpPr txBox="1"/>
          <p:nvPr/>
        </p:nvSpPr>
        <p:spPr>
          <a:xfrm>
            <a:off x="827584" y="1052736"/>
            <a:ext cx="15021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Font-face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35" name="Google Shape;1835;p122"/>
          <p:cNvSpPr txBox="1"/>
          <p:nvPr/>
        </p:nvSpPr>
        <p:spPr>
          <a:xfrm>
            <a:off x="455903" y="404664"/>
            <a:ext cx="30251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2-11. 문자효과(Text Effects)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36" name="Google Shape;1836;p122"/>
          <p:cNvSpPr txBox="1"/>
          <p:nvPr/>
        </p:nvSpPr>
        <p:spPr>
          <a:xfrm>
            <a:off x="683568" y="1484784"/>
            <a:ext cx="7992888" cy="1368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@font-face는 일반적인 속성과 달리 CSS에서 사용할 font-family의 이름과 자원을 정의할 수 있는 규칙으로, 사용자의 환경에 설치된 폰트 또는 제작자가 서버에서 제공한 폰트를 다운로드 하여 사용할 수 있도록 하는 역할</a:t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37" name="Google Shape;1837;p122"/>
          <p:cNvSpPr txBox="1"/>
          <p:nvPr/>
        </p:nvSpPr>
        <p:spPr>
          <a:xfrm>
            <a:off x="827584" y="2636912"/>
            <a:ext cx="7704855" cy="156966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@font-face{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font-family : 사용할 폰트 이름;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src           :  url(폰트 경로)  format( 폰트포맷 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38" name="Google Shape;1838;p122"/>
          <p:cNvGraphicFramePr/>
          <p:nvPr/>
        </p:nvGraphicFramePr>
        <p:xfrm>
          <a:off x="755576" y="42930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{58A10F4E-A726-4A8F-A1DE-BABC83F8DB42}</a:tableStyleId>
              </a:tblPr>
              <a:tblGrid>
                <a:gridCol w="2592300"/>
                <a:gridCol w="2592300"/>
                <a:gridCol w="25923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폰트 유형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폰트 format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폰트 확장자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“woff”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WOFF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.woff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“truetype”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TrueType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.ttf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“opentype”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OpenType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.ttf , .otf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“embedded-opentype”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Embedded OpenType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.eot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“svg”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SVG Font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.svg , svgz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123"/>
          <p:cNvSpPr txBox="1"/>
          <p:nvPr/>
        </p:nvSpPr>
        <p:spPr>
          <a:xfrm>
            <a:off x="455903" y="404664"/>
            <a:ext cx="34711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2-12. 2차원 변형(2D Transform)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44" name="Google Shape;1844;p123"/>
          <p:cNvSpPr txBox="1"/>
          <p:nvPr/>
        </p:nvSpPr>
        <p:spPr>
          <a:xfrm>
            <a:off x="683568" y="1124744"/>
            <a:ext cx="52549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Html요소 박스를 평면상에서 수평 이동하는 기능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123"/>
          <p:cNvSpPr/>
          <p:nvPr/>
        </p:nvSpPr>
        <p:spPr>
          <a:xfrm>
            <a:off x="2123728" y="2492896"/>
            <a:ext cx="4752528" cy="33123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46" name="Google Shape;1846;p123"/>
          <p:cNvSpPr txBox="1"/>
          <p:nvPr/>
        </p:nvSpPr>
        <p:spPr>
          <a:xfrm>
            <a:off x="755576" y="1907540"/>
            <a:ext cx="39733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Transfrom: translate( 100px, 150px) 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47" name="Google Shape;1847;p123"/>
          <p:cNvSpPr/>
          <p:nvPr/>
        </p:nvSpPr>
        <p:spPr>
          <a:xfrm>
            <a:off x="2276128" y="2645296"/>
            <a:ext cx="2223864" cy="165618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48" name="Google Shape;1848;p123"/>
          <p:cNvSpPr/>
          <p:nvPr/>
        </p:nvSpPr>
        <p:spPr>
          <a:xfrm>
            <a:off x="3131840" y="3573016"/>
            <a:ext cx="2223864" cy="165618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849" name="Google Shape;1849;p123"/>
          <p:cNvCxnSpPr/>
          <p:nvPr/>
        </p:nvCxnSpPr>
        <p:spPr>
          <a:xfrm>
            <a:off x="2276128" y="3789040"/>
            <a:ext cx="855712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850" name="Google Shape;1850;p123"/>
          <p:cNvCxnSpPr>
            <a:stCxn id="1847" idx="0"/>
          </p:cNvCxnSpPr>
          <p:nvPr/>
        </p:nvCxnSpPr>
        <p:spPr>
          <a:xfrm>
            <a:off x="3388060" y="2645296"/>
            <a:ext cx="0" cy="9276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851" name="Google Shape;1851;p123"/>
          <p:cNvSpPr txBox="1"/>
          <p:nvPr/>
        </p:nvSpPr>
        <p:spPr>
          <a:xfrm>
            <a:off x="2253008" y="3429000"/>
            <a:ext cx="8068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100px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52" name="Google Shape;1852;p123"/>
          <p:cNvSpPr txBox="1"/>
          <p:nvPr/>
        </p:nvSpPr>
        <p:spPr>
          <a:xfrm>
            <a:off x="3333128" y="2924944"/>
            <a:ext cx="8068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150px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124"/>
          <p:cNvSpPr txBox="1"/>
          <p:nvPr/>
        </p:nvSpPr>
        <p:spPr>
          <a:xfrm>
            <a:off x="455903" y="404664"/>
            <a:ext cx="34711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2-12. 2차원 변형(2D Transform)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58" name="Google Shape;1858;p124"/>
          <p:cNvSpPr txBox="1"/>
          <p:nvPr/>
        </p:nvSpPr>
        <p:spPr>
          <a:xfrm>
            <a:off x="683568" y="1124744"/>
            <a:ext cx="73164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Html요소 박스를 평면상에서 회전하는 기능으로, 각도(deg)를 지정함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124"/>
          <p:cNvSpPr/>
          <p:nvPr/>
        </p:nvSpPr>
        <p:spPr>
          <a:xfrm>
            <a:off x="2123728" y="2492896"/>
            <a:ext cx="4752528" cy="33123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60" name="Google Shape;1860;p124"/>
          <p:cNvSpPr txBox="1"/>
          <p:nvPr/>
        </p:nvSpPr>
        <p:spPr>
          <a:xfrm>
            <a:off x="755576" y="1907540"/>
            <a:ext cx="30591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Transfrom: rotate( 45deg ) 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61" name="Google Shape;1861;p124"/>
          <p:cNvSpPr/>
          <p:nvPr/>
        </p:nvSpPr>
        <p:spPr>
          <a:xfrm>
            <a:off x="3388060" y="3351243"/>
            <a:ext cx="2223864" cy="165618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62" name="Google Shape;1862;p124"/>
          <p:cNvSpPr/>
          <p:nvPr/>
        </p:nvSpPr>
        <p:spPr>
          <a:xfrm rot="2573471">
            <a:off x="3388060" y="3340758"/>
            <a:ext cx="2223864" cy="165618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63" name="Google Shape;1863;p124"/>
          <p:cNvSpPr txBox="1"/>
          <p:nvPr/>
        </p:nvSpPr>
        <p:spPr>
          <a:xfrm>
            <a:off x="5037958" y="2838135"/>
            <a:ext cx="8402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45deg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64" name="Google Shape;1864;p124"/>
          <p:cNvSpPr/>
          <p:nvPr/>
        </p:nvSpPr>
        <p:spPr>
          <a:xfrm>
            <a:off x="3635896" y="2564904"/>
            <a:ext cx="1224136" cy="288032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8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125"/>
          <p:cNvSpPr txBox="1"/>
          <p:nvPr/>
        </p:nvSpPr>
        <p:spPr>
          <a:xfrm>
            <a:off x="455903" y="404664"/>
            <a:ext cx="34711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2-12. 2차원 변형(2D Transform)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70" name="Google Shape;1870;p125"/>
          <p:cNvSpPr txBox="1"/>
          <p:nvPr/>
        </p:nvSpPr>
        <p:spPr>
          <a:xfrm>
            <a:off x="683568" y="1124744"/>
            <a:ext cx="42498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Html요소 박스의 크기를 조절하는 기능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125"/>
          <p:cNvSpPr/>
          <p:nvPr/>
        </p:nvSpPr>
        <p:spPr>
          <a:xfrm>
            <a:off x="2123728" y="2492896"/>
            <a:ext cx="4752528" cy="33123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72" name="Google Shape;1872;p125"/>
          <p:cNvSpPr txBox="1"/>
          <p:nvPr/>
        </p:nvSpPr>
        <p:spPr>
          <a:xfrm>
            <a:off x="755576" y="1907540"/>
            <a:ext cx="30355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Transfrom: scale(0.8 , 0.8 ) 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73" name="Google Shape;1873;p125"/>
          <p:cNvSpPr/>
          <p:nvPr/>
        </p:nvSpPr>
        <p:spPr>
          <a:xfrm>
            <a:off x="3388060" y="3351243"/>
            <a:ext cx="2223864" cy="165618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74" name="Google Shape;1874;p125"/>
          <p:cNvSpPr/>
          <p:nvPr/>
        </p:nvSpPr>
        <p:spPr>
          <a:xfrm>
            <a:off x="3655994" y="3559150"/>
            <a:ext cx="1687996" cy="1240370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75" name="Google Shape;1875;p125"/>
          <p:cNvSpPr txBox="1"/>
          <p:nvPr/>
        </p:nvSpPr>
        <p:spPr>
          <a:xfrm>
            <a:off x="4211960" y="2924944"/>
            <a:ext cx="6303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80%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876" name="Google Shape;1876;p125"/>
          <p:cNvCxnSpPr/>
          <p:nvPr/>
        </p:nvCxnSpPr>
        <p:spPr>
          <a:xfrm>
            <a:off x="3655994" y="3462508"/>
            <a:ext cx="1687996" cy="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877" name="Google Shape;1877;p125"/>
          <p:cNvCxnSpPr/>
          <p:nvPr/>
        </p:nvCxnSpPr>
        <p:spPr>
          <a:xfrm>
            <a:off x="3563888" y="3559150"/>
            <a:ext cx="0" cy="124037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878" name="Google Shape;1878;p125"/>
          <p:cNvSpPr txBox="1"/>
          <p:nvPr/>
        </p:nvSpPr>
        <p:spPr>
          <a:xfrm>
            <a:off x="2771800" y="3923764"/>
            <a:ext cx="6303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80%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126"/>
          <p:cNvSpPr txBox="1"/>
          <p:nvPr/>
        </p:nvSpPr>
        <p:spPr>
          <a:xfrm>
            <a:off x="455903" y="404664"/>
            <a:ext cx="34711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2-12. 2차원 변형(2D Transform)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84" name="Google Shape;1884;p126"/>
          <p:cNvSpPr txBox="1"/>
          <p:nvPr/>
        </p:nvSpPr>
        <p:spPr>
          <a:xfrm>
            <a:off x="683568" y="1124744"/>
            <a:ext cx="448071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Html요소 박스의 기울임을 지정하는 기능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126"/>
          <p:cNvSpPr/>
          <p:nvPr/>
        </p:nvSpPr>
        <p:spPr>
          <a:xfrm>
            <a:off x="2123728" y="2492896"/>
            <a:ext cx="4752528" cy="33123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86" name="Google Shape;1886;p126"/>
          <p:cNvSpPr txBox="1"/>
          <p:nvPr/>
        </p:nvSpPr>
        <p:spPr>
          <a:xfrm>
            <a:off x="755576" y="1907540"/>
            <a:ext cx="37342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Transfrom: skew(15deg , 15edg ) 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87" name="Google Shape;1887;p126"/>
          <p:cNvSpPr/>
          <p:nvPr/>
        </p:nvSpPr>
        <p:spPr>
          <a:xfrm>
            <a:off x="3388060" y="3351243"/>
            <a:ext cx="2223864" cy="165618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88" name="Google Shape;1888;p126"/>
          <p:cNvSpPr/>
          <p:nvPr/>
        </p:nvSpPr>
        <p:spPr>
          <a:xfrm rot="-5957571">
            <a:off x="3430244" y="3427919"/>
            <a:ext cx="2119247" cy="1327636"/>
          </a:xfrm>
          <a:prstGeom prst="parallelogram">
            <a:avLst>
              <a:gd fmla="val 57708" name="adj"/>
            </a:avLst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889" name="Google Shape;1889;p126"/>
          <p:cNvCxnSpPr/>
          <p:nvPr/>
        </p:nvCxnSpPr>
        <p:spPr>
          <a:xfrm>
            <a:off x="3388060" y="3212976"/>
            <a:ext cx="275592" cy="1296144"/>
          </a:xfrm>
          <a:prstGeom prst="straightConnector1">
            <a:avLst/>
          </a:prstGeom>
          <a:noFill/>
          <a:ln cap="flat" cmpd="sng" w="2857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890" name="Google Shape;1890;p126"/>
          <p:cNvCxnSpPr/>
          <p:nvPr/>
        </p:nvCxnSpPr>
        <p:spPr>
          <a:xfrm>
            <a:off x="3779912" y="2938826"/>
            <a:ext cx="1384370" cy="562182"/>
          </a:xfrm>
          <a:prstGeom prst="straightConnector1">
            <a:avLst/>
          </a:prstGeom>
          <a:noFill/>
          <a:ln cap="flat" cmpd="sng" w="2857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891" name="Google Shape;1891;p126"/>
          <p:cNvSpPr txBox="1"/>
          <p:nvPr/>
        </p:nvSpPr>
        <p:spPr>
          <a:xfrm>
            <a:off x="2411760" y="3357936"/>
            <a:ext cx="8402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15deg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92" name="Google Shape;1892;p126"/>
          <p:cNvSpPr txBox="1"/>
          <p:nvPr/>
        </p:nvSpPr>
        <p:spPr>
          <a:xfrm>
            <a:off x="3947729" y="2708920"/>
            <a:ext cx="8402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15deg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"/>
          <p:cNvSpPr txBox="1"/>
          <p:nvPr/>
        </p:nvSpPr>
        <p:spPr>
          <a:xfrm>
            <a:off x="903685" y="508001"/>
            <a:ext cx="385714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크로스브라우징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696" y="4792667"/>
            <a:ext cx="1033711" cy="1012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2627" y="1303341"/>
            <a:ext cx="1033711" cy="1012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49609" y="4792667"/>
            <a:ext cx="1198905" cy="1012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63688" y="2455867"/>
            <a:ext cx="904505" cy="1012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69867" y="2455867"/>
            <a:ext cx="978647" cy="10125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2" name="Google Shape;282;p11"/>
          <p:cNvCxnSpPr/>
          <p:nvPr/>
        </p:nvCxnSpPr>
        <p:spPr>
          <a:xfrm rot="10800000">
            <a:off x="4494610" y="2455866"/>
            <a:ext cx="95250" cy="693737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3" name="Google Shape;283;p11"/>
          <p:cNvCxnSpPr/>
          <p:nvPr/>
        </p:nvCxnSpPr>
        <p:spPr>
          <a:xfrm flipH="1" rot="10800000">
            <a:off x="5288757" y="3032128"/>
            <a:ext cx="928688" cy="56832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4" name="Google Shape;284;p11"/>
          <p:cNvCxnSpPr/>
          <p:nvPr/>
        </p:nvCxnSpPr>
        <p:spPr>
          <a:xfrm>
            <a:off x="5288756" y="4786313"/>
            <a:ext cx="719138" cy="582612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5" name="Google Shape;285;p11"/>
          <p:cNvCxnSpPr/>
          <p:nvPr/>
        </p:nvCxnSpPr>
        <p:spPr>
          <a:xfrm rot="10800000">
            <a:off x="2668192" y="3032128"/>
            <a:ext cx="1128713" cy="576263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6" name="Google Shape;286;p11"/>
          <p:cNvCxnSpPr/>
          <p:nvPr/>
        </p:nvCxnSpPr>
        <p:spPr>
          <a:xfrm flipH="1">
            <a:off x="2869407" y="4645025"/>
            <a:ext cx="975122" cy="7239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287" name="Google Shape;287;p11"/>
          <p:cNvGrpSpPr/>
          <p:nvPr/>
        </p:nvGrpSpPr>
        <p:grpSpPr>
          <a:xfrm>
            <a:off x="4060031" y="3468464"/>
            <a:ext cx="1058466" cy="1472703"/>
            <a:chOff x="5413655" y="3316276"/>
            <a:chExt cx="1411539" cy="1874167"/>
          </a:xfrm>
        </p:grpSpPr>
        <p:sp>
          <p:nvSpPr>
            <p:cNvPr id="288" name="Google Shape;288;p11"/>
            <p:cNvSpPr/>
            <p:nvPr/>
          </p:nvSpPr>
          <p:spPr>
            <a:xfrm>
              <a:off x="5413655" y="3316276"/>
              <a:ext cx="1411539" cy="1874167"/>
            </a:xfrm>
            <a:prstGeom prst="snip1Rect">
              <a:avLst>
                <a:gd fmla="val 16667" name="adj"/>
              </a:avLst>
            </a:prstGeom>
            <a:solidFill>
              <a:srgbClr val="B7CC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289" name="Google Shape;289;p11"/>
            <p:cNvCxnSpPr/>
            <p:nvPr/>
          </p:nvCxnSpPr>
          <p:spPr>
            <a:xfrm>
              <a:off x="5574022" y="3663814"/>
              <a:ext cx="1016181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0" name="Google Shape;290;p11"/>
            <p:cNvCxnSpPr/>
            <p:nvPr/>
          </p:nvCxnSpPr>
          <p:spPr>
            <a:xfrm>
              <a:off x="5574022" y="3841550"/>
              <a:ext cx="1016181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1" name="Google Shape;291;p11"/>
            <p:cNvCxnSpPr/>
            <p:nvPr/>
          </p:nvCxnSpPr>
          <p:spPr>
            <a:xfrm>
              <a:off x="5574022" y="4019287"/>
              <a:ext cx="1016181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2" name="Google Shape;292;p11"/>
            <p:cNvCxnSpPr/>
            <p:nvPr/>
          </p:nvCxnSpPr>
          <p:spPr>
            <a:xfrm>
              <a:off x="5574022" y="4197023"/>
              <a:ext cx="1016181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3" name="Google Shape;293;p11"/>
            <p:cNvCxnSpPr/>
            <p:nvPr/>
          </p:nvCxnSpPr>
          <p:spPr>
            <a:xfrm>
              <a:off x="5574022" y="4374760"/>
              <a:ext cx="1016181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94" name="Google Shape;294;p11"/>
            <p:cNvSpPr/>
            <p:nvPr/>
          </p:nvSpPr>
          <p:spPr>
            <a:xfrm>
              <a:off x="5588311" y="4535040"/>
              <a:ext cx="482686" cy="361821"/>
            </a:xfrm>
            <a:prstGeom prst="rect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295" name="Google Shape;295;p11"/>
            <p:cNvCxnSpPr/>
            <p:nvPr/>
          </p:nvCxnSpPr>
          <p:spPr>
            <a:xfrm>
              <a:off x="6140859" y="4541388"/>
              <a:ext cx="449343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6" name="Google Shape;296;p11"/>
            <p:cNvCxnSpPr/>
            <p:nvPr/>
          </p:nvCxnSpPr>
          <p:spPr>
            <a:xfrm>
              <a:off x="6140859" y="4660407"/>
              <a:ext cx="449343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7" name="Google Shape;297;p11"/>
            <p:cNvCxnSpPr/>
            <p:nvPr/>
          </p:nvCxnSpPr>
          <p:spPr>
            <a:xfrm>
              <a:off x="6140859" y="4777841"/>
              <a:ext cx="449343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8" name="Google Shape;298;p11"/>
            <p:cNvCxnSpPr/>
            <p:nvPr/>
          </p:nvCxnSpPr>
          <p:spPr>
            <a:xfrm>
              <a:off x="6140859" y="4896861"/>
              <a:ext cx="449343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99" name="Google Shape;299;p11"/>
          <p:cNvSpPr txBox="1"/>
          <p:nvPr/>
        </p:nvSpPr>
        <p:spPr>
          <a:xfrm>
            <a:off x="5436096" y="1167135"/>
            <a:ext cx="34291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Html,css,js작성시 어느 브라우저나 기기에서도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사이트가 잘 구현되고 작동하도록 하는 기법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6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127"/>
          <p:cNvSpPr/>
          <p:nvPr/>
        </p:nvSpPr>
        <p:spPr>
          <a:xfrm>
            <a:off x="1524193" y="5373216"/>
            <a:ext cx="5496079" cy="4320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98" name="Google Shape;1898;p127"/>
          <p:cNvSpPr/>
          <p:nvPr/>
        </p:nvSpPr>
        <p:spPr>
          <a:xfrm>
            <a:off x="1524194" y="4689140"/>
            <a:ext cx="3047805" cy="4320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99" name="Google Shape;1899;p127"/>
          <p:cNvSpPr txBox="1"/>
          <p:nvPr/>
        </p:nvSpPr>
        <p:spPr>
          <a:xfrm>
            <a:off x="455903" y="404664"/>
            <a:ext cx="29554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2-13. 속성전환(Transitions)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00" name="Google Shape;1900;p127"/>
          <p:cNvSpPr txBox="1"/>
          <p:nvPr/>
        </p:nvSpPr>
        <p:spPr>
          <a:xfrm>
            <a:off x="683568" y="1124744"/>
            <a:ext cx="40559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요소에 지정된 속성을 변환할 때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127"/>
          <p:cNvSpPr txBox="1"/>
          <p:nvPr/>
        </p:nvSpPr>
        <p:spPr>
          <a:xfrm>
            <a:off x="899592" y="1772816"/>
            <a:ext cx="6840760" cy="120032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 { transition: width  1.5s  linear;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P:hover{ width: 200px;}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02" name="Google Shape;1902;p127"/>
          <p:cNvSpPr/>
          <p:nvPr/>
        </p:nvSpPr>
        <p:spPr>
          <a:xfrm>
            <a:off x="1524194" y="4005064"/>
            <a:ext cx="1260140" cy="4320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903" name="Google Shape;1903;p127"/>
          <p:cNvCxnSpPr/>
          <p:nvPr/>
        </p:nvCxnSpPr>
        <p:spPr>
          <a:xfrm>
            <a:off x="1535271" y="3933056"/>
            <a:ext cx="5412993" cy="0"/>
          </a:xfrm>
          <a:prstGeom prst="straightConnector1">
            <a:avLst/>
          </a:prstGeom>
          <a:noFill/>
          <a:ln cap="flat" cmpd="sng" w="38100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904" name="Google Shape;1904;p127"/>
          <p:cNvSpPr txBox="1"/>
          <p:nvPr/>
        </p:nvSpPr>
        <p:spPr>
          <a:xfrm>
            <a:off x="1331640" y="3347700"/>
            <a:ext cx="70761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1.5s 지연시간을 주어 너비가 200px로 증가되는 과정을 볼 수 있다.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128"/>
          <p:cNvSpPr txBox="1"/>
          <p:nvPr/>
        </p:nvSpPr>
        <p:spPr>
          <a:xfrm>
            <a:off x="455903" y="404664"/>
            <a:ext cx="31598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2-14. 애니메이션(Animation)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10" name="Google Shape;1910;p128"/>
          <p:cNvSpPr txBox="1"/>
          <p:nvPr/>
        </p:nvSpPr>
        <p:spPr>
          <a:xfrm>
            <a:off x="827584" y="1052736"/>
            <a:ext cx="743504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박스의 크기나 위치, 색상등의 값을 여러 단계로 나눠 실행하도록 하여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애니메이션 효과을 나타낼 수 있다.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11" name="Google Shape;1911;p128"/>
          <p:cNvSpPr txBox="1"/>
          <p:nvPr/>
        </p:nvSpPr>
        <p:spPr>
          <a:xfrm>
            <a:off x="1217604" y="2499861"/>
            <a:ext cx="6450740" cy="258532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@keyframes name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0%{width:100px; background: 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25%{width:200px; background: blue;}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50%{width:300px; background: yellow;}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75%{width:400px; background: green;}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100%{width:500px; background: orange;}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 { animation : name 5s infinite ;}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129"/>
          <p:cNvSpPr txBox="1"/>
          <p:nvPr/>
        </p:nvSpPr>
        <p:spPr>
          <a:xfrm>
            <a:off x="455903" y="404664"/>
            <a:ext cx="35926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2-15. 다단편집(Multiple Colume)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17" name="Google Shape;1917;p129"/>
          <p:cNvSpPr txBox="1"/>
          <p:nvPr/>
        </p:nvSpPr>
        <p:spPr>
          <a:xfrm>
            <a:off x="827584" y="1124744"/>
            <a:ext cx="46810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다단 편집을 할 수 있는 멀티 칼럼을 지원함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129"/>
          <p:cNvSpPr txBox="1"/>
          <p:nvPr/>
        </p:nvSpPr>
        <p:spPr>
          <a:xfrm>
            <a:off x="827584" y="2060848"/>
            <a:ext cx="3600473" cy="1338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column-count : 3;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column-gap : 20px;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column-rule : 2px dotted brown;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19" name="Google Shape;1919;p129"/>
          <p:cNvSpPr/>
          <p:nvPr/>
        </p:nvSpPr>
        <p:spPr>
          <a:xfrm>
            <a:off x="1115616" y="3861048"/>
            <a:ext cx="6624736" cy="223224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920" name="Google Shape;1920;p129"/>
          <p:cNvCxnSpPr/>
          <p:nvPr/>
        </p:nvCxnSpPr>
        <p:spPr>
          <a:xfrm>
            <a:off x="3347864" y="3933056"/>
            <a:ext cx="0" cy="2088232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921" name="Google Shape;1921;p129"/>
          <p:cNvCxnSpPr/>
          <p:nvPr/>
        </p:nvCxnSpPr>
        <p:spPr>
          <a:xfrm>
            <a:off x="5580112" y="3933056"/>
            <a:ext cx="0" cy="2088232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922" name="Google Shape;1922;p129"/>
          <p:cNvSpPr/>
          <p:nvPr/>
        </p:nvSpPr>
        <p:spPr>
          <a:xfrm>
            <a:off x="1259632" y="3933056"/>
            <a:ext cx="1908497" cy="2088232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23" name="Google Shape;1923;p129"/>
          <p:cNvSpPr/>
          <p:nvPr/>
        </p:nvSpPr>
        <p:spPr>
          <a:xfrm>
            <a:off x="3491880" y="3933056"/>
            <a:ext cx="1908497" cy="2088232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24" name="Google Shape;1924;p129"/>
          <p:cNvSpPr/>
          <p:nvPr/>
        </p:nvSpPr>
        <p:spPr>
          <a:xfrm>
            <a:off x="5724128" y="3933056"/>
            <a:ext cx="1908497" cy="2088232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925" name="Google Shape;1925;p129"/>
          <p:cNvCxnSpPr/>
          <p:nvPr/>
        </p:nvCxnSpPr>
        <p:spPr>
          <a:xfrm>
            <a:off x="3168129" y="4977172"/>
            <a:ext cx="395759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926" name="Google Shape;1926;p129"/>
          <p:cNvCxnSpPr/>
          <p:nvPr/>
        </p:nvCxnSpPr>
        <p:spPr>
          <a:xfrm>
            <a:off x="5400377" y="4984301"/>
            <a:ext cx="395759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927" name="Google Shape;1927;p129"/>
          <p:cNvSpPr txBox="1"/>
          <p:nvPr/>
        </p:nvSpPr>
        <p:spPr>
          <a:xfrm>
            <a:off x="2051720" y="4787860"/>
            <a:ext cx="333746" cy="40011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28" name="Google Shape;1928;p129"/>
          <p:cNvSpPr txBox="1"/>
          <p:nvPr/>
        </p:nvSpPr>
        <p:spPr>
          <a:xfrm>
            <a:off x="4332704" y="4787860"/>
            <a:ext cx="333746" cy="40011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29" name="Google Shape;1929;p129"/>
          <p:cNvSpPr txBox="1"/>
          <p:nvPr/>
        </p:nvSpPr>
        <p:spPr>
          <a:xfrm>
            <a:off x="6516216" y="4787860"/>
            <a:ext cx="333746" cy="40011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4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130"/>
          <p:cNvSpPr/>
          <p:nvPr/>
        </p:nvSpPr>
        <p:spPr>
          <a:xfrm>
            <a:off x="6300192" y="355700"/>
            <a:ext cx="24879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 #675c47;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936" name="Google Shape;1936;p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908720"/>
            <a:ext cx="9163136" cy="53099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7" name="Google Shape;1937;p130"/>
          <p:cNvCxnSpPr>
            <a:stCxn id="1935" idx="2"/>
          </p:cNvCxnSpPr>
          <p:nvPr/>
        </p:nvCxnSpPr>
        <p:spPr>
          <a:xfrm flipH="1">
            <a:off x="7164355" y="725032"/>
            <a:ext cx="379800" cy="615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2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g2815a8451f4_0_34"/>
          <p:cNvSpPr txBox="1"/>
          <p:nvPr/>
        </p:nvSpPr>
        <p:spPr>
          <a:xfrm>
            <a:off x="364125" y="390650"/>
            <a:ext cx="69447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javascript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클라이언트에서 사용되는 프로그래밍언어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실행환경: 브라우저에서 실행(실행엔진)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44" name="Google Shape;1944;g2815a8451f4_0_34"/>
          <p:cNvSpPr txBox="1"/>
          <p:nvPr/>
        </p:nvSpPr>
        <p:spPr>
          <a:xfrm>
            <a:off x="991075" y="2560900"/>
            <a:ext cx="6944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CORE     ,     BOM    ,      DOM</a:t>
            </a:r>
            <a:endParaRPr b="0" i="0" sz="3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"/>
          <p:cNvSpPr txBox="1"/>
          <p:nvPr/>
        </p:nvSpPr>
        <p:spPr>
          <a:xfrm>
            <a:off x="571500" y="57150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>
                <a:solidFill>
                  <a:srgbClr val="0F172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Javascript Library</a:t>
            </a:r>
            <a:endParaRPr b="0" sz="3600">
              <a:solidFill>
                <a:srgbClr val="0F172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grpSp>
        <p:nvGrpSpPr>
          <p:cNvPr id="305" name="Google Shape;305;p13"/>
          <p:cNvGrpSpPr/>
          <p:nvPr/>
        </p:nvGrpSpPr>
        <p:grpSpPr>
          <a:xfrm>
            <a:off x="571500" y="1714500"/>
            <a:ext cx="2381400" cy="4381500"/>
            <a:chOff x="571500" y="1714500"/>
            <a:chExt cx="2381400" cy="4381500"/>
          </a:xfrm>
        </p:grpSpPr>
        <p:sp>
          <p:nvSpPr>
            <p:cNvPr id="306" name="Google Shape;306;p13"/>
            <p:cNvSpPr/>
            <p:nvPr/>
          </p:nvSpPr>
          <p:spPr>
            <a:xfrm>
              <a:off x="571500" y="1714500"/>
              <a:ext cx="2381400" cy="4381500"/>
            </a:xfrm>
            <a:prstGeom prst="roundRect">
              <a:avLst>
                <a:gd fmla="val 48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571500" y="1714500"/>
              <a:ext cx="2381400" cy="57300"/>
            </a:xfrm>
            <a:prstGeom prst="roundRect">
              <a:avLst>
                <a:gd fmla="val 50000" name="adj"/>
              </a:avLst>
            </a:prstGeom>
            <a:solidFill>
              <a:srgbClr val="3B82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3"/>
            <p:cNvSpPr txBox="1"/>
            <p:nvPr/>
          </p:nvSpPr>
          <p:spPr>
            <a:xfrm>
              <a:off x="571500" y="1771650"/>
              <a:ext cx="2381400" cy="432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600" lIns="228600" spcFirstLastPara="1" rIns="228600" wrap="square" tIns="22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Visualization</a:t>
              </a:r>
              <a:endParaRPr b="1" sz="180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1500"/>
                </a:spcBef>
                <a:spcAft>
                  <a:spcPts val="90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3B82F6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D3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09" name="Google Shape;309;p13"/>
          <p:cNvGrpSpPr/>
          <p:nvPr/>
        </p:nvGrpSpPr>
        <p:grpSpPr>
          <a:xfrm>
            <a:off x="3333750" y="1714500"/>
            <a:ext cx="2381400" cy="4381500"/>
            <a:chOff x="3333750" y="1714500"/>
            <a:chExt cx="2381400" cy="4381500"/>
          </a:xfrm>
        </p:grpSpPr>
        <p:sp>
          <p:nvSpPr>
            <p:cNvPr id="310" name="Google Shape;310;p13"/>
            <p:cNvSpPr/>
            <p:nvPr/>
          </p:nvSpPr>
          <p:spPr>
            <a:xfrm>
              <a:off x="3333750" y="1714500"/>
              <a:ext cx="2381400" cy="4381500"/>
            </a:xfrm>
            <a:prstGeom prst="roundRect">
              <a:avLst>
                <a:gd fmla="val 48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3333750" y="1714500"/>
              <a:ext cx="2381400" cy="57300"/>
            </a:xfrm>
            <a:prstGeom prst="roundRect">
              <a:avLst>
                <a:gd fmla="val 50000" name="adj"/>
              </a:avLst>
            </a:prstGeom>
            <a:solidFill>
              <a:srgbClr val="06B6D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3"/>
            <p:cNvSpPr txBox="1"/>
            <p:nvPr/>
          </p:nvSpPr>
          <p:spPr>
            <a:xfrm>
              <a:off x="3333750" y="1771650"/>
              <a:ext cx="2381400" cy="432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600" lIns="228600" spcFirstLastPara="1" rIns="228600" wrap="square" tIns="22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UI Library</a:t>
              </a:r>
              <a:endParaRPr b="1" sz="180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06B6D4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Jquery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06B6D4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ReactJS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90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06B6D4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Knockout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13" name="Google Shape;313;p13"/>
          <p:cNvGrpSpPr/>
          <p:nvPr/>
        </p:nvGrpSpPr>
        <p:grpSpPr>
          <a:xfrm>
            <a:off x="6096000" y="1714500"/>
            <a:ext cx="2381400" cy="4381500"/>
            <a:chOff x="6096000" y="1714500"/>
            <a:chExt cx="2381400" cy="4381500"/>
          </a:xfrm>
        </p:grpSpPr>
        <p:sp>
          <p:nvSpPr>
            <p:cNvPr id="314" name="Google Shape;314;p13"/>
            <p:cNvSpPr/>
            <p:nvPr/>
          </p:nvSpPr>
          <p:spPr>
            <a:xfrm>
              <a:off x="6096000" y="1714500"/>
              <a:ext cx="2381400" cy="4381500"/>
            </a:xfrm>
            <a:prstGeom prst="roundRect">
              <a:avLst>
                <a:gd fmla="val 48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6096000" y="1714500"/>
              <a:ext cx="2381400" cy="57300"/>
            </a:xfrm>
            <a:prstGeom prst="roundRect">
              <a:avLst>
                <a:gd fmla="val 50000" name="adj"/>
              </a:avLst>
            </a:prstGeom>
            <a:solidFill>
              <a:srgbClr val="10B98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3"/>
            <p:cNvSpPr txBox="1"/>
            <p:nvPr/>
          </p:nvSpPr>
          <p:spPr>
            <a:xfrm>
              <a:off x="6096000" y="1771650"/>
              <a:ext cx="2381400" cy="432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600" lIns="228600" spcFirstLastPara="1" rIns="228600" wrap="square" tIns="22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Application Framework</a:t>
              </a:r>
              <a:endParaRPr b="1" sz="180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10B981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angularJS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10B981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Backbone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10B981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Ember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10B981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ExtJs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10B981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Cappucino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900"/>
                </a:spcAft>
                <a:buClr>
                  <a:srgbClr val="475569"/>
                </a:buClr>
                <a:buSzPts val="1300"/>
                <a:buFont typeface="Inter"/>
                <a:buChar char="●"/>
              </a:pPr>
              <a:r>
                <a:rPr lang="en-US" sz="1300">
                  <a:solidFill>
                    <a:srgbClr val="10B981"/>
                  </a:solidFill>
                  <a:latin typeface="Inter"/>
                  <a:ea typeface="Inter"/>
                  <a:cs typeface="Inter"/>
                  <a:sym typeface="Inter"/>
                </a:rPr>
                <a:t>•</a:t>
              </a:r>
              <a:r>
                <a:rPr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vueJS</a:t>
              </a:r>
              <a:endParaRPr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4"/>
          <p:cNvSpPr txBox="1"/>
          <p:nvPr/>
        </p:nvSpPr>
        <p:spPr>
          <a:xfrm>
            <a:off x="3491880" y="2996952"/>
            <a:ext cx="18309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HTML의 이해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4"/>
          <p:cNvSpPr txBox="1"/>
          <p:nvPr/>
        </p:nvSpPr>
        <p:spPr>
          <a:xfrm>
            <a:off x="611561" y="9807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5"/>
          <p:cNvSpPr txBox="1"/>
          <p:nvPr/>
        </p:nvSpPr>
        <p:spPr>
          <a:xfrm>
            <a:off x="455903" y="404664"/>
            <a:ext cx="23647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1-1. HTML 기본 문법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5"/>
          <p:cNvSpPr txBox="1"/>
          <p:nvPr/>
        </p:nvSpPr>
        <p:spPr>
          <a:xfrm>
            <a:off x="611561" y="9807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0" name="Google Shape;330;p15"/>
          <p:cNvSpPr txBox="1"/>
          <p:nvPr/>
        </p:nvSpPr>
        <p:spPr>
          <a:xfrm>
            <a:off x="611560" y="980728"/>
            <a:ext cx="803777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기본 용어: &lt;&gt; 괄호형태를 태그라고 하며, &lt;&gt;~&lt;/&gt; 시작과 끝을 하나의 요소(element)라고 한다.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이런 요소들을 웹 문서에 작성하는 것을 마크업( markup)이라고 한다.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1" name="Google Shape;331;p15"/>
          <p:cNvSpPr txBox="1"/>
          <p:nvPr/>
        </p:nvSpPr>
        <p:spPr>
          <a:xfrm>
            <a:off x="827585" y="1844825"/>
            <a:ext cx="294824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요소는 제대로 중첩되어야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5"/>
          <p:cNvSpPr txBox="1"/>
          <p:nvPr/>
        </p:nvSpPr>
        <p:spPr>
          <a:xfrm>
            <a:off x="1085447" y="2329137"/>
            <a:ext cx="6582898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&lt;p&gt;중첩된 요소가 있을 때는&lt;strong&gt; 바르게&lt;/strong&gt;표현해야 한다.&lt;/p&gt;(O)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" name="Google Shape;333;p15"/>
          <p:cNvSpPr txBox="1"/>
          <p:nvPr/>
        </p:nvSpPr>
        <p:spPr>
          <a:xfrm>
            <a:off x="1085447" y="2977209"/>
            <a:ext cx="6582897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&lt;p&gt;중첩된 요소가 있을 때는&lt;strong&gt; 바르게&lt;/p&gt;표현해야 한다.&lt;/strong&gt; (X)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4" name="Google Shape;334;p15"/>
          <p:cNvSpPr/>
          <p:nvPr/>
        </p:nvSpPr>
        <p:spPr>
          <a:xfrm>
            <a:off x="1161746" y="2988326"/>
            <a:ext cx="360040" cy="2880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" name="Google Shape;335;p15"/>
          <p:cNvSpPr/>
          <p:nvPr/>
        </p:nvSpPr>
        <p:spPr>
          <a:xfrm>
            <a:off x="4868659" y="2988326"/>
            <a:ext cx="423422" cy="2880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6" name="Google Shape;336;p15"/>
          <p:cNvSpPr/>
          <p:nvPr/>
        </p:nvSpPr>
        <p:spPr>
          <a:xfrm>
            <a:off x="6372201" y="2988326"/>
            <a:ext cx="936104" cy="2880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7" name="Google Shape;337;p15"/>
          <p:cNvSpPr/>
          <p:nvPr/>
        </p:nvSpPr>
        <p:spPr>
          <a:xfrm>
            <a:off x="3491880" y="2988326"/>
            <a:ext cx="792088" cy="2880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38" name="Google Shape;338;p15"/>
          <p:cNvCxnSpPr>
            <a:stCxn id="334" idx="2"/>
            <a:endCxn id="335" idx="2"/>
          </p:cNvCxnSpPr>
          <p:nvPr/>
        </p:nvCxnSpPr>
        <p:spPr>
          <a:xfrm flipH="1" rot="-5400000">
            <a:off x="3210766" y="1407358"/>
            <a:ext cx="600" cy="3738600"/>
          </a:xfrm>
          <a:prstGeom prst="bentConnector3">
            <a:avLst>
              <a:gd fmla="val 37041917" name="adj1"/>
            </a:avLst>
          </a:prstGeom>
          <a:noFill/>
          <a:ln cap="flat" cmpd="sng" w="19050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39" name="Google Shape;339;p15"/>
          <p:cNvCxnSpPr>
            <a:stCxn id="337" idx="0"/>
            <a:endCxn id="336" idx="0"/>
          </p:cNvCxnSpPr>
          <p:nvPr/>
        </p:nvCxnSpPr>
        <p:spPr>
          <a:xfrm flipH="1" rot="-5400000">
            <a:off x="5363774" y="1512476"/>
            <a:ext cx="600" cy="2952300"/>
          </a:xfrm>
          <a:prstGeom prst="bentConnector3">
            <a:avLst>
              <a:gd fmla="val -37041500" name="adj1"/>
            </a:avLst>
          </a:prstGeom>
          <a:noFill/>
          <a:ln cap="flat" cmpd="sng" w="19050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40" name="Google Shape;340;p15"/>
          <p:cNvSpPr txBox="1"/>
          <p:nvPr/>
        </p:nvSpPr>
        <p:spPr>
          <a:xfrm>
            <a:off x="3125840" y="3310862"/>
            <a:ext cx="3241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1" name="Google Shape;341;p15"/>
          <p:cNvSpPr txBox="1"/>
          <p:nvPr/>
        </p:nvSpPr>
        <p:spPr>
          <a:xfrm>
            <a:off x="5255984" y="2564904"/>
            <a:ext cx="3241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2" name="Google Shape;342;p15"/>
          <p:cNvSpPr txBox="1"/>
          <p:nvPr/>
        </p:nvSpPr>
        <p:spPr>
          <a:xfrm>
            <a:off x="827584" y="3861050"/>
            <a:ext cx="34323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 요소 및 속성 이름은 소문자여야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5"/>
          <p:cNvSpPr txBox="1"/>
          <p:nvPr/>
        </p:nvSpPr>
        <p:spPr>
          <a:xfrm>
            <a:off x="1115617" y="4345361"/>
            <a:ext cx="6438881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&lt;p&gt;&lt;a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href</a:t>
            </a: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=“index.html”&gt;첫페이지&lt;/a&gt;&lt;/p&gt;   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4" name="Google Shape;344;p15"/>
          <p:cNvSpPr txBox="1"/>
          <p:nvPr/>
        </p:nvSpPr>
        <p:spPr>
          <a:xfrm>
            <a:off x="1115618" y="4993433"/>
            <a:ext cx="6438881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&lt;P&gt;&lt;A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HREF</a:t>
            </a: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=“index.html”&gt;첫페이지&lt;/A&gt;&lt;/P&gt;   (X)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5" name="Google Shape;345;p15"/>
          <p:cNvSpPr txBox="1"/>
          <p:nvPr/>
        </p:nvSpPr>
        <p:spPr>
          <a:xfrm>
            <a:off x="1160228" y="5569497"/>
            <a:ext cx="3123740" cy="307777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 href=“index.html”&gt;attribute&lt;/a&gt;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6" name="Google Shape;346;p15"/>
          <p:cNvSpPr txBox="1"/>
          <p:nvPr/>
        </p:nvSpPr>
        <p:spPr>
          <a:xfrm>
            <a:off x="4355977" y="5569497"/>
            <a:ext cx="27901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Href(속성), “indext.html”(속성값)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6"/>
          <p:cNvSpPr txBox="1"/>
          <p:nvPr/>
        </p:nvSpPr>
        <p:spPr>
          <a:xfrm>
            <a:off x="611561" y="9807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2" name="Google Shape;352;p16"/>
          <p:cNvSpPr txBox="1"/>
          <p:nvPr/>
        </p:nvSpPr>
        <p:spPr>
          <a:xfrm>
            <a:off x="1085447" y="1609057"/>
            <a:ext cx="6582898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&lt;p&gt;요소는&lt;strong&gt;항상&lt;/strong&gt;닫아야 한다.&lt;/p&gt;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3" name="Google Shape;353;p16"/>
          <p:cNvSpPr txBox="1"/>
          <p:nvPr/>
        </p:nvSpPr>
        <p:spPr>
          <a:xfrm>
            <a:off x="1085447" y="2060850"/>
            <a:ext cx="6582897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&lt;p&gt;요소는&lt;strong&gt;항상 닫아야 한다.(X)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4" name="Google Shape;354;p16"/>
          <p:cNvSpPr txBox="1"/>
          <p:nvPr/>
        </p:nvSpPr>
        <p:spPr>
          <a:xfrm>
            <a:off x="1115617" y="4077074"/>
            <a:ext cx="6438881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href</a:t>
            </a: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=“index.html”&gt;첫페이지&lt;/a&gt;   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5" name="Google Shape;355;p16"/>
          <p:cNvSpPr txBox="1"/>
          <p:nvPr/>
        </p:nvSpPr>
        <p:spPr>
          <a:xfrm>
            <a:off x="1115618" y="4509122"/>
            <a:ext cx="6438881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href</a:t>
            </a: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=index.html&gt;첫페이지&lt;/a&gt;(X)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6" name="Google Shape;356;p16"/>
          <p:cNvSpPr txBox="1"/>
          <p:nvPr/>
        </p:nvSpPr>
        <p:spPr>
          <a:xfrm>
            <a:off x="827583" y="1124746"/>
            <a:ext cx="240963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요소는 항상 닫아야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6"/>
          <p:cNvSpPr txBox="1"/>
          <p:nvPr/>
        </p:nvSpPr>
        <p:spPr>
          <a:xfrm>
            <a:off x="827585" y="3645026"/>
            <a:ext cx="33698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4. 속성값에는 인용 부호를 붙여야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6"/>
          <p:cNvSpPr txBox="1"/>
          <p:nvPr/>
        </p:nvSpPr>
        <p:spPr>
          <a:xfrm>
            <a:off x="1085448" y="2492898"/>
            <a:ext cx="59824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예외)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9" name="Google Shape;359;p16"/>
          <p:cNvSpPr txBox="1"/>
          <p:nvPr/>
        </p:nvSpPr>
        <p:spPr>
          <a:xfrm>
            <a:off x="1106991" y="2833193"/>
            <a:ext cx="6582897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&lt;br/&gt;, &lt;img /&gt;, &lt;meta /&gt;, &lt;hr/&gt;, &lt;input /&gt;, &lt;area /&gt;, &lt;link /&gt; 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6"/>
          <p:cNvSpPr txBox="1"/>
          <p:nvPr/>
        </p:nvSpPr>
        <p:spPr>
          <a:xfrm>
            <a:off x="1115617" y="4921425"/>
            <a:ext cx="6438881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&lt;img src=“images/today.gif”  alt=“오늘” /&gt;   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" name="Google Shape;361;p16"/>
          <p:cNvSpPr txBox="1"/>
          <p:nvPr/>
        </p:nvSpPr>
        <p:spPr>
          <a:xfrm>
            <a:off x="1115618" y="5353473"/>
            <a:ext cx="6438881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 img src = images/today.gif  alt=오늘 /&gt;(X)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2" name="Google Shape;362;p16"/>
          <p:cNvSpPr txBox="1"/>
          <p:nvPr/>
        </p:nvSpPr>
        <p:spPr>
          <a:xfrm>
            <a:off x="455903" y="404664"/>
            <a:ext cx="23647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1-1. HTML 기본 문법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7"/>
          <p:cNvSpPr txBox="1"/>
          <p:nvPr/>
        </p:nvSpPr>
        <p:spPr>
          <a:xfrm>
            <a:off x="611561" y="9807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8" name="Google Shape;368;p17"/>
          <p:cNvSpPr txBox="1"/>
          <p:nvPr/>
        </p:nvSpPr>
        <p:spPr>
          <a:xfrm>
            <a:off x="1085447" y="1609057"/>
            <a:ext cx="6582898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&lt;input disabled = “disabled” /&gt;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9" name="Google Shape;369;p17"/>
          <p:cNvSpPr txBox="1"/>
          <p:nvPr/>
        </p:nvSpPr>
        <p:spPr>
          <a:xfrm>
            <a:off x="1085447" y="2060850"/>
            <a:ext cx="6582897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&lt;input disabled /&gt; (X)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70" name="Google Shape;370;p17"/>
          <p:cNvSpPr txBox="1"/>
          <p:nvPr/>
        </p:nvSpPr>
        <p:spPr>
          <a:xfrm>
            <a:off x="827585" y="1124746"/>
            <a:ext cx="30107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속성은 속성값과 함께 써야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7"/>
          <p:cNvSpPr txBox="1"/>
          <p:nvPr/>
        </p:nvSpPr>
        <p:spPr>
          <a:xfrm>
            <a:off x="827584" y="3645026"/>
            <a:ext cx="39940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6. Img와 area 요소에는 alt 속성이 있어야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7"/>
          <p:cNvSpPr txBox="1"/>
          <p:nvPr/>
        </p:nvSpPr>
        <p:spPr>
          <a:xfrm>
            <a:off x="1115617" y="4129337"/>
            <a:ext cx="6438881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&lt;img src=“images/today.gif”  alt=“오늘” /&gt;   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73" name="Google Shape;373;p17"/>
          <p:cNvSpPr txBox="1"/>
          <p:nvPr/>
        </p:nvSpPr>
        <p:spPr>
          <a:xfrm>
            <a:off x="1115618" y="4561385"/>
            <a:ext cx="6438881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 img src = “images/today.gif”  /&gt;(X)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74" name="Google Shape;374;p17"/>
          <p:cNvSpPr txBox="1"/>
          <p:nvPr/>
        </p:nvSpPr>
        <p:spPr>
          <a:xfrm>
            <a:off x="1098364" y="2525416"/>
            <a:ext cx="6582898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&lt;option selected=“selected”&gt;&lt;/option&gt;(O)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75" name="Google Shape;375;p17"/>
          <p:cNvSpPr txBox="1"/>
          <p:nvPr/>
        </p:nvSpPr>
        <p:spPr>
          <a:xfrm>
            <a:off x="1098366" y="2977209"/>
            <a:ext cx="6582897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&lt;option selected&gt;&lt;/option&gt;(X)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76" name="Google Shape;376;p17"/>
          <p:cNvSpPr txBox="1"/>
          <p:nvPr/>
        </p:nvSpPr>
        <p:spPr>
          <a:xfrm>
            <a:off x="1115617" y="4993433"/>
            <a:ext cx="6438881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&lt;area shape=“rect” coords=“0,0,0,72” alt=“오늘” href=“today.html /&gt;   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77" name="Google Shape;377;p17"/>
          <p:cNvSpPr txBox="1"/>
          <p:nvPr/>
        </p:nvSpPr>
        <p:spPr>
          <a:xfrm>
            <a:off x="1115618" y="5425481"/>
            <a:ext cx="6438881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&lt;area shape=“rect” coords=“0,0,0,72” href=“today.html /&gt; X)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78" name="Google Shape;378;p17"/>
          <p:cNvSpPr txBox="1"/>
          <p:nvPr/>
        </p:nvSpPr>
        <p:spPr>
          <a:xfrm>
            <a:off x="455903" y="404664"/>
            <a:ext cx="23647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1-1. HTML 기본 문법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8"/>
          <p:cNvSpPr txBox="1"/>
          <p:nvPr/>
        </p:nvSpPr>
        <p:spPr>
          <a:xfrm>
            <a:off x="611561" y="83671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4" name="Google Shape;384;p18"/>
          <p:cNvSpPr txBox="1"/>
          <p:nvPr/>
        </p:nvSpPr>
        <p:spPr>
          <a:xfrm>
            <a:off x="1085447" y="1465041"/>
            <a:ext cx="6582898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&lt;p&gt;you &amp;amp; me&lt;/p&gt;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5" name="Google Shape;385;p18"/>
          <p:cNvSpPr txBox="1"/>
          <p:nvPr/>
        </p:nvSpPr>
        <p:spPr>
          <a:xfrm>
            <a:off x="1085446" y="2224611"/>
            <a:ext cx="6582897" cy="30777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&lt;div&gt;문단을 표현하는 태그를 &lt;p&gt; 태그라고 한다.&lt;div/&gt; (X)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6" name="Google Shape;386;p18"/>
          <p:cNvSpPr txBox="1"/>
          <p:nvPr/>
        </p:nvSpPr>
        <p:spPr>
          <a:xfrm>
            <a:off x="827585" y="980730"/>
            <a:ext cx="58336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7. 특수문자를 쓸 때는 Entity Name 또는 Entity code를 사용해야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8"/>
          <p:cNvSpPr txBox="1"/>
          <p:nvPr/>
        </p:nvSpPr>
        <p:spPr>
          <a:xfrm>
            <a:off x="1085447" y="1844825"/>
            <a:ext cx="6582898" cy="307777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&lt;div&gt;문단을 표현하는 태그를 &amp;lt; p &amp;gt; 태그라고 한다.&lt;div/&gt; (O)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388" name="Google Shape;3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5447" y="2708921"/>
            <a:ext cx="4854706" cy="34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8"/>
          <p:cNvSpPr/>
          <p:nvPr/>
        </p:nvSpPr>
        <p:spPr>
          <a:xfrm>
            <a:off x="1116308" y="6113096"/>
            <a:ext cx="194700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http://entitycode.com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0" name="Google Shape;390;p18"/>
          <p:cNvSpPr txBox="1"/>
          <p:nvPr/>
        </p:nvSpPr>
        <p:spPr>
          <a:xfrm>
            <a:off x="455903" y="404664"/>
            <a:ext cx="23647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1-1. HTML 기본 문법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455903" y="404664"/>
            <a:ext cx="20088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Html의 동작 원리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611561" y="9807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642910" y="952481"/>
            <a:ext cx="8072494" cy="7833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정적문서: 확장자가 html이나 htm으로 끝나는 문서. html로 미리 만들어 놓아야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동적문서: 문서를 다양한 형태로 변환하여 보여준다.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323821" y="2686044"/>
            <a:ext cx="372113" cy="349605"/>
          </a:xfrm>
          <a:prstGeom prst="smileyFace">
            <a:avLst>
              <a:gd fmla="val 4653" name="adj"/>
            </a:avLst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1966895" y="2328854"/>
            <a:ext cx="1860564" cy="1398421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2252647" y="2545906"/>
            <a:ext cx="558169" cy="258854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HTTP D</a:t>
            </a:r>
            <a:endParaRPr b="0" i="0" sz="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2252647" y="2828920"/>
            <a:ext cx="558169" cy="611362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3033386" y="2543168"/>
            <a:ext cx="651197" cy="961415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2363498" y="2900358"/>
            <a:ext cx="388346" cy="425354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---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------</a:t>
            </a:r>
            <a:endParaRPr b="0" i="0" sz="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2374069" y="2114541"/>
            <a:ext cx="7080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Server</a:t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2925897" y="2376479"/>
            <a:ext cx="82705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Container</a:t>
            </a:r>
            <a:endParaRPr b="0" i="0" sz="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2767636" y="2686043"/>
            <a:ext cx="186056" cy="437007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752449" y="2362167"/>
            <a:ext cx="930282" cy="1426873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867067" y="2432612"/>
            <a:ext cx="744226" cy="524408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867067" y="3075554"/>
            <a:ext cx="744226" cy="524408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1092537" y="3113654"/>
            <a:ext cx="388346" cy="425354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---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------</a:t>
            </a:r>
            <a:endParaRPr b="0" i="0" sz="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11" name="Google Shape;111;p2"/>
          <p:cNvCxnSpPr>
            <a:stCxn id="108" idx="3"/>
            <a:endCxn id="100" idx="1"/>
          </p:cNvCxnSpPr>
          <p:nvPr/>
        </p:nvCxnSpPr>
        <p:spPr>
          <a:xfrm flipH="1" rot="10800000">
            <a:off x="1611293" y="2675316"/>
            <a:ext cx="641400" cy="19500"/>
          </a:xfrm>
          <a:prstGeom prst="curvedConnector3">
            <a:avLst>
              <a:gd fmla="val 49996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12" name="Google Shape;112;p2"/>
          <p:cNvCxnSpPr>
            <a:stCxn id="103" idx="1"/>
            <a:endCxn id="110" idx="3"/>
          </p:cNvCxnSpPr>
          <p:nvPr/>
        </p:nvCxnSpPr>
        <p:spPr>
          <a:xfrm flipH="1">
            <a:off x="1480898" y="3113035"/>
            <a:ext cx="882600" cy="213300"/>
          </a:xfrm>
          <a:prstGeom prst="curvedConnector3">
            <a:avLst>
              <a:gd fmla="val 50001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13" name="Google Shape;113;p2"/>
          <p:cNvSpPr txBox="1"/>
          <p:nvPr/>
        </p:nvSpPr>
        <p:spPr>
          <a:xfrm>
            <a:off x="1605549" y="2409815"/>
            <a:ext cx="749819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request</a:t>
            </a:r>
            <a:endParaRPr b="0" i="0" sz="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1564347" y="2940044"/>
            <a:ext cx="85210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response</a:t>
            </a:r>
            <a:endParaRPr b="0" i="0" sz="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15" name="Google Shape;115;p2"/>
          <p:cNvCxnSpPr>
            <a:endCxn id="116" idx="1"/>
          </p:cNvCxnSpPr>
          <p:nvPr/>
        </p:nvCxnSpPr>
        <p:spPr>
          <a:xfrm flipH="1" rot="10800000">
            <a:off x="695959" y="2587438"/>
            <a:ext cx="370500" cy="3453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16" name="Google Shape;116;p2"/>
          <p:cNvSpPr/>
          <p:nvPr/>
        </p:nvSpPr>
        <p:spPr>
          <a:xfrm>
            <a:off x="1066459" y="2543737"/>
            <a:ext cx="186056" cy="87401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3929059" y="2436206"/>
            <a:ext cx="5171609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하나의 문서를 인터넷으로 여러 사람에게 보여주려면 서버가 필요하다.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클라이언트사이드 문서는 서버가 없어도 실행하거나 볼 수 있다.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웹 브라우저가 html을 정해진 형태로 변환하여 보여주는데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&lt;table&gt;태그가 있으면 테이블 모양으로 변환해주는 약속(프로토콜)이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있기 때문이다.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서버문서는 서버가 반드시 필요하며, jsp/servlet을 실행해서 html로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변환해주는 컨테이너가 반드시 필요하다.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사용자가 요청(request)을 하면 서버는 html로 만든 문서를 사용자에게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그대로 보내(response-응답)준다. 서버가 보내준 html이 웹브라우저와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만나 요청한 문서가 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" name="Google Shape;118;p2"/>
          <p:cNvCxnSpPr/>
          <p:nvPr/>
        </p:nvCxnSpPr>
        <p:spPr>
          <a:xfrm rot="5400000">
            <a:off x="23781" y="3757614"/>
            <a:ext cx="3571900" cy="1588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graphicFrame>
        <p:nvGraphicFramePr>
          <p:cNvPr id="119" name="Google Shape;119;p2"/>
          <p:cNvGraphicFramePr/>
          <p:nvPr/>
        </p:nvGraphicFramePr>
        <p:xfrm>
          <a:off x="728636" y="40433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{278BD285-1AED-4ED2-8B60-7F2CC5B64B32}</a:tableStyleId>
              </a:tblPr>
              <a:tblGrid>
                <a:gridCol w="3071825"/>
              </a:tblGrid>
              <a:tr h="43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106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20" name="Google Shape;120;p2"/>
          <p:cNvSpPr txBox="1"/>
          <p:nvPr/>
        </p:nvSpPr>
        <p:spPr>
          <a:xfrm>
            <a:off x="761974" y="4043366"/>
            <a:ext cx="102624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browser에서 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보이는 모양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"/>
          <p:cNvSpPr txBox="1"/>
          <p:nvPr/>
        </p:nvSpPr>
        <p:spPr>
          <a:xfrm>
            <a:off x="2181210" y="4124329"/>
            <a:ext cx="124425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Server 내의 상황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890562" y="4572008"/>
            <a:ext cx="744226" cy="524408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" name="Google Shape;123;p2"/>
          <p:cNvSpPr/>
          <p:nvPr/>
        </p:nvSpPr>
        <p:spPr>
          <a:xfrm>
            <a:off x="1116032" y="4610108"/>
            <a:ext cx="388346" cy="425354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---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------</a:t>
            </a:r>
            <a:endParaRPr b="0" i="0" sz="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" name="Google Shape;124;p2"/>
          <p:cNvSpPr/>
          <p:nvPr/>
        </p:nvSpPr>
        <p:spPr>
          <a:xfrm>
            <a:off x="2143108" y="4572008"/>
            <a:ext cx="1143008" cy="524408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&lt;table&gt;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&lt;tr&gt;&lt;td&gt;1&lt;/td&gt;&lt;/tr&gt;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&lt;/table&gt;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714348" y="5114880"/>
            <a:ext cx="117211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요청한 페이지를 </a:t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보여줌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"/>
          <p:cNvSpPr txBox="1"/>
          <p:nvPr/>
        </p:nvSpPr>
        <p:spPr>
          <a:xfrm>
            <a:off x="2166920" y="5110174"/>
            <a:ext cx="117211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요청한 페이지를 </a:t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 tag로 준비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" name="Google Shape;127;p2"/>
          <p:cNvCxnSpPr>
            <a:stCxn id="124" idx="1"/>
            <a:endCxn id="123" idx="3"/>
          </p:cNvCxnSpPr>
          <p:nvPr/>
        </p:nvCxnSpPr>
        <p:spPr>
          <a:xfrm rot="10800000">
            <a:off x="1504408" y="4822812"/>
            <a:ext cx="638700" cy="11400"/>
          </a:xfrm>
          <a:prstGeom prst="curvedConnector3">
            <a:avLst>
              <a:gd fmla="val 58950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28" name="Google Shape;128;p2"/>
          <p:cNvCxnSpPr/>
          <p:nvPr/>
        </p:nvCxnSpPr>
        <p:spPr>
          <a:xfrm rot="10800000">
            <a:off x="1500196" y="5357853"/>
            <a:ext cx="638700" cy="11400"/>
          </a:xfrm>
          <a:prstGeom prst="curvedConnector3">
            <a:avLst>
              <a:gd fmla="val 58950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29" name="Google Shape;129;p2"/>
          <p:cNvSpPr txBox="1"/>
          <p:nvPr/>
        </p:nvSpPr>
        <p:spPr>
          <a:xfrm>
            <a:off x="899592" y="2102659"/>
            <a:ext cx="7080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Client</a:t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" name="Google Shape;130;p2"/>
          <p:cNvSpPr txBox="1"/>
          <p:nvPr/>
        </p:nvSpPr>
        <p:spPr>
          <a:xfrm>
            <a:off x="2200556" y="3429580"/>
            <a:ext cx="71526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HTTPServer</a:t>
            </a:r>
            <a:endParaRPr b="0" i="0" sz="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9"/>
          <p:cNvSpPr txBox="1"/>
          <p:nvPr/>
        </p:nvSpPr>
        <p:spPr>
          <a:xfrm>
            <a:off x="611561" y="9807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6" name="Google Shape;396;p19"/>
          <p:cNvSpPr txBox="1"/>
          <p:nvPr/>
        </p:nvSpPr>
        <p:spPr>
          <a:xfrm>
            <a:off x="827584" y="1124746"/>
            <a:ext cx="14638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주석처리하기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7" name="Google Shape;397;p19"/>
          <p:cNvSpPr txBox="1"/>
          <p:nvPr/>
        </p:nvSpPr>
        <p:spPr>
          <a:xfrm>
            <a:off x="1115617" y="1609055"/>
            <a:ext cx="6438881" cy="523220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&lt;!-- 주석내용--&gt;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&lt;!-- 여기서부터 메뉴시작 --&gt;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8" name="Google Shape;398;p19"/>
          <p:cNvSpPr txBox="1"/>
          <p:nvPr/>
        </p:nvSpPr>
        <p:spPr>
          <a:xfrm>
            <a:off x="755577" y="2420888"/>
            <a:ext cx="7630666" cy="258532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&lt;!-- 자동완성 툴팁 레이어 --&gt;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 class="co_ly_tooltip"&gt;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&lt;iframe width="100%" src="about:blank" frameborder="0" title="버그픽스용" class="bug_fix"&gt;&lt;/iframe&gt;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&lt;span class="co_tooltip_inner _toggleTooltip"&gt;자동완성 펼치기&lt;/span&gt;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&lt;/div&gt;</a:t>
            </a:r>
            <a:r>
              <a:rPr b="0" i="0" lang="en-US" sz="12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&lt;!-- [D] 자동완성 접기일 경우 //자동완성 접기//로 텍스트 변경 --&gt;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&lt;!-- //자동완성 툴팁 레이어 --&gt;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 href="#" class="co_srh_btn _search N=a:SNB.search" _normal="SNB" _lite="GNL" _clickCode="search"&gt;네이버 검색&lt;/a&gt;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&lt;!-- 자동완성 레이어 --&gt;</a:t>
            </a:r>
            <a:endParaRPr b="0" i="0" sz="12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9" name="Google Shape;399;p19"/>
          <p:cNvSpPr txBox="1"/>
          <p:nvPr/>
        </p:nvSpPr>
        <p:spPr>
          <a:xfrm>
            <a:off x="757501" y="5085184"/>
            <a:ext cx="417454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Char char="-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내용을 쉽게 알아보기 위한 설명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Char char="-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주석내용은 실제 브라우저에 표현되지 않는다.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00" name="Google Shape;400;p19"/>
          <p:cNvSpPr txBox="1"/>
          <p:nvPr/>
        </p:nvSpPr>
        <p:spPr>
          <a:xfrm>
            <a:off x="455903" y="404664"/>
            <a:ext cx="23647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1-1. HTML 기본 문법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0"/>
          <p:cNvSpPr/>
          <p:nvPr/>
        </p:nvSpPr>
        <p:spPr>
          <a:xfrm>
            <a:off x="1259631" y="3861048"/>
            <a:ext cx="3744416" cy="936104"/>
          </a:xfrm>
          <a:prstGeom prst="rect">
            <a:avLst/>
          </a:prstGeom>
          <a:solidFill>
            <a:srgbClr val="FFC000"/>
          </a:solidFill>
          <a:ln cap="flat" cmpd="sng" w="19050">
            <a:solidFill>
              <a:srgbClr val="B7CCE4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07" name="Google Shape;407;p20"/>
          <p:cNvSpPr/>
          <p:nvPr/>
        </p:nvSpPr>
        <p:spPr>
          <a:xfrm>
            <a:off x="1259631" y="2348881"/>
            <a:ext cx="3744416" cy="1341967"/>
          </a:xfrm>
          <a:prstGeom prst="rect">
            <a:avLst/>
          </a:prstGeom>
          <a:solidFill>
            <a:srgbClr val="FFC000"/>
          </a:solidFill>
          <a:ln cap="flat" cmpd="sng" w="19050">
            <a:solidFill>
              <a:srgbClr val="B7CCE4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08" name="Google Shape;408;p20"/>
          <p:cNvSpPr/>
          <p:nvPr/>
        </p:nvSpPr>
        <p:spPr>
          <a:xfrm>
            <a:off x="1259631" y="1556792"/>
            <a:ext cx="3744416" cy="360040"/>
          </a:xfrm>
          <a:prstGeom prst="rect">
            <a:avLst/>
          </a:prstGeom>
          <a:solidFill>
            <a:srgbClr val="FFC000"/>
          </a:solidFill>
          <a:ln cap="flat" cmpd="sng" w="19050">
            <a:solidFill>
              <a:srgbClr val="B7CCE4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409" name="Google Shape;409;p20"/>
          <p:cNvGrpSpPr/>
          <p:nvPr/>
        </p:nvGrpSpPr>
        <p:grpSpPr>
          <a:xfrm>
            <a:off x="5652120" y="2080489"/>
            <a:ext cx="2952329" cy="3220721"/>
            <a:chOff x="4788024" y="2322885"/>
            <a:chExt cx="2952329" cy="3220721"/>
          </a:xfrm>
        </p:grpSpPr>
        <p:pic>
          <p:nvPicPr>
            <p:cNvPr id="410" name="Google Shape;410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88025" y="2322885"/>
              <a:ext cx="2952328" cy="32207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1" name="Google Shape;411;p20"/>
            <p:cNvSpPr/>
            <p:nvPr/>
          </p:nvSpPr>
          <p:spPr>
            <a:xfrm>
              <a:off x="4788024" y="3020965"/>
              <a:ext cx="2952329" cy="2522641"/>
            </a:xfrm>
            <a:prstGeom prst="rect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4932041" y="2494051"/>
              <a:ext cx="936104" cy="216024"/>
            </a:xfrm>
            <a:prstGeom prst="rect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4932041" y="3502163"/>
              <a:ext cx="936104" cy="45719"/>
            </a:xfrm>
            <a:prstGeom prst="rect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414" name="Google Shape;414;p20"/>
          <p:cNvSpPr txBox="1"/>
          <p:nvPr/>
        </p:nvSpPr>
        <p:spPr>
          <a:xfrm>
            <a:off x="455903" y="404664"/>
            <a:ext cx="22140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1-2. 기본 문서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0"/>
          <p:cNvSpPr txBox="1"/>
          <p:nvPr/>
        </p:nvSpPr>
        <p:spPr>
          <a:xfrm>
            <a:off x="899592" y="971436"/>
            <a:ext cx="19639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문서의 기본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0"/>
          <p:cNvSpPr txBox="1"/>
          <p:nvPr/>
        </p:nvSpPr>
        <p:spPr>
          <a:xfrm>
            <a:off x="1331639" y="1515556"/>
            <a:ext cx="3600400" cy="378565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&lt;!DOCTYPE 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&lt;meta charset=</a:t>
            </a:r>
            <a:r>
              <a:rPr b="0" i="1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"UTF-8"&gt;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&lt;title&gt;문서 제목&lt;/title&gt;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&lt;/head&gt;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&lt;h1&gt;문서구조&lt;/h1&gt;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&lt;/body&gt;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&lt;/html&gt;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417" name="Google Shape;417;p20"/>
          <p:cNvCxnSpPr>
            <a:stCxn id="418" idx="3"/>
          </p:cNvCxnSpPr>
          <p:nvPr/>
        </p:nvCxnSpPr>
        <p:spPr>
          <a:xfrm flipH="1" rot="10800000">
            <a:off x="4716015" y="4332097"/>
            <a:ext cx="864000" cy="8700"/>
          </a:xfrm>
          <a:prstGeom prst="straightConnector1">
            <a:avLst/>
          </a:prstGeom>
          <a:noFill/>
          <a:ln cap="flat" cmpd="sng" w="9525">
            <a:solidFill>
              <a:srgbClr val="953734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18" name="Google Shape;418;p20"/>
          <p:cNvSpPr/>
          <p:nvPr/>
        </p:nvSpPr>
        <p:spPr>
          <a:xfrm>
            <a:off x="1619671" y="3789040"/>
            <a:ext cx="3096344" cy="1103514"/>
          </a:xfrm>
          <a:prstGeom prst="rect">
            <a:avLst/>
          </a:prstGeom>
          <a:noFill/>
          <a:ln cap="flat" cmpd="sng" w="19050">
            <a:solidFill>
              <a:srgbClr val="395E8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19" name="Google Shape;419;p20"/>
          <p:cNvSpPr/>
          <p:nvPr/>
        </p:nvSpPr>
        <p:spPr>
          <a:xfrm>
            <a:off x="1619671" y="3048708"/>
            <a:ext cx="3096344" cy="338084"/>
          </a:xfrm>
          <a:prstGeom prst="rect">
            <a:avLst/>
          </a:prstGeom>
          <a:noFill/>
          <a:ln cap="flat" cmpd="sng" w="19050">
            <a:solidFill>
              <a:srgbClr val="395E8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420" name="Google Shape;420;p20"/>
          <p:cNvCxnSpPr>
            <a:stCxn id="419" idx="3"/>
            <a:endCxn id="412" idx="1"/>
          </p:cNvCxnSpPr>
          <p:nvPr/>
        </p:nvCxnSpPr>
        <p:spPr>
          <a:xfrm flipH="1" rot="10800000">
            <a:off x="4716015" y="2359750"/>
            <a:ext cx="1080000" cy="858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953734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21" name="Google Shape;421;p20"/>
          <p:cNvSpPr/>
          <p:nvPr/>
        </p:nvSpPr>
        <p:spPr>
          <a:xfrm>
            <a:off x="1907703" y="4149080"/>
            <a:ext cx="2160240" cy="338084"/>
          </a:xfrm>
          <a:prstGeom prst="rect">
            <a:avLst/>
          </a:prstGeom>
          <a:noFill/>
          <a:ln cap="flat" cmpd="sng" w="19050">
            <a:solidFill>
              <a:srgbClr val="395E8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422" name="Google Shape;422;p20"/>
          <p:cNvCxnSpPr>
            <a:stCxn id="421" idx="0"/>
            <a:endCxn id="413" idx="2"/>
          </p:cNvCxnSpPr>
          <p:nvPr/>
        </p:nvCxnSpPr>
        <p:spPr>
          <a:xfrm rot="-5400000">
            <a:off x="4204173" y="2089130"/>
            <a:ext cx="843600" cy="3276300"/>
          </a:xfrm>
          <a:prstGeom prst="bentConnector3">
            <a:avLst>
              <a:gd fmla="val 49999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23" name="Google Shape;423;p20"/>
          <p:cNvSpPr/>
          <p:nvPr/>
        </p:nvSpPr>
        <p:spPr>
          <a:xfrm>
            <a:off x="395535" y="1511496"/>
            <a:ext cx="936104" cy="405336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 버전정보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0"/>
          <p:cNvSpPr/>
          <p:nvPr/>
        </p:nvSpPr>
        <p:spPr>
          <a:xfrm>
            <a:off x="395535" y="2348880"/>
            <a:ext cx="936104" cy="405336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헤더정보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0"/>
          <p:cNvSpPr/>
          <p:nvPr/>
        </p:nvSpPr>
        <p:spPr>
          <a:xfrm>
            <a:off x="395535" y="3861048"/>
            <a:ext cx="936104" cy="405336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본문 영역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0"/>
          <p:cNvSpPr txBox="1"/>
          <p:nvPr/>
        </p:nvSpPr>
        <p:spPr>
          <a:xfrm>
            <a:off x="807802" y="5517232"/>
            <a:ext cx="179408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 버전 정보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① DTD 선언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(문서형 정의)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27" name="Google Shape;427;p20"/>
          <p:cNvSpPr txBox="1"/>
          <p:nvPr/>
        </p:nvSpPr>
        <p:spPr>
          <a:xfrm>
            <a:off x="6012161" y="5517232"/>
            <a:ext cx="2095445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본문 영역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① body 요소로 정의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② 문서 콘텐츠를 담은 영역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(실제 브라우저에 표현)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28" name="Google Shape;428;p20"/>
          <p:cNvSpPr txBox="1"/>
          <p:nvPr/>
        </p:nvSpPr>
        <p:spPr>
          <a:xfrm>
            <a:off x="3050908" y="5517232"/>
            <a:ext cx="2512226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헤더 영역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① head 요소로 정의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② 화면에 표시되지 않음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③ 문서의 제목과 메타 정보 포함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(그밖에 문서정의 태그들)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429" name="Google Shape;429;p20"/>
          <p:cNvCxnSpPr/>
          <p:nvPr/>
        </p:nvCxnSpPr>
        <p:spPr>
          <a:xfrm>
            <a:off x="395536" y="5465476"/>
            <a:ext cx="8208913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1"/>
          <p:cNvSpPr txBox="1"/>
          <p:nvPr/>
        </p:nvSpPr>
        <p:spPr>
          <a:xfrm>
            <a:off x="455903" y="404664"/>
            <a:ext cx="22140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1-2. 기본 문서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1"/>
          <p:cNvSpPr txBox="1"/>
          <p:nvPr/>
        </p:nvSpPr>
        <p:spPr>
          <a:xfrm>
            <a:off x="755576" y="1810962"/>
            <a:ext cx="6800260" cy="383181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&lt;!doctype &gt; : 현재 문서 타입을 정의.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&lt;html&gt; : &lt;head&gt;와 &lt;body&gt; 요소로 구성.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&lt;head&gt; : &lt;meta&gt;, &lt;title&gt;, &lt;link&gt;, &lt;script&gt;, &lt;style&gt; 등을 작성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&lt;meta&gt; : 문서의 설명, 키워드, 저자 등을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&lt;title&gt;   : 문서의 제목을 정의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&lt;script&gt; : javascript를 정의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&lt;style&gt; : CSS를 작성할 때 정의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&lt;link&gt; : 외부 CSS파일을 연결할 때 정의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&lt;body&gt; : 브라우에 표현되는 내용 정의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1"/>
          <p:cNvSpPr txBox="1"/>
          <p:nvPr/>
        </p:nvSpPr>
        <p:spPr>
          <a:xfrm>
            <a:off x="735793" y="1331476"/>
            <a:ext cx="32816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문서를 정의하는 기본 태그들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2"/>
          <p:cNvSpPr txBox="1"/>
          <p:nvPr/>
        </p:nvSpPr>
        <p:spPr>
          <a:xfrm>
            <a:off x="455903" y="404664"/>
            <a:ext cx="22140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1-2. 기본 문서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2"/>
          <p:cNvSpPr txBox="1"/>
          <p:nvPr/>
        </p:nvSpPr>
        <p:spPr>
          <a:xfrm>
            <a:off x="735793" y="2201089"/>
            <a:ext cx="54359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meta태그에서 일반적으로 사용되는 속성 name, content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2"/>
          <p:cNvSpPr txBox="1"/>
          <p:nvPr/>
        </p:nvSpPr>
        <p:spPr>
          <a:xfrm>
            <a:off x="611560" y="1034733"/>
            <a:ext cx="779664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Meta태그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Char char="-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문서의 맨 위에 위치한다.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Char char="-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Head 태그 안에 작성한다.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Char char="-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브라우저와 검색 엔진에서 사용할 수 있도록 웹 문서의 정보를 포함한다.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444" name="Google Shape;444;p22"/>
          <p:cNvGraphicFramePr/>
          <p:nvPr/>
        </p:nvGraphicFramePr>
        <p:xfrm>
          <a:off x="736156" y="27809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{278BD285-1AED-4ED2-8B60-7F2CC5B64B32}</a:tableStyleId>
              </a:tblPr>
              <a:tblGrid>
                <a:gridCol w="1243550"/>
                <a:gridCol w="1944225"/>
                <a:gridCol w="4608500"/>
              </a:tblGrid>
              <a:tr h="288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속성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속성 값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내용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charset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utf-8 , euc-kr 등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인코딩 정의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content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Text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정의 내용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http-equiv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Refresh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Content-type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새로고침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문서의 언어설정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name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Keywords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Description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Author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Viewport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robots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- 검색엔진키워드정의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- 웹페이지 설명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- 페이지 저자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lgun Gothic"/>
                        <a:buNone/>
                      </a:pPr>
                      <a:r>
                        <a:rPr lang="en-US" sz="1400" u="none" cap="none" strike="noStrike"/>
                        <a:t>- 웹사이트가 모든 기기에서 잘 보이도록 뷰 포트 설정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lgun Gothic"/>
                        <a:buNone/>
                      </a:pPr>
                      <a:r>
                        <a:rPr lang="en-US" sz="1400" u="none" cap="none" strike="noStrike"/>
                        <a:t>- 웹크롤러의 페이지 색인 생성 제어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3"/>
          <p:cNvSpPr txBox="1"/>
          <p:nvPr/>
        </p:nvSpPr>
        <p:spPr>
          <a:xfrm>
            <a:off x="455903" y="404664"/>
            <a:ext cx="22140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1-2. 기본 문서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3"/>
          <p:cNvSpPr txBox="1"/>
          <p:nvPr/>
        </p:nvSpPr>
        <p:spPr>
          <a:xfrm>
            <a:off x="611560" y="1034733"/>
            <a:ext cx="77966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Meta태그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51" name="Google Shape;451;p23"/>
          <p:cNvSpPr txBox="1"/>
          <p:nvPr/>
        </p:nvSpPr>
        <p:spPr>
          <a:xfrm>
            <a:off x="755576" y="1340768"/>
            <a:ext cx="7992894" cy="48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&lt;meta http-equiv=“content-type” content=“text/html”; charset=utf-8”/&gt;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문서의 형태는 html 형식이고, 인코딩은 utf-8이다.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&lt;meta http-equiv=“refresh” content=“3; url=http://www.hankyung.com”/&gt;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페이지를 3초 후에 hankyung.com 페이지로 이동한다.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url 지정하지 않으면 3초 후에 새로고침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&lt;meta name=“desciption" content=“html강의페이지입니다.“/&gt;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페이지는 “html강의 페이지입니다”라고 설명을 함.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&lt;meta name=“robots" content=“noindex, nofollow“/&gt;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페이지 정보 수집에 대해 수집 금지, 현재페이지와 링크된 문서도 수집금지</a:t>
            </a:r>
            <a:b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&lt;meta name="author" content=“한경닷컴“/&gt;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현재페이지의 작성자는 한경닷컴이다.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&lt;meta name="keywords" content=“html, css, javascript, jQuery“/&gt;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현재페이지를 검색할 때 키워드는 html, css, javascript, jQuery이다.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4"/>
          <p:cNvSpPr txBox="1"/>
          <p:nvPr/>
        </p:nvSpPr>
        <p:spPr>
          <a:xfrm>
            <a:off x="455903" y="404664"/>
            <a:ext cx="221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1-2. 기본 문서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4"/>
          <p:cNvSpPr txBox="1"/>
          <p:nvPr/>
        </p:nvSpPr>
        <p:spPr>
          <a:xfrm>
            <a:off x="457200" y="428625"/>
            <a:ext cx="8229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rPr>
              <a:t>1-2.</a:t>
            </a:r>
            <a:r>
              <a:rPr b="1" lang="en-US" sz="24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기본 문서 구조</a:t>
            </a:r>
            <a:endParaRPr b="1" sz="2400">
              <a:solidFill>
                <a:srgbClr val="1E29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8" name="Google Shape;458;p24"/>
          <p:cNvGrpSpPr/>
          <p:nvPr/>
        </p:nvGrpSpPr>
        <p:grpSpPr>
          <a:xfrm>
            <a:off x="457200" y="1143000"/>
            <a:ext cx="3905400" cy="5048400"/>
            <a:chOff x="457200" y="1143000"/>
            <a:chExt cx="3905400" cy="5048400"/>
          </a:xfrm>
        </p:grpSpPr>
        <p:sp>
          <p:nvSpPr>
            <p:cNvPr id="459" name="Google Shape;459;p24"/>
            <p:cNvSpPr/>
            <p:nvPr/>
          </p:nvSpPr>
          <p:spPr>
            <a:xfrm>
              <a:off x="457200" y="1143000"/>
              <a:ext cx="3905400" cy="5048400"/>
            </a:xfrm>
            <a:prstGeom prst="roundRect">
              <a:avLst>
                <a:gd fmla="val 292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4"/>
            <p:cNvSpPr txBox="1"/>
            <p:nvPr/>
          </p:nvSpPr>
          <p:spPr>
            <a:xfrm>
              <a:off x="666750" y="1333500"/>
              <a:ext cx="34863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HTML DOM 트리 구조</a:t>
              </a:r>
              <a:endParaRPr b="1" sz="14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61" name="Google Shape;461;p24"/>
            <p:cNvCxnSpPr/>
            <p:nvPr/>
          </p:nvCxnSpPr>
          <p:spPr>
            <a:xfrm>
              <a:off x="2409825" y="2190750"/>
              <a:ext cx="0" cy="2382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2" name="Google Shape;462;p24"/>
            <p:cNvCxnSpPr/>
            <p:nvPr/>
          </p:nvCxnSpPr>
          <p:spPr>
            <a:xfrm rot="10800000">
              <a:off x="1523925" y="2428875"/>
              <a:ext cx="8859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3" name="Google Shape;463;p24"/>
            <p:cNvCxnSpPr/>
            <p:nvPr/>
          </p:nvCxnSpPr>
          <p:spPr>
            <a:xfrm>
              <a:off x="2409825" y="2428875"/>
              <a:ext cx="8859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4" name="Google Shape;464;p24"/>
            <p:cNvCxnSpPr/>
            <p:nvPr/>
          </p:nvCxnSpPr>
          <p:spPr>
            <a:xfrm>
              <a:off x="1524000" y="2428875"/>
              <a:ext cx="0" cy="2382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5" name="Google Shape;465;p24"/>
            <p:cNvCxnSpPr/>
            <p:nvPr/>
          </p:nvCxnSpPr>
          <p:spPr>
            <a:xfrm>
              <a:off x="3295650" y="2428875"/>
              <a:ext cx="0" cy="2382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66" name="Google Shape;466;p24"/>
            <p:cNvSpPr/>
            <p:nvPr/>
          </p:nvSpPr>
          <p:spPr>
            <a:xfrm>
              <a:off x="1838325" y="1857375"/>
              <a:ext cx="1143000" cy="333300"/>
            </a:xfrm>
            <a:prstGeom prst="roundRect">
              <a:avLst>
                <a:gd fmla="val 17142" name="adj"/>
              </a:avLst>
            </a:prstGeom>
            <a:solidFill>
              <a:srgbClr val="1E29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4"/>
            <p:cNvSpPr txBox="1"/>
            <p:nvPr/>
          </p:nvSpPr>
          <p:spPr>
            <a:xfrm>
              <a:off x="1838325" y="1857375"/>
              <a:ext cx="11430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FFFFFF"/>
                  </a:solidFill>
                  <a:latin typeface="Consolas"/>
                  <a:ea typeface="Consolas"/>
                  <a:cs typeface="Consolas"/>
                  <a:sym typeface="Consolas"/>
                </a:rPr>
                <a:t>&lt;html&gt;</a:t>
              </a:r>
              <a:endParaRPr b="1" sz="110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952500" y="2667000"/>
              <a:ext cx="1143000" cy="333300"/>
            </a:xfrm>
            <a:prstGeom prst="roundRect">
              <a:avLst>
                <a:gd fmla="val 17142" name="adj"/>
              </a:avLst>
            </a:prstGeom>
            <a:solidFill>
              <a:srgbClr val="0284C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4"/>
            <p:cNvSpPr txBox="1"/>
            <p:nvPr/>
          </p:nvSpPr>
          <p:spPr>
            <a:xfrm>
              <a:off x="952500" y="2667000"/>
              <a:ext cx="11430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FFFFFF"/>
                  </a:solidFill>
                  <a:latin typeface="Consolas"/>
                  <a:ea typeface="Consolas"/>
                  <a:cs typeface="Consolas"/>
                  <a:sym typeface="Consolas"/>
                </a:rPr>
                <a:t>&lt;head&gt;</a:t>
              </a:r>
              <a:endParaRPr b="1" sz="110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2724150" y="2667000"/>
              <a:ext cx="1143000" cy="333300"/>
            </a:xfrm>
            <a:prstGeom prst="roundRect">
              <a:avLst>
                <a:gd fmla="val 17142" name="adj"/>
              </a:avLst>
            </a:prstGeom>
            <a:solidFill>
              <a:srgbClr val="16A34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4"/>
            <p:cNvSpPr txBox="1"/>
            <p:nvPr/>
          </p:nvSpPr>
          <p:spPr>
            <a:xfrm>
              <a:off x="2724150" y="2667000"/>
              <a:ext cx="11430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FFFFFF"/>
                  </a:solidFill>
                  <a:latin typeface="Consolas"/>
                  <a:ea typeface="Consolas"/>
                  <a:cs typeface="Consolas"/>
                  <a:sym typeface="Consolas"/>
                </a:rPr>
                <a:t>&lt;body&gt;</a:t>
              </a:r>
              <a:endParaRPr b="1" sz="110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</p:grpSp>
      <p:grpSp>
        <p:nvGrpSpPr>
          <p:cNvPr id="472" name="Google Shape;472;p24"/>
          <p:cNvGrpSpPr/>
          <p:nvPr/>
        </p:nvGrpSpPr>
        <p:grpSpPr>
          <a:xfrm>
            <a:off x="1143000" y="3000375"/>
            <a:ext cx="2867025" cy="2647950"/>
            <a:chOff x="1143000" y="3000375"/>
            <a:chExt cx="2867025" cy="2647950"/>
          </a:xfrm>
        </p:grpSpPr>
        <p:cxnSp>
          <p:nvCxnSpPr>
            <p:cNvPr id="473" name="Google Shape;473;p24"/>
            <p:cNvCxnSpPr/>
            <p:nvPr/>
          </p:nvCxnSpPr>
          <p:spPr>
            <a:xfrm>
              <a:off x="1143000" y="3000375"/>
              <a:ext cx="0" cy="15144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4" name="Google Shape;474;p24"/>
            <p:cNvCxnSpPr/>
            <p:nvPr/>
          </p:nvCxnSpPr>
          <p:spPr>
            <a:xfrm>
              <a:off x="1143000" y="3371850"/>
              <a:ext cx="1428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5" name="Google Shape;475;p24"/>
            <p:cNvCxnSpPr/>
            <p:nvPr/>
          </p:nvCxnSpPr>
          <p:spPr>
            <a:xfrm>
              <a:off x="1143000" y="3752850"/>
              <a:ext cx="1428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6" name="Google Shape;476;p24"/>
            <p:cNvCxnSpPr/>
            <p:nvPr/>
          </p:nvCxnSpPr>
          <p:spPr>
            <a:xfrm>
              <a:off x="1143000" y="4133850"/>
              <a:ext cx="1428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7" name="Google Shape;477;p24"/>
            <p:cNvCxnSpPr/>
            <p:nvPr/>
          </p:nvCxnSpPr>
          <p:spPr>
            <a:xfrm>
              <a:off x="1143000" y="4514850"/>
              <a:ext cx="1428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78" name="Google Shape;478;p24"/>
            <p:cNvSpPr/>
            <p:nvPr/>
          </p:nvSpPr>
          <p:spPr>
            <a:xfrm>
              <a:off x="1285875" y="3238500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0F9FF"/>
            </a:solidFill>
            <a:ln cap="flat" cmpd="sng" w="14300">
              <a:solidFill>
                <a:srgbClr val="0284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4"/>
            <p:cNvSpPr txBox="1"/>
            <p:nvPr/>
          </p:nvSpPr>
          <p:spPr>
            <a:xfrm>
              <a:off x="1285875" y="3238500"/>
              <a:ext cx="809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0369A1"/>
                  </a:solidFill>
                  <a:latin typeface="Consolas"/>
                  <a:ea typeface="Consolas"/>
                  <a:cs typeface="Consolas"/>
                  <a:sym typeface="Consolas"/>
                </a:rPr>
                <a:t>&lt;title&gt;</a:t>
              </a:r>
              <a:endParaRPr b="1" sz="950">
                <a:solidFill>
                  <a:srgbClr val="0369A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1285875" y="3619500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0F9FF"/>
            </a:solidFill>
            <a:ln cap="flat" cmpd="sng" w="14300">
              <a:solidFill>
                <a:srgbClr val="0284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4"/>
            <p:cNvSpPr txBox="1"/>
            <p:nvPr/>
          </p:nvSpPr>
          <p:spPr>
            <a:xfrm>
              <a:off x="1285875" y="3619500"/>
              <a:ext cx="809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0369A1"/>
                  </a:solidFill>
                  <a:latin typeface="Consolas"/>
                  <a:ea typeface="Consolas"/>
                  <a:cs typeface="Consolas"/>
                  <a:sym typeface="Consolas"/>
                </a:rPr>
                <a:t>&lt;meta&gt;</a:t>
              </a:r>
              <a:endParaRPr b="1" sz="950">
                <a:solidFill>
                  <a:srgbClr val="0369A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1285875" y="4000500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0F9FF"/>
            </a:solidFill>
            <a:ln cap="flat" cmpd="sng" w="14300">
              <a:solidFill>
                <a:srgbClr val="0284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4"/>
            <p:cNvSpPr txBox="1"/>
            <p:nvPr/>
          </p:nvSpPr>
          <p:spPr>
            <a:xfrm>
              <a:off x="1285875" y="4000500"/>
              <a:ext cx="809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0369A1"/>
                  </a:solidFill>
                  <a:latin typeface="Consolas"/>
                  <a:ea typeface="Consolas"/>
                  <a:cs typeface="Consolas"/>
                  <a:sym typeface="Consolas"/>
                </a:rPr>
                <a:t>&lt;link&gt;</a:t>
              </a:r>
              <a:endParaRPr b="1" sz="950">
                <a:solidFill>
                  <a:srgbClr val="0369A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1285875" y="4381500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0F9FF"/>
            </a:solidFill>
            <a:ln cap="flat" cmpd="sng" w="14300">
              <a:solidFill>
                <a:srgbClr val="0284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4"/>
            <p:cNvSpPr txBox="1"/>
            <p:nvPr/>
          </p:nvSpPr>
          <p:spPr>
            <a:xfrm>
              <a:off x="1285875" y="4381500"/>
              <a:ext cx="809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0369A1"/>
                  </a:solidFill>
                  <a:latin typeface="Consolas"/>
                  <a:ea typeface="Consolas"/>
                  <a:cs typeface="Consolas"/>
                  <a:sym typeface="Consolas"/>
                </a:rPr>
                <a:t>&lt;script&gt;</a:t>
              </a:r>
              <a:endParaRPr b="1" sz="950">
                <a:solidFill>
                  <a:srgbClr val="0369A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cxnSp>
          <p:nvCxnSpPr>
            <p:cNvPr id="486" name="Google Shape;486;p24"/>
            <p:cNvCxnSpPr/>
            <p:nvPr/>
          </p:nvCxnSpPr>
          <p:spPr>
            <a:xfrm>
              <a:off x="2914650" y="3000375"/>
              <a:ext cx="0" cy="25146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7" name="Google Shape;487;p24"/>
            <p:cNvCxnSpPr/>
            <p:nvPr/>
          </p:nvCxnSpPr>
          <p:spPr>
            <a:xfrm>
              <a:off x="2914650" y="3371850"/>
              <a:ext cx="1428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8" name="Google Shape;488;p24"/>
            <p:cNvCxnSpPr/>
            <p:nvPr/>
          </p:nvCxnSpPr>
          <p:spPr>
            <a:xfrm>
              <a:off x="2914650" y="3752850"/>
              <a:ext cx="1428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9" name="Google Shape;489;p24"/>
            <p:cNvCxnSpPr/>
            <p:nvPr/>
          </p:nvCxnSpPr>
          <p:spPr>
            <a:xfrm>
              <a:off x="2914650" y="4133850"/>
              <a:ext cx="1428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90" name="Google Shape;490;p24"/>
            <p:cNvCxnSpPr/>
            <p:nvPr/>
          </p:nvCxnSpPr>
          <p:spPr>
            <a:xfrm>
              <a:off x="3238500" y="4267200"/>
              <a:ext cx="0" cy="5238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91" name="Google Shape;491;p24"/>
            <p:cNvCxnSpPr/>
            <p:nvPr/>
          </p:nvCxnSpPr>
          <p:spPr>
            <a:xfrm rot="10800000">
              <a:off x="3286200" y="4405238"/>
              <a:ext cx="0" cy="954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92" name="Google Shape;492;p24"/>
            <p:cNvCxnSpPr/>
            <p:nvPr/>
          </p:nvCxnSpPr>
          <p:spPr>
            <a:xfrm rot="10800000">
              <a:off x="2986050" y="5062575"/>
              <a:ext cx="0" cy="1428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93" name="Google Shape;493;p24"/>
            <p:cNvCxnSpPr/>
            <p:nvPr/>
          </p:nvCxnSpPr>
          <p:spPr>
            <a:xfrm rot="10800000">
              <a:off x="2986050" y="5443575"/>
              <a:ext cx="0" cy="1428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94A3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94" name="Google Shape;494;p24"/>
            <p:cNvSpPr/>
            <p:nvPr/>
          </p:nvSpPr>
          <p:spPr>
            <a:xfrm>
              <a:off x="3057525" y="3238500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E0F2FE"/>
            </a:solidFill>
            <a:ln cap="flat" cmpd="sng" w="14300">
              <a:solidFill>
                <a:srgbClr val="0284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24"/>
            <p:cNvSpPr txBox="1"/>
            <p:nvPr/>
          </p:nvSpPr>
          <p:spPr>
            <a:xfrm>
              <a:off x="3057525" y="3238500"/>
              <a:ext cx="809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0369A1"/>
                  </a:solidFill>
                  <a:latin typeface="Consolas"/>
                  <a:ea typeface="Consolas"/>
                  <a:cs typeface="Consolas"/>
                  <a:sym typeface="Consolas"/>
                </a:rPr>
                <a:t>&lt;header&gt;</a:t>
              </a:r>
              <a:endParaRPr b="1" sz="950">
                <a:solidFill>
                  <a:srgbClr val="0369A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3057525" y="3619500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0FDF4"/>
            </a:solidFill>
            <a:ln cap="flat" cmpd="sng" w="14300">
              <a:solidFill>
                <a:srgbClr val="16A34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24"/>
            <p:cNvSpPr txBox="1"/>
            <p:nvPr/>
          </p:nvSpPr>
          <p:spPr>
            <a:xfrm>
              <a:off x="3057525" y="3619500"/>
              <a:ext cx="809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15803D"/>
                  </a:solidFill>
                  <a:latin typeface="Consolas"/>
                  <a:ea typeface="Consolas"/>
                  <a:cs typeface="Consolas"/>
                  <a:sym typeface="Consolas"/>
                </a:rPr>
                <a:t>&lt;nav&gt;</a:t>
              </a:r>
              <a:endParaRPr b="1" sz="950">
                <a:solidFill>
                  <a:srgbClr val="15803D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3057525" y="4000500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FFBEB"/>
            </a:solidFill>
            <a:ln cap="flat" cmpd="sng" w="14300">
              <a:solidFill>
                <a:srgbClr val="D9770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24"/>
            <p:cNvSpPr txBox="1"/>
            <p:nvPr/>
          </p:nvSpPr>
          <p:spPr>
            <a:xfrm>
              <a:off x="3057525" y="4000500"/>
              <a:ext cx="809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B45309"/>
                  </a:solidFill>
                  <a:latin typeface="Consolas"/>
                  <a:ea typeface="Consolas"/>
                  <a:cs typeface="Consolas"/>
                  <a:sym typeface="Consolas"/>
                </a:rPr>
                <a:t>&lt;main&gt;</a:t>
              </a:r>
              <a:endParaRPr b="1" sz="950">
                <a:solidFill>
                  <a:srgbClr val="B45309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pic>
          <p:nvPicPr>
            <p:cNvPr id="500" name="Google Shape;500;p24"/>
            <p:cNvPicPr preferRelativeResize="0"/>
            <p:nvPr/>
          </p:nvPicPr>
          <p:blipFill rotWithShape="1">
            <a:blip r:embed="rId4">
              <a:alphaModFix/>
            </a:blip>
            <a:srcRect b="20" l="0" r="0" t="10"/>
            <a:stretch/>
          </p:blipFill>
          <p:spPr>
            <a:xfrm>
              <a:off x="3324225" y="4324350"/>
              <a:ext cx="685800" cy="257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1" name="Google Shape;501;p24"/>
            <p:cNvSpPr txBox="1"/>
            <p:nvPr/>
          </p:nvSpPr>
          <p:spPr>
            <a:xfrm>
              <a:off x="3333750" y="4333875"/>
              <a:ext cx="666900" cy="238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50">
                  <a:solidFill>
                    <a:srgbClr val="D97706"/>
                  </a:solidFill>
                  <a:latin typeface="Consolas"/>
                  <a:ea typeface="Consolas"/>
                  <a:cs typeface="Consolas"/>
                  <a:sym typeface="Consolas"/>
                </a:rPr>
                <a:t>&lt;article&gt;</a:t>
              </a:r>
              <a:endParaRPr b="1" i="0" sz="850">
                <a:solidFill>
                  <a:srgbClr val="D97706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3057525" y="5000625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AF5FF"/>
            </a:solidFill>
            <a:ln cap="flat" cmpd="sng" w="14300">
              <a:solidFill>
                <a:srgbClr val="7C3A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24"/>
            <p:cNvSpPr txBox="1"/>
            <p:nvPr/>
          </p:nvSpPr>
          <p:spPr>
            <a:xfrm>
              <a:off x="3057525" y="5000625"/>
              <a:ext cx="8097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50">
                  <a:solidFill>
                    <a:srgbClr val="6D28D9"/>
                  </a:solidFill>
                  <a:latin typeface="Consolas"/>
                  <a:ea typeface="Consolas"/>
                  <a:cs typeface="Consolas"/>
                  <a:sym typeface="Consolas"/>
                </a:rPr>
                <a:t>&lt;aside&gt;</a:t>
              </a:r>
              <a:endParaRPr b="1" i="0" sz="950">
                <a:solidFill>
                  <a:srgbClr val="6D28D9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3057525" y="5381625"/>
              <a:ext cx="809700" cy="266700"/>
            </a:xfrm>
            <a:prstGeom prst="roundRect">
              <a:avLst>
                <a:gd fmla="val 14285" name="adj"/>
              </a:avLst>
            </a:prstGeom>
            <a:solidFill>
              <a:srgbClr val="F3F4F6"/>
            </a:solidFill>
            <a:ln cap="flat" cmpd="sng" w="14300">
              <a:solidFill>
                <a:srgbClr val="4B55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24"/>
            <p:cNvSpPr txBox="1"/>
            <p:nvPr/>
          </p:nvSpPr>
          <p:spPr>
            <a:xfrm>
              <a:off x="3057525" y="5381625"/>
              <a:ext cx="8097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50">
                  <a:solidFill>
                    <a:srgbClr val="374151"/>
                  </a:solidFill>
                  <a:latin typeface="Consolas"/>
                  <a:ea typeface="Consolas"/>
                  <a:cs typeface="Consolas"/>
                  <a:sym typeface="Consolas"/>
                </a:rPr>
                <a:t>&lt;footer&gt;</a:t>
              </a:r>
              <a:endParaRPr b="1" i="0" sz="950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</p:grpSp>
      <p:cxnSp>
        <p:nvCxnSpPr>
          <p:cNvPr id="506" name="Google Shape;506;p24"/>
          <p:cNvCxnSpPr/>
          <p:nvPr/>
        </p:nvCxnSpPr>
        <p:spPr>
          <a:xfrm rot="10800000">
            <a:off x="3286200" y="4738613"/>
            <a:ext cx="0" cy="95400"/>
          </a:xfrm>
          <a:prstGeom prst="straightConnector1">
            <a:avLst/>
          </a:prstGeom>
          <a:solidFill>
            <a:srgbClr val="FFFFFF"/>
          </a:solidFill>
          <a:ln cap="flat" cmpd="sng" w="19050">
            <a:solidFill>
              <a:srgbClr val="94A3B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7" name="Google Shape;507;p24"/>
          <p:cNvPicPr preferRelativeResize="0"/>
          <p:nvPr/>
        </p:nvPicPr>
        <p:blipFill rotWithShape="1">
          <a:blip r:embed="rId4">
            <a:alphaModFix/>
          </a:blip>
          <a:srcRect b="20" l="0" r="0" t="10"/>
          <a:stretch/>
        </p:blipFill>
        <p:spPr>
          <a:xfrm>
            <a:off x="3324225" y="4657725"/>
            <a:ext cx="685800" cy="2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24"/>
          <p:cNvSpPr txBox="1"/>
          <p:nvPr/>
        </p:nvSpPr>
        <p:spPr>
          <a:xfrm>
            <a:off x="3333750" y="4667250"/>
            <a:ext cx="6669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>
                <a:solidFill>
                  <a:srgbClr val="D97706"/>
                </a:solidFill>
                <a:latin typeface="Consolas"/>
                <a:ea typeface="Consolas"/>
                <a:cs typeface="Consolas"/>
                <a:sym typeface="Consolas"/>
              </a:rPr>
              <a:t>&lt;article&gt;</a:t>
            </a:r>
            <a:endParaRPr b="1" i="0" sz="850">
              <a:solidFill>
                <a:srgbClr val="D97706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509" name="Google Shape;509;p24"/>
          <p:cNvGrpSpPr/>
          <p:nvPr/>
        </p:nvGrpSpPr>
        <p:grpSpPr>
          <a:xfrm>
            <a:off x="4781550" y="1143000"/>
            <a:ext cx="3905400" cy="5048400"/>
            <a:chOff x="4781550" y="1143000"/>
            <a:chExt cx="3905400" cy="5048400"/>
          </a:xfrm>
        </p:grpSpPr>
        <p:sp>
          <p:nvSpPr>
            <p:cNvPr id="510" name="Google Shape;510;p24"/>
            <p:cNvSpPr/>
            <p:nvPr/>
          </p:nvSpPr>
          <p:spPr>
            <a:xfrm>
              <a:off x="4781550" y="1143000"/>
              <a:ext cx="3905400" cy="5048400"/>
            </a:xfrm>
            <a:prstGeom prst="roundRect">
              <a:avLst>
                <a:gd fmla="val 292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24"/>
            <p:cNvSpPr txBox="1"/>
            <p:nvPr/>
          </p:nvSpPr>
          <p:spPr>
            <a:xfrm>
              <a:off x="4991100" y="1333500"/>
              <a:ext cx="34863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실제 웹페이지 구조 매핑</a:t>
              </a:r>
              <a:endParaRPr b="1" sz="14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4991100" y="1762125"/>
              <a:ext cx="3486300" cy="4191000"/>
            </a:xfrm>
            <a:prstGeom prst="roundRect">
              <a:avLst>
                <a:gd fmla="val 2185" name="adj"/>
              </a:avLst>
            </a:prstGeom>
            <a:solidFill>
              <a:srgbClr val="F8FAFC"/>
            </a:solidFill>
            <a:ln cap="flat" cmpd="sng" w="19050">
              <a:solidFill>
                <a:srgbClr val="CBD5E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4991100" y="1762125"/>
              <a:ext cx="3486300" cy="238200"/>
            </a:xfrm>
            <a:prstGeom prst="roundRect">
              <a:avLst>
                <a:gd fmla="val 32000" name="adj"/>
              </a:avLst>
            </a:prstGeom>
            <a:solidFill>
              <a:srgbClr val="E2E8F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5086350" y="1838325"/>
              <a:ext cx="76200" cy="76200"/>
            </a:xfrm>
            <a:prstGeom prst="ellipse">
              <a:avLst/>
            </a:prstGeom>
            <a:solidFill>
              <a:srgbClr val="EF444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5181600" y="1838325"/>
              <a:ext cx="76200" cy="76200"/>
            </a:xfrm>
            <a:prstGeom prst="ellipse">
              <a:avLst/>
            </a:prstGeom>
            <a:solidFill>
              <a:srgbClr val="F59E0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5276850" y="1838325"/>
              <a:ext cx="76200" cy="76200"/>
            </a:xfrm>
            <a:prstGeom prst="ellipse">
              <a:avLst/>
            </a:prstGeom>
            <a:solidFill>
              <a:srgbClr val="10B98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5467350" y="1800225"/>
              <a:ext cx="2857500" cy="152400"/>
            </a:xfrm>
            <a:prstGeom prst="roundRect">
              <a:avLst>
                <a:gd fmla="val 25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5086350" y="2095500"/>
              <a:ext cx="3295800" cy="428700"/>
            </a:xfrm>
            <a:prstGeom prst="roundRect">
              <a:avLst>
                <a:gd fmla="val 8888" name="adj"/>
              </a:avLst>
            </a:prstGeom>
            <a:solidFill>
              <a:srgbClr val="E0F2FE"/>
            </a:solidFill>
            <a:ln cap="flat" cmpd="sng" w="14300">
              <a:solidFill>
                <a:srgbClr val="0284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4"/>
            <p:cNvSpPr txBox="1"/>
            <p:nvPr/>
          </p:nvSpPr>
          <p:spPr>
            <a:xfrm>
              <a:off x="5086350" y="2095500"/>
              <a:ext cx="32958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0369A1"/>
                  </a:solidFill>
                  <a:latin typeface="Consolas"/>
                  <a:ea typeface="Consolas"/>
                  <a:cs typeface="Consolas"/>
                  <a:sym typeface="Consolas"/>
                </a:rPr>
                <a:t>&lt;header&gt;</a:t>
              </a:r>
              <a:endParaRPr b="1" sz="1000">
                <a:solidFill>
                  <a:srgbClr val="0369A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5086350" y="2581275"/>
              <a:ext cx="3295800" cy="285900"/>
            </a:xfrm>
            <a:prstGeom prst="roundRect">
              <a:avLst>
                <a:gd fmla="val 13333" name="adj"/>
              </a:avLst>
            </a:prstGeom>
            <a:solidFill>
              <a:srgbClr val="F0FDF4"/>
            </a:solidFill>
            <a:ln cap="flat" cmpd="sng" w="14300">
              <a:solidFill>
                <a:srgbClr val="16A34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24"/>
            <p:cNvSpPr txBox="1"/>
            <p:nvPr/>
          </p:nvSpPr>
          <p:spPr>
            <a:xfrm>
              <a:off x="5086350" y="2581275"/>
              <a:ext cx="32958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15803D"/>
                  </a:solidFill>
                  <a:latin typeface="Consolas"/>
                  <a:ea typeface="Consolas"/>
                  <a:cs typeface="Consolas"/>
                  <a:sym typeface="Consolas"/>
                </a:rPr>
                <a:t>&lt;nav&gt;</a:t>
              </a:r>
              <a:endParaRPr b="1" sz="1000">
                <a:solidFill>
                  <a:srgbClr val="15803D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5086350" y="2924175"/>
              <a:ext cx="2143200" cy="2428800"/>
            </a:xfrm>
            <a:prstGeom prst="roundRect">
              <a:avLst>
                <a:gd fmla="val 1777" name="adj"/>
              </a:avLst>
            </a:prstGeom>
            <a:solidFill>
              <a:srgbClr val="FFFBEB"/>
            </a:solidFill>
            <a:ln cap="flat" cmpd="sng" w="14300">
              <a:solidFill>
                <a:srgbClr val="D9770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4"/>
            <p:cNvSpPr txBox="1"/>
            <p:nvPr/>
          </p:nvSpPr>
          <p:spPr>
            <a:xfrm>
              <a:off x="5086350" y="2924175"/>
              <a:ext cx="21432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B45309"/>
                  </a:solidFill>
                  <a:latin typeface="Consolas"/>
                  <a:ea typeface="Consolas"/>
                  <a:cs typeface="Consolas"/>
                  <a:sym typeface="Consolas"/>
                </a:rPr>
                <a:t>&lt;main&gt;</a:t>
              </a:r>
              <a:endParaRPr b="1" sz="1000">
                <a:solidFill>
                  <a:srgbClr val="B45309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pic>
          <p:nvPicPr>
            <p:cNvPr id="524" name="Google Shape;524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57788" y="3300413"/>
              <a:ext cx="2000100" cy="914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5" name="Google Shape;525;p24"/>
            <p:cNvSpPr txBox="1"/>
            <p:nvPr/>
          </p:nvSpPr>
          <p:spPr>
            <a:xfrm>
              <a:off x="5162550" y="3305175"/>
              <a:ext cx="19908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D97706"/>
                  </a:solidFill>
                  <a:latin typeface="Consolas"/>
                  <a:ea typeface="Consolas"/>
                  <a:cs typeface="Consolas"/>
                  <a:sym typeface="Consolas"/>
                </a:rPr>
                <a:t>&lt;article&gt;</a:t>
              </a:r>
              <a:endParaRPr b="1" sz="950">
                <a:solidFill>
                  <a:srgbClr val="D97706"/>
                </a:solidFill>
                <a:latin typeface="Consolas"/>
                <a:ea typeface="Consolas"/>
                <a:cs typeface="Consolas"/>
                <a:sym typeface="Consola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850">
                  <a:solidFill>
                    <a:srgbClr val="78350F"/>
                  </a:solidFill>
                  <a:latin typeface="Arial"/>
                  <a:ea typeface="Arial"/>
                  <a:cs typeface="Arial"/>
                  <a:sym typeface="Arial"/>
                </a:rPr>
                <a:t>본문 콘텐츠 영역 1</a:t>
              </a:r>
              <a:endParaRPr sz="850">
                <a:solidFill>
                  <a:srgbClr val="78350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26" name="Google Shape;526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57788" y="4271963"/>
              <a:ext cx="2000100" cy="871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7" name="Google Shape;527;p24"/>
            <p:cNvSpPr txBox="1"/>
            <p:nvPr/>
          </p:nvSpPr>
          <p:spPr>
            <a:xfrm>
              <a:off x="5162550" y="4276725"/>
              <a:ext cx="19908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50">
                  <a:solidFill>
                    <a:srgbClr val="D97706"/>
                  </a:solidFill>
                  <a:latin typeface="Consolas"/>
                  <a:ea typeface="Consolas"/>
                  <a:cs typeface="Consolas"/>
                  <a:sym typeface="Consolas"/>
                </a:rPr>
                <a:t>&lt;article&gt;</a:t>
              </a:r>
              <a:endParaRPr b="1" sz="950">
                <a:solidFill>
                  <a:srgbClr val="D97706"/>
                </a:solidFill>
                <a:latin typeface="Consolas"/>
                <a:ea typeface="Consolas"/>
                <a:cs typeface="Consolas"/>
                <a:sym typeface="Consola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850">
                  <a:solidFill>
                    <a:srgbClr val="78350F"/>
                  </a:solidFill>
                  <a:latin typeface="Arial"/>
                  <a:ea typeface="Arial"/>
                  <a:cs typeface="Arial"/>
                  <a:sym typeface="Arial"/>
                </a:rPr>
                <a:t>본문 콘텐츠 영역 2</a:t>
              </a:r>
              <a:endParaRPr sz="850">
                <a:solidFill>
                  <a:srgbClr val="78350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7286625" y="2924175"/>
              <a:ext cx="1095300" cy="2428800"/>
            </a:xfrm>
            <a:prstGeom prst="roundRect">
              <a:avLst>
                <a:gd fmla="val 3478" name="adj"/>
              </a:avLst>
            </a:prstGeom>
            <a:solidFill>
              <a:srgbClr val="FAF5FF"/>
            </a:solidFill>
            <a:ln cap="flat" cmpd="sng" w="14300">
              <a:solidFill>
                <a:srgbClr val="7C3A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24"/>
            <p:cNvSpPr txBox="1"/>
            <p:nvPr/>
          </p:nvSpPr>
          <p:spPr>
            <a:xfrm>
              <a:off x="7286625" y="2924175"/>
              <a:ext cx="1095300" cy="24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1428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6D28D9"/>
                  </a:solidFill>
                  <a:latin typeface="Consolas"/>
                  <a:ea typeface="Consolas"/>
                  <a:cs typeface="Consolas"/>
                  <a:sym typeface="Consolas"/>
                </a:rPr>
                <a:t>&lt;aside&gt;</a:t>
              </a:r>
              <a:endParaRPr b="1" sz="1000">
                <a:solidFill>
                  <a:srgbClr val="6D28D9"/>
                </a:solidFill>
                <a:latin typeface="Consolas"/>
                <a:ea typeface="Consolas"/>
                <a:cs typeface="Consolas"/>
                <a:sym typeface="Consolas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850">
                  <a:solidFill>
                    <a:srgbClr val="5B21B6"/>
                  </a:solidFill>
                  <a:latin typeface="Arial"/>
                  <a:ea typeface="Arial"/>
                  <a:cs typeface="Arial"/>
                  <a:sym typeface="Arial"/>
                </a:rPr>
                <a:t>사이드바</a:t>
              </a:r>
              <a:br>
                <a:rPr b="1" lang="en-US" sz="850">
                  <a:solidFill>
                    <a:srgbClr val="5B21B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en-US" sz="850">
                  <a:solidFill>
                    <a:srgbClr val="5B21B6"/>
                  </a:solidFill>
                  <a:latin typeface="Arial"/>
                  <a:ea typeface="Arial"/>
                  <a:cs typeface="Arial"/>
                  <a:sym typeface="Arial"/>
                </a:rPr>
                <a:t>광고/링크</a:t>
              </a:r>
              <a:endParaRPr b="1" sz="850">
                <a:solidFill>
                  <a:srgbClr val="5B21B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5086350" y="5410200"/>
              <a:ext cx="3295800" cy="428700"/>
            </a:xfrm>
            <a:prstGeom prst="roundRect">
              <a:avLst>
                <a:gd fmla="val 8888" name="adj"/>
              </a:avLst>
            </a:prstGeom>
            <a:solidFill>
              <a:srgbClr val="F3F4F6"/>
            </a:solidFill>
            <a:ln cap="flat" cmpd="sng" w="14300">
              <a:solidFill>
                <a:srgbClr val="4B55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4"/>
            <p:cNvSpPr txBox="1"/>
            <p:nvPr/>
          </p:nvSpPr>
          <p:spPr>
            <a:xfrm>
              <a:off x="5086350" y="5410200"/>
              <a:ext cx="32958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374151"/>
                  </a:solidFill>
                  <a:latin typeface="Consolas"/>
                  <a:ea typeface="Consolas"/>
                  <a:cs typeface="Consolas"/>
                  <a:sym typeface="Consolas"/>
                </a:rPr>
                <a:t>&lt;footer&gt;</a:t>
              </a:r>
              <a:endParaRPr b="1" sz="1000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5"/>
          <p:cNvSpPr txBox="1"/>
          <p:nvPr/>
        </p:nvSpPr>
        <p:spPr>
          <a:xfrm>
            <a:off x="455904" y="404664"/>
            <a:ext cx="4540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1-3. DTD 선언(Document Type Definition)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7" name="Google Shape;537;p25"/>
          <p:cNvSpPr txBox="1"/>
          <p:nvPr/>
        </p:nvSpPr>
        <p:spPr>
          <a:xfrm>
            <a:off x="899592" y="1530914"/>
            <a:ext cx="7272808" cy="1477328"/>
          </a:xfrm>
          <a:prstGeom prst="rect">
            <a:avLst/>
          </a:prstGeom>
          <a:solidFill>
            <a:srgbClr val="17365D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브라우저에 웹페이지의 문서 형식을 알려주는 선언문이다.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(X)HTML 문서의 최상단에 선언한다.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브라우저가 웹페이지를 정확하게 표현하기 위해 필요함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5"/>
          <p:cNvSpPr txBox="1"/>
          <p:nvPr/>
        </p:nvSpPr>
        <p:spPr>
          <a:xfrm>
            <a:off x="539553" y="3403124"/>
            <a:ext cx="8243923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만약 DTD를 선언하지 않고 문서를 작성한다면, 실행되기는 하지만 브라우저가 잘못 해석할 수 있다.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보통 작성자가 문법적으로 잘 못 작성해도 실행되는 경우가 있는데 이는 브라우저 내에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Quirks mode</a:t>
            </a: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라는 기능이 있어 오류를 자체 수정하여 실행하게 되는 경우이다.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이로 인해 문서의 형식을 선언하지 않으면 버전을 고려하지 않고 실행되기 때문에 호환성을 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확보하기 어렵다.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-&gt; html2, html3, html4, html4.1 버전마다 약간씩 내용이 다르기 때문에 DTD 선언을 통해 버전 별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호환성을 보장할 수 있도록 해야 함.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5"/>
          <p:cNvSpPr txBox="1"/>
          <p:nvPr/>
        </p:nvSpPr>
        <p:spPr>
          <a:xfrm>
            <a:off x="513675" y="1196752"/>
            <a:ext cx="988347" cy="369332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DTD란?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6"/>
          <p:cNvSpPr txBox="1"/>
          <p:nvPr/>
        </p:nvSpPr>
        <p:spPr>
          <a:xfrm>
            <a:off x="455904" y="404664"/>
            <a:ext cx="4540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1-3. DTD 선언(Document Type Definition)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5" name="Google Shape;545;p26"/>
          <p:cNvSpPr txBox="1"/>
          <p:nvPr/>
        </p:nvSpPr>
        <p:spPr>
          <a:xfrm>
            <a:off x="446824" y="1926004"/>
            <a:ext cx="7496924" cy="3693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&lt;!DOCTYPE html PUBLIC "-//W3C//DTD HTML 4.01 Strict//EN" "http://www.w3.org/TR/html4/strict.dtd"&gt;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26"/>
          <p:cNvSpPr txBox="1"/>
          <p:nvPr/>
        </p:nvSpPr>
        <p:spPr>
          <a:xfrm>
            <a:off x="735793" y="1052736"/>
            <a:ext cx="21692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 4.0 DTD선언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26"/>
          <p:cNvSpPr txBox="1"/>
          <p:nvPr/>
        </p:nvSpPr>
        <p:spPr>
          <a:xfrm>
            <a:off x="446826" y="2951368"/>
            <a:ext cx="7973529" cy="3693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&lt;!DOCTYPE html PUBLIC "-//W3C//DTD HTML 4.01 Transitional//EN" "http://www.w3.org/TR/html4/loose.dtd"&gt;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26"/>
          <p:cNvSpPr txBox="1"/>
          <p:nvPr/>
        </p:nvSpPr>
        <p:spPr>
          <a:xfrm>
            <a:off x="446825" y="3930300"/>
            <a:ext cx="8040856" cy="3693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&lt;!DOCTYPE html PUBLIC "-//W3C//DTD HTML 4.01 Frameset//EN" "http://www.w3.org/TR/html4/frameset.dtd"&gt;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6"/>
          <p:cNvSpPr txBox="1"/>
          <p:nvPr/>
        </p:nvSpPr>
        <p:spPr>
          <a:xfrm>
            <a:off x="446826" y="1556792"/>
            <a:ext cx="691215" cy="3693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strict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0" name="Google Shape;550;p26"/>
          <p:cNvSpPr txBox="1"/>
          <p:nvPr/>
        </p:nvSpPr>
        <p:spPr>
          <a:xfrm>
            <a:off x="446826" y="2582035"/>
            <a:ext cx="1360437" cy="3693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Transitional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1" name="Google Shape;551;p26"/>
          <p:cNvSpPr txBox="1"/>
          <p:nvPr/>
        </p:nvSpPr>
        <p:spPr>
          <a:xfrm>
            <a:off x="446826" y="3560967"/>
            <a:ext cx="1132041" cy="3693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Frameset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2" name="Google Shape;552;p26"/>
          <p:cNvSpPr txBox="1"/>
          <p:nvPr/>
        </p:nvSpPr>
        <p:spPr>
          <a:xfrm>
            <a:off x="1115616" y="1596158"/>
            <a:ext cx="70086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선언된 HTML 버전의 문법과 구조를 정확하게 사용한다. 지원하지 않는 태그를 사용해서는 안된다.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3" name="Google Shape;553;p26"/>
          <p:cNvSpPr txBox="1"/>
          <p:nvPr/>
        </p:nvSpPr>
        <p:spPr>
          <a:xfrm>
            <a:off x="1805177" y="2522078"/>
            <a:ext cx="44230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과도기적으로 사용하기 위한 선언으로서 strict보다 유연하다.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선언된 HTML 버전 이외의 문법과 구조를 허용한다.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4" name="Google Shape;554;p26"/>
          <p:cNvSpPr txBox="1"/>
          <p:nvPr/>
        </p:nvSpPr>
        <p:spPr>
          <a:xfrm>
            <a:off x="1547665" y="3626879"/>
            <a:ext cx="45720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Transitional 속성과 더불어, frameset(iframe, frame)을 지원한다.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5" name="Google Shape;555;p26"/>
          <p:cNvSpPr txBox="1"/>
          <p:nvPr/>
        </p:nvSpPr>
        <p:spPr>
          <a:xfrm>
            <a:off x="539553" y="4335926"/>
            <a:ext cx="81644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※ frameset은 문서의 구조에 관한 태그이기 때문에, Transitional에서 frameset을 사용해도 화면표시가 일어난다.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따라서, 사실상 frameset은 Transitional과 동일하게 취급된다.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6" name="Google Shape;556;p26"/>
          <p:cNvSpPr txBox="1"/>
          <p:nvPr/>
        </p:nvSpPr>
        <p:spPr>
          <a:xfrm>
            <a:off x="419576" y="5265058"/>
            <a:ext cx="8040856" cy="90024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&lt;!DOCTYPE html PUBLIC "-//W3C//DTD HTML 4.01 Frameset//EN" "http://www.w3.org/TR/html4/frameset.dtd"&gt;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문서형은  html로 작성하고, 국제공용문서, W3C기관에 문서형식에 의해 HTML4.01을 Frameset방식의 영어로 출력하고,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참조할 DTD문서는 http://www.w3.org/TR/html4/frameset.dtd” 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6"/>
          <p:cNvSpPr txBox="1"/>
          <p:nvPr/>
        </p:nvSpPr>
        <p:spPr>
          <a:xfrm>
            <a:off x="419577" y="4941168"/>
            <a:ext cx="19540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DTD 선언 해석하기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7"/>
          <p:cNvSpPr txBox="1"/>
          <p:nvPr/>
        </p:nvSpPr>
        <p:spPr>
          <a:xfrm>
            <a:off x="455903" y="404664"/>
            <a:ext cx="32816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1-4. 블록 요소 vs 인라인 요소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7"/>
          <p:cNvSpPr txBox="1"/>
          <p:nvPr/>
        </p:nvSpPr>
        <p:spPr>
          <a:xfrm>
            <a:off x="755575" y="1124746"/>
            <a:ext cx="6957354" cy="19851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(1) 블록요소의 특징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행마다 독립적으로 표시된다.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여러 요소들을 포함할 수 있다.(텍스트, 인라인 요소)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 안에는, 경우에 따라 블록요소가 포함될 수 없는 경우도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h1~h6, p, div, ul, li 등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4" name="Google Shape;564;p27"/>
          <p:cNvSpPr txBox="1"/>
          <p:nvPr/>
        </p:nvSpPr>
        <p:spPr>
          <a:xfrm>
            <a:off x="755575" y="3337830"/>
            <a:ext cx="5509842" cy="19851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인라인요소의 특징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행에 여러 인라인 요소 표시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인라인요소 안에 텍스트, 인라인요소를 포함할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블록요소를 포함할 수 없다.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a, strong, span, img 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5" name="Google Shape;565;p27"/>
          <p:cNvSpPr txBox="1"/>
          <p:nvPr/>
        </p:nvSpPr>
        <p:spPr>
          <a:xfrm>
            <a:off x="683568" y="5570076"/>
            <a:ext cx="76338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블록요소와 인라인 요소의 특징을 잘 파악하고 HTML을 작성해야 브라우저에 원하는 구조를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표현할 수 있기 때문에 반드시 정확히 이해하도록 해야 한다.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8"/>
          <p:cNvSpPr txBox="1"/>
          <p:nvPr/>
        </p:nvSpPr>
        <p:spPr>
          <a:xfrm>
            <a:off x="455903" y="404664"/>
            <a:ext cx="32816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1-4. 블록 요소 vs 인라인 요소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1" name="Google Shape;571;p28"/>
          <p:cNvGrpSpPr/>
          <p:nvPr/>
        </p:nvGrpSpPr>
        <p:grpSpPr>
          <a:xfrm>
            <a:off x="395536" y="1071633"/>
            <a:ext cx="4157572" cy="5007123"/>
            <a:chOff x="665812" y="960751"/>
            <a:chExt cx="7614392" cy="4287189"/>
          </a:xfrm>
        </p:grpSpPr>
        <p:grpSp>
          <p:nvGrpSpPr>
            <p:cNvPr id="572" name="Google Shape;572;p28"/>
            <p:cNvGrpSpPr/>
            <p:nvPr/>
          </p:nvGrpSpPr>
          <p:grpSpPr>
            <a:xfrm>
              <a:off x="665812" y="960751"/>
              <a:ext cx="7614392" cy="4287189"/>
              <a:chOff x="665812" y="960751"/>
              <a:chExt cx="7614392" cy="4287189"/>
            </a:xfrm>
          </p:grpSpPr>
          <p:sp>
            <p:nvSpPr>
              <p:cNvPr id="573" name="Google Shape;573;p28"/>
              <p:cNvSpPr/>
              <p:nvPr/>
            </p:nvSpPr>
            <p:spPr>
              <a:xfrm>
                <a:off x="665812" y="1071476"/>
                <a:ext cx="7560840" cy="4176464"/>
              </a:xfrm>
              <a:prstGeom prst="snip1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574" name="Google Shape;574;p28"/>
              <p:cNvSpPr/>
              <p:nvPr/>
            </p:nvSpPr>
            <p:spPr>
              <a:xfrm rot="-447137">
                <a:off x="6546883" y="903848"/>
                <a:ext cx="1385005" cy="1001634"/>
              </a:xfrm>
              <a:prstGeom prst="flowChartExtract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sp>
          <p:nvSpPr>
            <p:cNvPr id="575" name="Google Shape;575;p28"/>
            <p:cNvSpPr/>
            <p:nvPr/>
          </p:nvSpPr>
          <p:spPr>
            <a:xfrm>
              <a:off x="971600" y="1340768"/>
              <a:ext cx="6336704" cy="165618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971600" y="3132810"/>
              <a:ext cx="6336704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block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77" name="Google Shape;577;p28"/>
            <p:cNvSpPr/>
            <p:nvPr/>
          </p:nvSpPr>
          <p:spPr>
            <a:xfrm>
              <a:off x="971600" y="3636866"/>
              <a:ext cx="6336704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block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78" name="Google Shape;578;p28"/>
            <p:cNvSpPr/>
            <p:nvPr/>
          </p:nvSpPr>
          <p:spPr>
            <a:xfrm>
              <a:off x="971600" y="4140922"/>
              <a:ext cx="6336704" cy="872254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79" name="Google Shape;579;p28"/>
            <p:cNvSpPr/>
            <p:nvPr/>
          </p:nvSpPr>
          <p:spPr>
            <a:xfrm>
              <a:off x="1132626" y="2376141"/>
              <a:ext cx="1855198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inline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3059832" y="2376141"/>
              <a:ext cx="1855198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inline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1" name="Google Shape;581;p28"/>
            <p:cNvSpPr/>
            <p:nvPr/>
          </p:nvSpPr>
          <p:spPr>
            <a:xfrm>
              <a:off x="4987038" y="2376141"/>
              <a:ext cx="1855198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inline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2" name="Google Shape;582;p28"/>
            <p:cNvSpPr/>
            <p:nvPr/>
          </p:nvSpPr>
          <p:spPr>
            <a:xfrm>
              <a:off x="1132626" y="1916832"/>
              <a:ext cx="1855198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inline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3" name="Google Shape;583;p28"/>
            <p:cNvSpPr/>
            <p:nvPr/>
          </p:nvSpPr>
          <p:spPr>
            <a:xfrm>
              <a:off x="3059832" y="1916832"/>
              <a:ext cx="2808312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inline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4" name="Google Shape;584;p28"/>
            <p:cNvSpPr txBox="1"/>
            <p:nvPr/>
          </p:nvSpPr>
          <p:spPr>
            <a:xfrm>
              <a:off x="1259633" y="1340768"/>
              <a:ext cx="1354001" cy="316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Block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5" name="Google Shape;585;p28"/>
            <p:cNvSpPr txBox="1"/>
            <p:nvPr/>
          </p:nvSpPr>
          <p:spPr>
            <a:xfrm>
              <a:off x="1259633" y="4139788"/>
              <a:ext cx="1354001" cy="316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Block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6" name="Google Shape;586;p28"/>
            <p:cNvSpPr/>
            <p:nvPr/>
          </p:nvSpPr>
          <p:spPr>
            <a:xfrm>
              <a:off x="1204634" y="4500962"/>
              <a:ext cx="1855198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inline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87" name="Google Shape;587;p28"/>
            <p:cNvSpPr/>
            <p:nvPr/>
          </p:nvSpPr>
          <p:spPr>
            <a:xfrm>
              <a:off x="3131840" y="4509120"/>
              <a:ext cx="1855198" cy="36819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inline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pic>
        <p:nvPicPr>
          <p:cNvPr id="588" name="Google Shape;58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0889" y="764704"/>
            <a:ext cx="2207576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28"/>
          <p:cNvSpPr/>
          <p:nvPr/>
        </p:nvSpPr>
        <p:spPr>
          <a:xfrm>
            <a:off x="4788025" y="2814220"/>
            <a:ext cx="3960440" cy="327907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&lt;!DOCTYPE 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&lt;meta charset=</a:t>
            </a:r>
            <a:r>
              <a:rPr b="0" i="1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"UTF-8" 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&lt;title&gt;Block vs Inline&lt;/title&gt;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&lt;/head&gt;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&lt;span&gt;inline&lt;/span&gt;&lt;span&gt;inline&lt;/span&gt;&lt;br/&gt;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&lt;span&gt;inline&lt;/span&gt;&lt;span&gt;inline&lt;/span&gt;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&lt;span&gt;inline&lt;/span&gt;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&lt;div&gt;block&lt;/div&gt;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&lt;div&gt;block&lt;/div&gt;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&lt;span&gt;inline&lt;/span&gt;&lt;span&gt;inline&lt;/span&gt;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&lt;/body&gt;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28"/>
          <p:cNvSpPr/>
          <p:nvPr/>
        </p:nvSpPr>
        <p:spPr>
          <a:xfrm>
            <a:off x="5364089" y="4238744"/>
            <a:ext cx="2952328" cy="430028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1" name="Google Shape;591;p28"/>
          <p:cNvSpPr/>
          <p:nvPr/>
        </p:nvSpPr>
        <p:spPr>
          <a:xfrm>
            <a:off x="5382277" y="5291829"/>
            <a:ext cx="2952328" cy="139055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2" name="Google Shape;592;p28"/>
          <p:cNvSpPr/>
          <p:nvPr/>
        </p:nvSpPr>
        <p:spPr>
          <a:xfrm>
            <a:off x="4932041" y="4197140"/>
            <a:ext cx="117727" cy="587376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3" name="Google Shape;593;p28"/>
          <p:cNvSpPr/>
          <p:nvPr/>
        </p:nvSpPr>
        <p:spPr>
          <a:xfrm>
            <a:off x="4932041" y="4912652"/>
            <a:ext cx="117727" cy="172532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4" name="Google Shape;594;p28"/>
          <p:cNvSpPr/>
          <p:nvPr/>
        </p:nvSpPr>
        <p:spPr>
          <a:xfrm>
            <a:off x="4932041" y="5217193"/>
            <a:ext cx="103203" cy="293688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595" name="Google Shape;595;p28"/>
          <p:cNvCxnSpPr>
            <a:stCxn id="592" idx="1"/>
            <a:endCxn id="575" idx="3"/>
          </p:cNvCxnSpPr>
          <p:nvPr/>
        </p:nvCxnSpPr>
        <p:spPr>
          <a:xfrm rot="10800000">
            <a:off x="4022441" y="2482628"/>
            <a:ext cx="909600" cy="2008200"/>
          </a:xfrm>
          <a:prstGeom prst="bentConnector3">
            <a:avLst>
              <a:gd fmla="val 27980" name="adj1"/>
            </a:avLst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96" name="Google Shape;596;p28"/>
          <p:cNvCxnSpPr>
            <a:stCxn id="593" idx="1"/>
            <a:endCxn id="577" idx="3"/>
          </p:cNvCxnSpPr>
          <p:nvPr/>
        </p:nvCxnSpPr>
        <p:spPr>
          <a:xfrm rot="10800000">
            <a:off x="4022441" y="4412118"/>
            <a:ext cx="909600" cy="586800"/>
          </a:xfrm>
          <a:prstGeom prst="bentConnector3">
            <a:avLst>
              <a:gd fmla="val 69148" name="adj1"/>
            </a:avLst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97" name="Google Shape;597;p28"/>
          <p:cNvCxnSpPr>
            <a:stCxn id="594" idx="1"/>
            <a:endCxn id="578" idx="3"/>
          </p:cNvCxnSpPr>
          <p:nvPr/>
        </p:nvCxnSpPr>
        <p:spPr>
          <a:xfrm rot="10800000">
            <a:off x="4022441" y="5295337"/>
            <a:ext cx="909600" cy="68700"/>
          </a:xfrm>
          <a:prstGeom prst="bentConnector3">
            <a:avLst>
              <a:gd fmla="val 69148" name="adj1"/>
            </a:avLst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"/>
          <p:cNvSpPr txBox="1"/>
          <p:nvPr/>
        </p:nvSpPr>
        <p:spPr>
          <a:xfrm>
            <a:off x="950120" y="568327"/>
            <a:ext cx="25250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팀 버너스 리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950119" y="1536703"/>
            <a:ext cx="5014913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팀 버너스리 경(“Tim” Berners-Lee, 1955년 6월 8일~)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영국의 컴퓨터 과학자이다.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1989년 월드 와이드 웹의 하이퍼텍스트 시스템을 고안하여 개발했다. 인터넷의 기반을 닦은 여러 공로로 인터넷의 아버지라고 불리는 인물 중 하나이다.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URL, HTTP, HTML 최초 설계도 그가 한 것이다.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차세대 웹 기술인 시맨틱 웹 기술의 표준화에 힘쏟고 있다.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http://upload.wikimedia.org/wikipedia/commons/thumb/8/83/Tim_Berners-Lee-Knight-crop.jpg/220px-Tim_Berners-Lee-Knight-crop.jpg" id="137" name="Google Shape;13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176" y="1446911"/>
            <a:ext cx="1994814" cy="2558153"/>
          </a:xfrm>
          <a:prstGeom prst="rect">
            <a:avLst/>
          </a:prstGeom>
          <a:noFill/>
          <a:ln>
            <a:noFill/>
          </a:ln>
          <a:effectLst>
            <a:outerShdw blurRad="50800" sx="102000" rotWithShape="0" algn="tl" dir="2700000" dist="38100" sy="102000">
              <a:srgbClr val="000000">
                <a:alpha val="26274"/>
              </a:srgbClr>
            </a:outerShdw>
          </a:effectLst>
        </p:spPr>
      </p:pic>
      <p:sp>
        <p:nvSpPr>
          <p:cNvPr id="138" name="Google Shape;138;p3"/>
          <p:cNvSpPr/>
          <p:nvPr/>
        </p:nvSpPr>
        <p:spPr>
          <a:xfrm>
            <a:off x="950120" y="5159377"/>
            <a:ext cx="60781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http://www.ted.com/talks/tim_berners_lee_on_the_next_web?language=ko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9"/>
          <p:cNvSpPr txBox="1"/>
          <p:nvPr/>
        </p:nvSpPr>
        <p:spPr>
          <a:xfrm>
            <a:off x="455904" y="404664"/>
            <a:ext cx="42867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1-5. 블록 요소 vs 인라인 요소의 리스트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29"/>
          <p:cNvSpPr/>
          <p:nvPr/>
        </p:nvSpPr>
        <p:spPr>
          <a:xfrm>
            <a:off x="827575" y="1187659"/>
            <a:ext cx="3312300" cy="5618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address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article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aside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audio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blockquote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canvas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dd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div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dl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fieldset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figcaption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figure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Footer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Form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h1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h2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h3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h4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h5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h6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header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hgroup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hr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noscript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ol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output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section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table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tfoot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ul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video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29"/>
          <p:cNvSpPr txBox="1"/>
          <p:nvPr/>
        </p:nvSpPr>
        <p:spPr>
          <a:xfrm>
            <a:off x="827584" y="835994"/>
            <a:ext cx="1396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9"/>
          <p:cNvSpPr/>
          <p:nvPr/>
        </p:nvSpPr>
        <p:spPr>
          <a:xfrm>
            <a:off x="5004050" y="1187659"/>
            <a:ext cx="3312300" cy="5618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abbr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acronym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bdo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br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button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cite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code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dfn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em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img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input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kbd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label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map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q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samp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small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script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select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span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strong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sub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sup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textarea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tt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var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6" name="Google Shape;606;p29"/>
          <p:cNvSpPr txBox="1"/>
          <p:nvPr/>
        </p:nvSpPr>
        <p:spPr>
          <a:xfrm>
            <a:off x="5004049" y="835994"/>
            <a:ext cx="1627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인라인요소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0"/>
          <p:cNvSpPr txBox="1"/>
          <p:nvPr/>
        </p:nvSpPr>
        <p:spPr>
          <a:xfrm>
            <a:off x="455904" y="404664"/>
            <a:ext cx="42867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1-5. 블록 요소 vs 인라인 요소의 리스트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30"/>
          <p:cNvSpPr txBox="1"/>
          <p:nvPr/>
        </p:nvSpPr>
        <p:spPr>
          <a:xfrm>
            <a:off x="861771" y="908720"/>
            <a:ext cx="13965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0"/>
          <p:cNvSpPr txBox="1"/>
          <p:nvPr/>
        </p:nvSpPr>
        <p:spPr>
          <a:xfrm>
            <a:off x="910548" y="1385028"/>
            <a:ext cx="7477800" cy="9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&lt;address&gt;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연락처 정보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&lt;article&gt;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(의미있는) 단락 컨텐츠&lt;aside&gt;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부가 컨텐츠.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&lt;audio&gt; 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오디오 플레이어&lt;blockquote&gt;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긴 ("블럭")  인용구.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&lt;canvas&gt;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캔버스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&lt;dd&gt;정의를 설명.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&lt;div&gt;문서의 분할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&lt;dl&gt;정의된 목록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&lt;fieldset&gt;필드 정의 레이블&lt;figcaption&gt;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그림 캡션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&lt;figure&gt;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캡션이 포함된 그룹 미디어         컨텐츠 (참고 &lt;figcaption&gt;).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&lt;footer&gt;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페이지나 섹션의 푸터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&lt;form&gt;입력 폼&lt;h1&gt;, &lt;h2&gt;, &lt;h3&gt;, &lt;h4&gt;,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&lt;h5&gt;, &lt;h6&gt;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제목 크기 (1~6)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&lt;header&gt;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페이지나 섹션의 헤더&lt;hgroup&gt;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그룹 헤더 정보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&lt;hr&gt;수평선 (구분선).</a:t>
            </a:r>
            <a:b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&lt;noscript&gt;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스크립트를 지원하지 않는 컨텐츠의 사용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&lt;ol&gt;정렬된 목록&lt;output&gt;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폼 출력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&lt;p&gt;문단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&lt;pre&gt;미리 정의된 문자&lt;section&gt;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웹 문서의 섹션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&lt;table&gt;테이블 (표)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&lt;tfoot&gt;테이블 푸터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&lt;ul&gt;정렬되지 않은 목록&lt;video&gt; HTML5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비디오 플레이어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1"/>
          <p:cNvSpPr txBox="1"/>
          <p:nvPr/>
        </p:nvSpPr>
        <p:spPr>
          <a:xfrm>
            <a:off x="455905" y="404664"/>
            <a:ext cx="20265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1-6. 제목(h태그) 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0" name="Google Shape;620;p31"/>
          <p:cNvSpPr txBox="1"/>
          <p:nvPr/>
        </p:nvSpPr>
        <p:spPr>
          <a:xfrm>
            <a:off x="827584" y="908720"/>
            <a:ext cx="483177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h1~h6으로 총 6개로 작성한다.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문서 내부에 컨텐츠 제목을 정의하는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1~6까지 여섯 단계로, 순서에 맞게 작성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CSS로 임의의 크기를 지정할 수 있다.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h1요소는 한 문서에 한번만 지정하는 것을 권장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1"/>
          <p:cNvSpPr txBox="1"/>
          <p:nvPr/>
        </p:nvSpPr>
        <p:spPr>
          <a:xfrm>
            <a:off x="971600" y="2996952"/>
            <a:ext cx="3096344" cy="341632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&lt;h1&gt;네이버&lt;/h1&gt;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&lt;h2&gt;통합검색&lt;/h2&gt;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&lt;h3&gt;실시간 검색어&lt;/h3&gt;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&lt;h2&gt;미디어 네이버&lt;/h2&gt;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&lt;h3&gt;메일&lt;/h3&gt;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&lt;h3&gt;카페&lt;/h3&gt;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&lt;h3&gt;블로그&lt;/h3&gt;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&lt;h3&gt;쇼핑&lt;/h3&gt;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&lt;h2&gt;컨텐츠&lt;/h2&gt;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&lt;h3&gt;뉴스&lt;/h3&gt;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&lt;h3&gt;증권&lt;/h3&gt;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&lt;h3&gt;부동산&lt;/h3&gt;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2" name="Google Shape;62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0072" y="2857203"/>
            <a:ext cx="2664296" cy="3577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32"/>
          <p:cNvSpPr txBox="1"/>
          <p:nvPr/>
        </p:nvSpPr>
        <p:spPr>
          <a:xfrm>
            <a:off x="455903" y="404664"/>
            <a:ext cx="248978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1-7. 단락(Paragraph) 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8" name="Google Shape;628;p32"/>
          <p:cNvSpPr txBox="1"/>
          <p:nvPr/>
        </p:nvSpPr>
        <p:spPr>
          <a:xfrm>
            <a:off x="539552" y="1139260"/>
            <a:ext cx="684193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1-7-1. 문서 내에 단락을 정의하는 태그이다. (P태그)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 문단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 ( 인라인 요소와 텍스트를 포함할 수 있는 블록 요소이지만,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다른 블록요소를 포함할 수는 없다</a:t>
            </a: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.)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9" name="Google Shape;629;p32"/>
          <p:cNvSpPr txBox="1"/>
          <p:nvPr/>
        </p:nvSpPr>
        <p:spPr>
          <a:xfrm>
            <a:off x="539552" y="2858160"/>
            <a:ext cx="7891904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1-7.-2. 문단 간격을 정의하는 태그이다.(br태그)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개행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빈 요소(종료 태그가 필요 없다)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Br 요소를 여러 번 사용하여 행의 간격을 늘이기는 하지만 이 방법으로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시각적인 </a:t>
            </a:r>
            <a:endParaRPr b="0" i="0" sz="16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효과를 위해 사용하지는 않는다.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32"/>
          <p:cNvSpPr txBox="1"/>
          <p:nvPr/>
        </p:nvSpPr>
        <p:spPr>
          <a:xfrm>
            <a:off x="611560" y="5013176"/>
            <a:ext cx="7506863" cy="954107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인라인 요소와 텍스트요소를 포함할 수 있는 &lt;strong&gt;블록요소&lt;/strong&gt;이지만,&lt;br/&gt;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또 다른 &lt;em&gt;블록요소&lt;/em&gt;를 포함할 수는 없다.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&lt;/p&gt;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3"/>
          <p:cNvSpPr txBox="1"/>
          <p:nvPr/>
        </p:nvSpPr>
        <p:spPr>
          <a:xfrm>
            <a:off x="455903" y="404664"/>
            <a:ext cx="21819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1-8. 주소(Address)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6" name="Google Shape;636;p33"/>
          <p:cNvSpPr txBox="1"/>
          <p:nvPr/>
        </p:nvSpPr>
        <p:spPr>
          <a:xfrm>
            <a:off x="683568" y="1004535"/>
            <a:ext cx="792877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문서의 연락처 정보를 나타내는 요소이다.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블럭요소(인라인요소와 텍스트요소를 포함할 수 있지만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 포함할 수 없다.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특별하게 &lt;p&gt;요소의 경우 DTD가 ‘Transitional’로 선언되어 있으면 포함가능.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7" name="Google Shape;637;p33"/>
          <p:cNvSpPr txBox="1"/>
          <p:nvPr/>
        </p:nvSpPr>
        <p:spPr>
          <a:xfrm>
            <a:off x="683568" y="3168373"/>
            <a:ext cx="7987892" cy="1700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&lt;address&gt;연락처:02-1111-3333&lt;/address&gt; (O)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&lt;address&gt;&lt;a href=“#”&gt;이메일:bjkang@hankyung.com&lt;/a&gt;&lt;/address&gt;(O)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&lt;address&gt;&lt;h3&gt;COPYRIGHT&amp;copy;hk&lt;/h3&gt;&lt;/address&gt;(X)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&lt;address&gt;&lt;p&gt;COPYRIGHT&amp;copy;hk&lt;/p&gt;&lt;/address&gt;(△)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4"/>
          <p:cNvSpPr txBox="1"/>
          <p:nvPr/>
        </p:nvSpPr>
        <p:spPr>
          <a:xfrm>
            <a:off x="455905" y="404664"/>
            <a:ext cx="31085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1-9. 구분선(Horizontal line)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3" name="Google Shape;643;p34"/>
          <p:cNvSpPr txBox="1"/>
          <p:nvPr/>
        </p:nvSpPr>
        <p:spPr>
          <a:xfrm>
            <a:off x="827584" y="908722"/>
            <a:ext cx="569258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웹 문서 내에서 구분선을 그을 때 사용하는 요소이다.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hr요소 ( 블럭요소이지만, 빈 요소이기에 종료 태그 없다.)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CSS 대신에 내용을 구분할 때 주로 쓰인다.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4" name="Google Shape;64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8" y="2204864"/>
            <a:ext cx="4791612" cy="4119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5" name="Google Shape;645;p34"/>
          <p:cNvCxnSpPr/>
          <p:nvPr/>
        </p:nvCxnSpPr>
        <p:spPr>
          <a:xfrm rot="10800000">
            <a:off x="6195260" y="3875872"/>
            <a:ext cx="788262" cy="50405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46" name="Google Shape;646;p34"/>
          <p:cNvCxnSpPr/>
          <p:nvPr/>
        </p:nvCxnSpPr>
        <p:spPr>
          <a:xfrm flipH="1">
            <a:off x="6195260" y="4739968"/>
            <a:ext cx="788262" cy="86409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47" name="Google Shape;647;p34"/>
          <p:cNvSpPr txBox="1"/>
          <p:nvPr/>
        </p:nvSpPr>
        <p:spPr>
          <a:xfrm>
            <a:off x="6407458" y="4379928"/>
            <a:ext cx="213071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hr요소를 이용하여 내용구분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5"/>
          <p:cNvSpPr txBox="1"/>
          <p:nvPr/>
        </p:nvSpPr>
        <p:spPr>
          <a:xfrm>
            <a:off x="455903" y="404664"/>
            <a:ext cx="27638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1-10. 인용문(Quotation)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3" name="Google Shape;653;p35"/>
          <p:cNvSpPr txBox="1"/>
          <p:nvPr/>
        </p:nvSpPr>
        <p:spPr>
          <a:xfrm>
            <a:off x="827585" y="908722"/>
            <a:ext cx="345819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인용문에는 blockquote와 q가 있다.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4" name="Google Shape;654;p35"/>
          <p:cNvSpPr txBox="1"/>
          <p:nvPr/>
        </p:nvSpPr>
        <p:spPr>
          <a:xfrm>
            <a:off x="931504" y="1387175"/>
            <a:ext cx="6455613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Blockquote는 다른 사이트에서 인용한 일부를 지정할 때 사용한다.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텍스트나 인라인요소가 아닌 블럭요소인 P요소를 사용한다.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cite 속성은 인용문의 출처를 표시한다.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(화면에는 특별히 표시되진 않지만, 검색엔진이 이 주소를 사용할 수 있음.)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cite 요소는 작품등의 제목을 나타낼 때 사용한다.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5" name="Google Shape;655;p35"/>
          <p:cNvSpPr txBox="1"/>
          <p:nvPr/>
        </p:nvSpPr>
        <p:spPr>
          <a:xfrm>
            <a:off x="939761" y="3844205"/>
            <a:ext cx="639309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q는 짧은 인용문을 지정할 때 사용한다.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텍스트나 인라인 요소를 포함할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cite 속성은 인용문의 출처를 표시한다.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(화면에는 특별히 표시되진 않지만, 검색엔진이 이 주소를 사용할 수 있음.)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6" name="Google Shape;656;p35"/>
          <p:cNvSpPr txBox="1"/>
          <p:nvPr/>
        </p:nvSpPr>
        <p:spPr>
          <a:xfrm>
            <a:off x="5429344" y="2852936"/>
            <a:ext cx="2887072" cy="156966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&lt;blockquote cite=“URL”&gt;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&lt;p&gt;인용문&lt;/p&gt;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&lt;cite&gt;인용문 제목&lt;/cite&gt;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&lt;/blockquote&gt;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6"/>
          <p:cNvSpPr txBox="1"/>
          <p:nvPr/>
        </p:nvSpPr>
        <p:spPr>
          <a:xfrm>
            <a:off x="455903" y="404664"/>
            <a:ext cx="21162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1-11. 텍스트(Text)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2" name="Google Shape;662;p36"/>
          <p:cNvSpPr txBox="1"/>
          <p:nvPr/>
        </p:nvSpPr>
        <p:spPr>
          <a:xfrm>
            <a:off x="827585" y="908722"/>
            <a:ext cx="26308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텍스트를 표현하는 요소들.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3" name="Google Shape;663;p36"/>
          <p:cNvSpPr txBox="1"/>
          <p:nvPr/>
        </p:nvSpPr>
        <p:spPr>
          <a:xfrm>
            <a:off x="1051054" y="1580307"/>
            <a:ext cx="5606022" cy="3368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 태그 : 텍스트를 진하게 표시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em태그: 텍스트를 강조하며 기울임 꼴로 표시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 : em 요소와 같이 기울임 꼴로 표시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small: 작은 텍스트를 표시하거나 코멘트 용도일 때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strong: 텍스트를 강조하며 진하게 표시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sub : 아래 첨자 용도로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sup : 윗 첨자 용도로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ins : del 요소와 반대로 내용을 추가할 때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del : ins 요소와 반대로 삭제된 텍스트가 있을 때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37"/>
          <p:cNvSpPr txBox="1"/>
          <p:nvPr/>
        </p:nvSpPr>
        <p:spPr>
          <a:xfrm>
            <a:off x="455903" y="404664"/>
            <a:ext cx="245612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1-12. 이미지(Images)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9" name="Google Shape;669;p37"/>
          <p:cNvSpPr txBox="1"/>
          <p:nvPr/>
        </p:nvSpPr>
        <p:spPr>
          <a:xfrm>
            <a:off x="827584" y="908722"/>
            <a:ext cx="11112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(1) 이미지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37"/>
          <p:cNvSpPr txBox="1"/>
          <p:nvPr/>
        </p:nvSpPr>
        <p:spPr>
          <a:xfrm>
            <a:off x="1259632" y="1340768"/>
            <a:ext cx="7542449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이미지를 표현하는 요소이다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 요소이며, 빈요소이다. (단일태그)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Img 요소의 주요 속성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① alt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- 이미지를 설명하는 내용 지정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- 이미지가 주변환경에 의해 보이지 않을 경우 alt속성에서 정의한 내용이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텍스트로 표현되어 이미지를 설명해 주는 기능을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② width, height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- 이미지의 가로와 세로의 크기를 지정한다.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③ src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- 삽입하려는 이미지의 경로를 지정한다.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37"/>
          <p:cNvSpPr txBox="1"/>
          <p:nvPr/>
        </p:nvSpPr>
        <p:spPr>
          <a:xfrm>
            <a:off x="827584" y="5579948"/>
            <a:ext cx="7962564" cy="369332"/>
          </a:xfrm>
          <a:prstGeom prst="rect">
            <a:avLst/>
          </a:prstGeom>
          <a:solidFill>
            <a:srgbClr val="DAE5F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&lt;img src=“image.jpg” alt=“이미지를 설명” width=“100px” height=“100”/&gt;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8"/>
          <p:cNvSpPr txBox="1"/>
          <p:nvPr/>
        </p:nvSpPr>
        <p:spPr>
          <a:xfrm>
            <a:off x="455903" y="404664"/>
            <a:ext cx="245612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1-12. 이미지(Images)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7" name="Google Shape;677;p38"/>
          <p:cNvSpPr txBox="1"/>
          <p:nvPr/>
        </p:nvSpPr>
        <p:spPr>
          <a:xfrm>
            <a:off x="827584" y="951111"/>
            <a:ext cx="15953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이미지 map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8" name="Google Shape;678;p38"/>
          <p:cNvSpPr txBox="1"/>
          <p:nvPr/>
        </p:nvSpPr>
        <p:spPr>
          <a:xfrm>
            <a:off x="1259632" y="1340768"/>
            <a:ext cx="693972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이미지의 일부 영역에 링크를 두어 해당 페이지로 이동할 수 있는 기법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속성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① name, id 속성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② img 요소의 usemap 속성값을 지정하여 해당 이미지와 연결시킴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9" name="Google Shape;679;p38"/>
          <p:cNvSpPr txBox="1"/>
          <p:nvPr/>
        </p:nvSpPr>
        <p:spPr>
          <a:xfrm>
            <a:off x="827584" y="3255367"/>
            <a:ext cx="8903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(3) area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0" name="Google Shape;680;p38"/>
          <p:cNvSpPr txBox="1"/>
          <p:nvPr/>
        </p:nvSpPr>
        <p:spPr>
          <a:xfrm>
            <a:off x="1259632" y="3703672"/>
            <a:ext cx="693972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이미지의 일부 영역에 링크를 두어 해당 페이지로 이동할 수 있는 기법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속성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① href 속성 : URL을 지정함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② alt 속성 : 대체 text를 지정함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③ shape : 영역을 지정함(default, rect, circle, poly)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④ coods : 영역의 좌표를 나타내면 왼쪽 위가 기준점이다.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0b47114e9_0_0"/>
          <p:cNvSpPr txBox="1"/>
          <p:nvPr/>
        </p:nvSpPr>
        <p:spPr>
          <a:xfrm>
            <a:off x="419100" y="428625"/>
            <a:ext cx="8305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rgbClr val="0F172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웹 프론트엔드 기술의 발전사</a:t>
            </a:r>
            <a:endParaRPr b="0" sz="3200">
              <a:solidFill>
                <a:srgbClr val="0F172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64748B"/>
                </a:solidFill>
                <a:latin typeface="Inter Medium"/>
                <a:ea typeface="Inter Medium"/>
                <a:cs typeface="Inter Medium"/>
                <a:sym typeface="Inter Medium"/>
              </a:rPr>
              <a:t>HTML 표준의 탄생부터 모던 자바스크립트 프레임워크까지의 여정</a:t>
            </a:r>
            <a:endParaRPr b="0" sz="1400">
              <a:solidFill>
                <a:srgbClr val="64748B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grpSp>
        <p:nvGrpSpPr>
          <p:cNvPr id="144" name="Google Shape;144;g3f0b47114e9_0_0"/>
          <p:cNvGrpSpPr/>
          <p:nvPr/>
        </p:nvGrpSpPr>
        <p:grpSpPr>
          <a:xfrm>
            <a:off x="2362200" y="3609975"/>
            <a:ext cx="4305300" cy="19200"/>
            <a:chOff x="2362200" y="3609975"/>
            <a:chExt cx="4305300" cy="19200"/>
          </a:xfrm>
        </p:grpSpPr>
        <p:pic>
          <p:nvPicPr>
            <p:cNvPr id="145" name="Google Shape;145;g3f0b47114e9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362200" y="3609975"/>
              <a:ext cx="114300" cy="1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g3f0b47114e9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57700" y="3609975"/>
              <a:ext cx="114300" cy="1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g3f0b47114e9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553200" y="3609975"/>
              <a:ext cx="114300" cy="19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" name="Google Shape;148;g3f0b47114e9_0_0"/>
          <p:cNvGrpSpPr/>
          <p:nvPr/>
        </p:nvGrpSpPr>
        <p:grpSpPr>
          <a:xfrm>
            <a:off x="419100" y="1333500"/>
            <a:ext cx="1943100" cy="4572000"/>
            <a:chOff x="419100" y="1333500"/>
            <a:chExt cx="1943100" cy="4572000"/>
          </a:xfrm>
        </p:grpSpPr>
        <p:sp>
          <p:nvSpPr>
            <p:cNvPr id="149" name="Google Shape;149;g3f0b47114e9_0_0"/>
            <p:cNvSpPr/>
            <p:nvPr/>
          </p:nvSpPr>
          <p:spPr>
            <a:xfrm>
              <a:off x="419100" y="1333500"/>
              <a:ext cx="1943100" cy="4572000"/>
            </a:xfrm>
            <a:prstGeom prst="roundRect">
              <a:avLst>
                <a:gd fmla="val 7843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g3f0b47114e9_0_0"/>
            <p:cNvSpPr/>
            <p:nvPr/>
          </p:nvSpPr>
          <p:spPr>
            <a:xfrm>
              <a:off x="419100" y="1333500"/>
              <a:ext cx="1943100" cy="571500"/>
            </a:xfrm>
            <a:prstGeom prst="roundRect">
              <a:avLst>
                <a:gd fmla="val 26666" name="adj"/>
              </a:avLst>
            </a:prstGeom>
            <a:solidFill>
              <a:srgbClr val="EFF6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g3f0b47114e9_0_0"/>
            <p:cNvSpPr/>
            <p:nvPr/>
          </p:nvSpPr>
          <p:spPr>
            <a:xfrm>
              <a:off x="419100" y="1714500"/>
              <a:ext cx="1943100" cy="190500"/>
            </a:xfrm>
            <a:prstGeom prst="rect">
              <a:avLst/>
            </a:prstGeom>
            <a:solidFill>
              <a:srgbClr val="EFF6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g3f0b47114e9_0_0"/>
            <p:cNvSpPr txBox="1"/>
            <p:nvPr/>
          </p:nvSpPr>
          <p:spPr>
            <a:xfrm>
              <a:off x="571500" y="1428750"/>
              <a:ext cx="16383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00">
                  <a:solidFill>
                    <a:srgbClr val="1E40AF"/>
                  </a:solidFill>
                  <a:latin typeface="Arial"/>
                  <a:ea typeface="Arial"/>
                  <a:cs typeface="Arial"/>
                  <a:sym typeface="Arial"/>
                </a:rPr>
                <a:t>Phase 1. 기초 다지기</a:t>
              </a:r>
              <a:endParaRPr b="1" sz="1300">
                <a:solidFill>
                  <a:srgbClr val="1E40A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g3f0b47114e9_0_0"/>
            <p:cNvSpPr txBox="1"/>
            <p:nvPr/>
          </p:nvSpPr>
          <p:spPr>
            <a:xfrm>
              <a:off x="571500" y="2047875"/>
              <a:ext cx="1638300" cy="361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2563EB"/>
                  </a:solidFill>
                  <a:latin typeface="Arial"/>
                  <a:ea typeface="Arial"/>
                  <a:cs typeface="Arial"/>
                  <a:sym typeface="Arial"/>
                </a:rPr>
                <a:t>1991</a:t>
              </a:r>
              <a:endParaRPr b="0" sz="1400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HTML 탄생</a:t>
              </a:r>
              <a:endParaRPr b="1" sz="110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팀 버너스리에 의해 하이퍼텍스트 중심의 최초 웹 표준 제안</a:t>
              </a:r>
              <a:endParaRPr sz="95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2563EB"/>
                  </a:solidFill>
                  <a:latin typeface="Arial"/>
                  <a:ea typeface="Arial"/>
                  <a:cs typeface="Arial"/>
                  <a:sym typeface="Arial"/>
                </a:rPr>
                <a:t>1995</a:t>
              </a:r>
              <a:endParaRPr b="0" sz="1400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JavaScript</a:t>
              </a:r>
              <a:endParaRPr b="1" sz="110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웹 브라우저 상의 동적 인터랙션 및 스크립팅 구현</a:t>
              </a:r>
              <a:endParaRPr sz="95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2563EB"/>
                  </a:solidFill>
                  <a:latin typeface="Arial"/>
                  <a:ea typeface="Arial"/>
                  <a:cs typeface="Arial"/>
                  <a:sym typeface="Arial"/>
                </a:rPr>
                <a:t>1996</a:t>
              </a:r>
              <a:endParaRPr b="0" sz="1400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CSS 도입</a:t>
              </a:r>
              <a:endParaRPr b="1" sz="110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구조(HTML)와 디자인(Style)의 완전한 분리 시작</a:t>
              </a:r>
              <a:endParaRPr sz="95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g3f0b47114e9_0_0"/>
          <p:cNvGrpSpPr/>
          <p:nvPr/>
        </p:nvGrpSpPr>
        <p:grpSpPr>
          <a:xfrm>
            <a:off x="2514600" y="1333500"/>
            <a:ext cx="1943100" cy="4572000"/>
            <a:chOff x="2514600" y="1333500"/>
            <a:chExt cx="1943100" cy="4572000"/>
          </a:xfrm>
        </p:grpSpPr>
        <p:sp>
          <p:nvSpPr>
            <p:cNvPr id="155" name="Google Shape;155;g3f0b47114e9_0_0"/>
            <p:cNvSpPr/>
            <p:nvPr/>
          </p:nvSpPr>
          <p:spPr>
            <a:xfrm>
              <a:off x="2514600" y="1333500"/>
              <a:ext cx="1943100" cy="4572000"/>
            </a:xfrm>
            <a:prstGeom prst="roundRect">
              <a:avLst>
                <a:gd fmla="val 7843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g3f0b47114e9_0_0"/>
            <p:cNvSpPr/>
            <p:nvPr/>
          </p:nvSpPr>
          <p:spPr>
            <a:xfrm>
              <a:off x="2514600" y="1333500"/>
              <a:ext cx="1943100" cy="571500"/>
            </a:xfrm>
            <a:prstGeom prst="roundRect">
              <a:avLst>
                <a:gd fmla="val 26666" name="adj"/>
              </a:avLst>
            </a:prstGeom>
            <a:solidFill>
              <a:srgbClr val="F0FDF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g3f0b47114e9_0_0"/>
            <p:cNvSpPr/>
            <p:nvPr/>
          </p:nvSpPr>
          <p:spPr>
            <a:xfrm>
              <a:off x="2514600" y="1714500"/>
              <a:ext cx="1943100" cy="190500"/>
            </a:xfrm>
            <a:prstGeom prst="rect">
              <a:avLst/>
            </a:prstGeom>
            <a:solidFill>
              <a:srgbClr val="F0FDF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g3f0b47114e9_0_0"/>
            <p:cNvSpPr txBox="1"/>
            <p:nvPr/>
          </p:nvSpPr>
          <p:spPr>
            <a:xfrm>
              <a:off x="2667000" y="1428750"/>
              <a:ext cx="16383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Phase 2. 표준의 진화</a:t>
              </a:r>
              <a:endParaRPr b="1" sz="13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g3f0b47114e9_0_0"/>
            <p:cNvSpPr txBox="1"/>
            <p:nvPr/>
          </p:nvSpPr>
          <p:spPr>
            <a:xfrm>
              <a:off x="2667000" y="2047875"/>
              <a:ext cx="1638300" cy="361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16A34A"/>
                  </a:solidFill>
                  <a:latin typeface="Arial"/>
                  <a:ea typeface="Arial"/>
                  <a:cs typeface="Arial"/>
                  <a:sym typeface="Arial"/>
                </a:rPr>
                <a:t>1999</a:t>
              </a:r>
              <a:endParaRPr b="0" sz="1400">
                <a:solidFill>
                  <a:srgbClr val="16A34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HTML 4.01</a:t>
              </a:r>
              <a:endParaRPr b="1" sz="110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가장 오랫동안 유지된 고전적 웹 표준의 정립</a:t>
              </a:r>
              <a:endParaRPr sz="95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16A34A"/>
                  </a:solidFill>
                  <a:latin typeface="Arial"/>
                  <a:ea typeface="Arial"/>
                  <a:cs typeface="Arial"/>
                  <a:sym typeface="Arial"/>
                </a:rPr>
                <a:t>2000</a:t>
              </a:r>
              <a:endParaRPr b="0" sz="1400">
                <a:solidFill>
                  <a:srgbClr val="16A34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XHTML 1.0</a:t>
              </a:r>
              <a:endParaRPr b="1" sz="110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XML 기반의 더욱 엄격하고 체계적인 마크업 규칙 도입</a:t>
              </a:r>
              <a:endParaRPr sz="95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16A34A"/>
                  </a:solidFill>
                  <a:latin typeface="Arial"/>
                  <a:ea typeface="Arial"/>
                  <a:cs typeface="Arial"/>
                  <a:sym typeface="Arial"/>
                </a:rPr>
                <a:t>2007</a:t>
              </a:r>
              <a:endParaRPr b="0" sz="1400">
                <a:solidFill>
                  <a:srgbClr val="16A34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HTML5</a:t>
              </a:r>
              <a:endParaRPr b="1" sz="110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플러그인 없이 멀티미디어 재생이 가능한 모던 웹 표준 수립</a:t>
              </a:r>
              <a:endParaRPr sz="95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g3f0b47114e9_0_0"/>
          <p:cNvGrpSpPr/>
          <p:nvPr/>
        </p:nvGrpSpPr>
        <p:grpSpPr>
          <a:xfrm>
            <a:off x="4610100" y="1333500"/>
            <a:ext cx="1943100" cy="4572000"/>
            <a:chOff x="4610100" y="1333500"/>
            <a:chExt cx="1943100" cy="4572000"/>
          </a:xfrm>
        </p:grpSpPr>
        <p:sp>
          <p:nvSpPr>
            <p:cNvPr id="161" name="Google Shape;161;g3f0b47114e9_0_0"/>
            <p:cNvSpPr/>
            <p:nvPr/>
          </p:nvSpPr>
          <p:spPr>
            <a:xfrm>
              <a:off x="4610100" y="1333500"/>
              <a:ext cx="1943100" cy="4572000"/>
            </a:xfrm>
            <a:prstGeom prst="roundRect">
              <a:avLst>
                <a:gd fmla="val 7843" name="adj"/>
              </a:avLst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g3f0b47114e9_0_0"/>
            <p:cNvSpPr/>
            <p:nvPr/>
          </p:nvSpPr>
          <p:spPr>
            <a:xfrm>
              <a:off x="4610100" y="1333500"/>
              <a:ext cx="1943100" cy="571500"/>
            </a:xfrm>
            <a:prstGeom prst="roundRect">
              <a:avLst>
                <a:gd fmla="val 26666" name="adj"/>
              </a:avLst>
            </a:prstGeom>
            <a:solidFill>
              <a:srgbClr val="FFFB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g3f0b47114e9_0_0"/>
            <p:cNvSpPr/>
            <p:nvPr/>
          </p:nvSpPr>
          <p:spPr>
            <a:xfrm>
              <a:off x="4610100" y="1714500"/>
              <a:ext cx="1943100" cy="190500"/>
            </a:xfrm>
            <a:prstGeom prst="rect">
              <a:avLst/>
            </a:prstGeom>
            <a:solidFill>
              <a:srgbClr val="FFFB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g3f0b47114e9_0_0"/>
            <p:cNvSpPr txBox="1"/>
            <p:nvPr/>
          </p:nvSpPr>
          <p:spPr>
            <a:xfrm>
              <a:off x="4762500" y="1428750"/>
              <a:ext cx="16383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00">
                  <a:solidFill>
                    <a:srgbClr val="92400E"/>
                  </a:solidFill>
                  <a:latin typeface="Arial"/>
                  <a:ea typeface="Arial"/>
                  <a:cs typeface="Arial"/>
                  <a:sym typeface="Arial"/>
                </a:rPr>
                <a:t>Phase 3. 라이브러리</a:t>
              </a:r>
              <a:endParaRPr b="1" sz="1300">
                <a:solidFill>
                  <a:srgbClr val="92400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g3f0b47114e9_0_0"/>
            <p:cNvSpPr txBox="1"/>
            <p:nvPr/>
          </p:nvSpPr>
          <p:spPr>
            <a:xfrm>
              <a:off x="4762500" y="2047875"/>
              <a:ext cx="1638300" cy="361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D97706"/>
                  </a:solidFill>
                  <a:latin typeface="Arial"/>
                  <a:ea typeface="Arial"/>
                  <a:cs typeface="Arial"/>
                  <a:sym typeface="Arial"/>
                </a:rPr>
                <a:t>2006</a:t>
              </a:r>
              <a:endParaRPr b="0" sz="1400">
                <a:solidFill>
                  <a:srgbClr val="D9770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jQuery 등장</a:t>
              </a:r>
              <a:endParaRPr b="1" sz="110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"Write less, do more"</a:t>
              </a:r>
              <a:b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95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복잡한 DOM 조작 단순화 및 크로스 브라우징 이슈 완벽 극복</a:t>
              </a:r>
              <a:endParaRPr sz="95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0"/>
                </a:spcBef>
                <a:spcAft>
                  <a:spcPts val="0"/>
                </a:spcAft>
                <a:buNone/>
              </a:pPr>
              <a:r>
                <a:rPr b="1" lang="en-US" sz="900">
                  <a:solidFill>
                    <a:srgbClr val="B45309"/>
                  </a:solidFill>
                  <a:highlight>
                    <a:srgbClr val="FFFDF5"/>
                  </a:highlight>
                  <a:latin typeface="Arial"/>
                  <a:ea typeface="Arial"/>
                  <a:cs typeface="Arial"/>
                  <a:sym typeface="Arial"/>
                </a:rPr>
                <a:t>과도기적 발전</a:t>
              </a:r>
              <a:endParaRPr b="1" sz="900">
                <a:solidFill>
                  <a:srgbClr val="B45309"/>
                </a:solidFill>
                <a:highlight>
                  <a:srgbClr val="FFFDF5"/>
                </a:highlight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850">
                  <a:solidFill>
                    <a:srgbClr val="D97706"/>
                  </a:solidFill>
                  <a:latin typeface="Arial"/>
                  <a:ea typeface="Arial"/>
                  <a:cs typeface="Arial"/>
                  <a:sym typeface="Arial"/>
                </a:rPr>
                <a:t>HTML5/CSS3의 전성기와 함께 복잡해진 웹 애플리케이션 요구사항 증가</a:t>
              </a:r>
              <a:endParaRPr sz="850">
                <a:solidFill>
                  <a:srgbClr val="D9770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" name="Google Shape;166;g3f0b47114e9_0_0"/>
          <p:cNvGrpSpPr/>
          <p:nvPr/>
        </p:nvGrpSpPr>
        <p:grpSpPr>
          <a:xfrm>
            <a:off x="6705600" y="1333500"/>
            <a:ext cx="2019300" cy="4572000"/>
            <a:chOff x="6705600" y="1333500"/>
            <a:chExt cx="2019300" cy="4572000"/>
          </a:xfrm>
        </p:grpSpPr>
        <p:sp>
          <p:nvSpPr>
            <p:cNvPr id="167" name="Google Shape;167;g3f0b47114e9_0_0"/>
            <p:cNvSpPr/>
            <p:nvPr/>
          </p:nvSpPr>
          <p:spPr>
            <a:xfrm>
              <a:off x="6705600" y="1333500"/>
              <a:ext cx="2019300" cy="4572000"/>
            </a:xfrm>
            <a:prstGeom prst="roundRect">
              <a:avLst>
                <a:gd fmla="val 7547" name="adj"/>
              </a:avLst>
            </a:prstGeom>
            <a:solidFill>
              <a:srgbClr val="FFFFFF"/>
            </a:solidFill>
            <a:ln cap="flat" cmpd="sng" w="19050">
              <a:solidFill>
                <a:srgbClr val="6366F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g3f0b47114e9_0_0"/>
            <p:cNvSpPr/>
            <p:nvPr/>
          </p:nvSpPr>
          <p:spPr>
            <a:xfrm>
              <a:off x="6705600" y="1333500"/>
              <a:ext cx="2019300" cy="571500"/>
            </a:xfrm>
            <a:prstGeom prst="roundRect">
              <a:avLst>
                <a:gd fmla="val 26666" name="adj"/>
              </a:avLst>
            </a:prstGeom>
            <a:solidFill>
              <a:srgbClr val="EEF2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g3f0b47114e9_0_0"/>
            <p:cNvSpPr/>
            <p:nvPr/>
          </p:nvSpPr>
          <p:spPr>
            <a:xfrm>
              <a:off x="6705600" y="1714500"/>
              <a:ext cx="2019300" cy="190500"/>
            </a:xfrm>
            <a:prstGeom prst="rect">
              <a:avLst/>
            </a:prstGeom>
            <a:solidFill>
              <a:srgbClr val="EEF2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g3f0b47114e9_0_0"/>
            <p:cNvSpPr txBox="1"/>
            <p:nvPr/>
          </p:nvSpPr>
          <p:spPr>
            <a:xfrm>
              <a:off x="6858000" y="1428750"/>
              <a:ext cx="1714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3730A3"/>
                  </a:solidFill>
                  <a:latin typeface="Arial"/>
                  <a:ea typeface="Arial"/>
                  <a:cs typeface="Arial"/>
                  <a:sym typeface="Arial"/>
                </a:rPr>
                <a:t>Phase 4. 프레임워크</a:t>
              </a:r>
              <a:endParaRPr b="0" sz="1300">
                <a:solidFill>
                  <a:srgbClr val="3730A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g3f0b47114e9_0_0"/>
            <p:cNvSpPr txBox="1"/>
            <p:nvPr/>
          </p:nvSpPr>
          <p:spPr>
            <a:xfrm>
              <a:off x="6858000" y="2047875"/>
              <a:ext cx="1714500" cy="361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4F46E5"/>
                  </a:solidFill>
                  <a:latin typeface="Arial"/>
                  <a:ea typeface="Arial"/>
                  <a:cs typeface="Arial"/>
                  <a:sym typeface="Arial"/>
                </a:rPr>
                <a:t>2010</a:t>
              </a:r>
              <a:endParaRPr b="0" sz="1300">
                <a:solidFill>
                  <a:srgbClr val="4F46E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AngularJS (by Google)</a:t>
              </a:r>
              <a:endParaRPr b="1" sz="105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양방향 데이터 바인딩 도입으로 대규모 SPA 시대 개막</a:t>
              </a:r>
              <a:endParaRPr sz="9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05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4F46E5"/>
                  </a:solidFill>
                  <a:latin typeface="Arial"/>
                  <a:ea typeface="Arial"/>
                  <a:cs typeface="Arial"/>
                  <a:sym typeface="Arial"/>
                </a:rPr>
                <a:t>2013</a:t>
              </a:r>
              <a:endParaRPr b="0" sz="1300">
                <a:solidFill>
                  <a:srgbClr val="4F46E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ReactJS (by Meta)</a:t>
              </a:r>
              <a:endParaRPr b="1" sz="105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Virtual DOM, 컴포넌트 기반 아키텍처 및 선언형 단방향 데이터 흐름</a:t>
              </a:r>
              <a:endParaRPr sz="9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05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4F46E5"/>
                  </a:solidFill>
                  <a:latin typeface="Arial"/>
                  <a:ea typeface="Arial"/>
                  <a:cs typeface="Arial"/>
                  <a:sym typeface="Arial"/>
                </a:rPr>
                <a:t>2014</a:t>
              </a:r>
              <a:endParaRPr b="0" sz="1300">
                <a:solidFill>
                  <a:srgbClr val="4F46E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VueJS (by Evan You)</a:t>
              </a:r>
              <a:endParaRPr b="1" sz="105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가볍고 직관적인 통합 모델로 진입 장벽을 낮추며 급성장</a:t>
              </a:r>
              <a:endParaRPr sz="9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39"/>
          <p:cNvSpPr txBox="1"/>
          <p:nvPr/>
        </p:nvSpPr>
        <p:spPr>
          <a:xfrm>
            <a:off x="455904" y="404664"/>
            <a:ext cx="20585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1-13. 링크(a태그)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6" name="Google Shape;686;p39"/>
          <p:cNvSpPr txBox="1"/>
          <p:nvPr/>
        </p:nvSpPr>
        <p:spPr>
          <a:xfrm>
            <a:off x="755577" y="1052736"/>
            <a:ext cx="73837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텍스트나 이미지 등을 통해서 다른 페이지로 정보를 연결해 주는 역할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39"/>
          <p:cNvSpPr txBox="1"/>
          <p:nvPr/>
        </p:nvSpPr>
        <p:spPr>
          <a:xfrm>
            <a:off x="827584" y="1700808"/>
            <a:ext cx="5626797" cy="300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텍스트에 링크를 설정하는 요소.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 요소(인라인 요소와 텍스트를 포함)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속성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href : 링크의 주소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title : 링크의 설명을 표시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target : 링크된 문서를 어떤 창에 열 것인지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(_blank, _parent, _self, _top, framename)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40"/>
          <p:cNvSpPr txBox="1"/>
          <p:nvPr/>
        </p:nvSpPr>
        <p:spPr>
          <a:xfrm>
            <a:off x="455904" y="404664"/>
            <a:ext cx="205376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1-14. 리스트(List)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3" name="Google Shape;693;p40"/>
          <p:cNvSpPr txBox="1"/>
          <p:nvPr/>
        </p:nvSpPr>
        <p:spPr>
          <a:xfrm>
            <a:off x="755577" y="1052736"/>
            <a:ext cx="63482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목록을 정의할 때 쓰이는 요소로 주로 메뉴작성시 사용된다.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4" name="Google Shape;694;p40"/>
          <p:cNvSpPr txBox="1"/>
          <p:nvPr/>
        </p:nvSpPr>
        <p:spPr>
          <a:xfrm>
            <a:off x="755577" y="1844824"/>
            <a:ext cx="4060727" cy="1285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ul 태그 - 비순차적 목록 나열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ol 태그 - 순차적 목록 나열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  태그 – 목록의 내용을 나타냄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0"/>
          <p:cNvSpPr txBox="1"/>
          <p:nvPr/>
        </p:nvSpPr>
        <p:spPr>
          <a:xfrm>
            <a:off x="179512" y="3645024"/>
            <a:ext cx="249452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&lt;ul&gt;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&lt;li&gt;Java&lt;/li&gt;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&lt;li&gt;database&lt;/li&gt;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&lt;li&gt;JSP&lt;/li&gt;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&lt;li&gt;HTML&lt;/li&gt;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&lt;/ul&gt;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6" name="Google Shape;696;p40"/>
          <p:cNvSpPr txBox="1"/>
          <p:nvPr/>
        </p:nvSpPr>
        <p:spPr>
          <a:xfrm>
            <a:off x="4525743" y="3645024"/>
            <a:ext cx="249452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&lt;ol&gt;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&lt;li&gt;Java&lt;/li&gt;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&lt;li&gt;database&lt;/li&gt;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&lt;li&gt;JSP&lt;/li&gt;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&lt;li&gt;HTML&lt;/li&gt;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&lt;/ol&gt;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7" name="Google Shape;697;p40"/>
          <p:cNvSpPr txBox="1"/>
          <p:nvPr/>
        </p:nvSpPr>
        <p:spPr>
          <a:xfrm>
            <a:off x="2987824" y="3933056"/>
            <a:ext cx="1436547" cy="1200329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Database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JSP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8" name="Google Shape;698;p40"/>
          <p:cNvSpPr txBox="1"/>
          <p:nvPr/>
        </p:nvSpPr>
        <p:spPr>
          <a:xfrm>
            <a:off x="7326217" y="3956863"/>
            <a:ext cx="1494255" cy="1200329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Database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JSP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9" name="Google Shape;699;p40"/>
          <p:cNvSpPr/>
          <p:nvPr/>
        </p:nvSpPr>
        <p:spPr>
          <a:xfrm>
            <a:off x="2627784" y="4293096"/>
            <a:ext cx="216024" cy="43204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0" name="Google Shape;700;p40"/>
          <p:cNvSpPr/>
          <p:nvPr/>
        </p:nvSpPr>
        <p:spPr>
          <a:xfrm>
            <a:off x="7001022" y="4293096"/>
            <a:ext cx="216024" cy="43204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1"/>
          <p:cNvSpPr txBox="1"/>
          <p:nvPr/>
        </p:nvSpPr>
        <p:spPr>
          <a:xfrm>
            <a:off x="455904" y="404664"/>
            <a:ext cx="205376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1-14. 리스트(List)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6" name="Google Shape;706;p41"/>
          <p:cNvSpPr txBox="1"/>
          <p:nvPr/>
        </p:nvSpPr>
        <p:spPr>
          <a:xfrm>
            <a:off x="755577" y="1052736"/>
            <a:ext cx="72555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정의형 목록을 구성한다.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용어 정의와 설명, 참고문서, 링크와 설명 등 다양한 용도로 사용된다.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7" name="Google Shape;707;p41"/>
          <p:cNvSpPr txBox="1"/>
          <p:nvPr/>
        </p:nvSpPr>
        <p:spPr>
          <a:xfrm>
            <a:off x="755577" y="1844824"/>
            <a:ext cx="4770858" cy="1338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dl 태그 – 정의형 목록 나열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dt 태그 – 정의형 목록 작성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dd 태그 – 정의된 목록 하위 내용 작성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41"/>
          <p:cNvSpPr txBox="1"/>
          <p:nvPr/>
        </p:nvSpPr>
        <p:spPr>
          <a:xfrm>
            <a:off x="1907704" y="3645024"/>
            <a:ext cx="2827954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&lt;dt&gt;웹과정&lt;/dt&gt;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&lt;dd&gt;Java&lt;/dd&gt;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&lt;dd&gt;database&lt;/dd&gt;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&lt;dd&gt;JSP&lt;/dd&gt;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&lt;dd&gt;HTML &lt;/dd&gt;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&lt;/dl&gt;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9" name="Google Shape;709;p41"/>
          <p:cNvSpPr txBox="1"/>
          <p:nvPr/>
        </p:nvSpPr>
        <p:spPr>
          <a:xfrm>
            <a:off x="4863645" y="3933056"/>
            <a:ext cx="1796587" cy="1477328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웹과정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Java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Database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JSP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HTML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42"/>
          <p:cNvSpPr txBox="1"/>
          <p:nvPr/>
        </p:nvSpPr>
        <p:spPr>
          <a:xfrm>
            <a:off x="455903" y="404664"/>
            <a:ext cx="10326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실습1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715" name="Google Shape;71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32" y="1052736"/>
            <a:ext cx="5486375" cy="4763364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42"/>
          <p:cNvSpPr txBox="1"/>
          <p:nvPr/>
        </p:nvSpPr>
        <p:spPr>
          <a:xfrm>
            <a:off x="323528" y="6300028"/>
            <a:ext cx="34600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참고자료: http:www.lipsum.com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7" name="Google Shape;717;p42"/>
          <p:cNvSpPr txBox="1"/>
          <p:nvPr/>
        </p:nvSpPr>
        <p:spPr>
          <a:xfrm>
            <a:off x="5652120" y="5661248"/>
            <a:ext cx="902811" cy="30777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링크태그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42"/>
          <p:cNvSpPr txBox="1"/>
          <p:nvPr/>
        </p:nvSpPr>
        <p:spPr>
          <a:xfrm>
            <a:off x="7380312" y="1628800"/>
            <a:ext cx="1082348" cy="30777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수평선태그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42"/>
          <p:cNvSpPr txBox="1"/>
          <p:nvPr/>
        </p:nvSpPr>
        <p:spPr>
          <a:xfrm>
            <a:off x="7124860" y="908720"/>
            <a:ext cx="1144865" cy="30777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인용문 태그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42"/>
          <p:cNvSpPr txBox="1"/>
          <p:nvPr/>
        </p:nvSpPr>
        <p:spPr>
          <a:xfrm>
            <a:off x="6012160" y="3563724"/>
            <a:ext cx="902811" cy="30777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목록태그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42"/>
          <p:cNvSpPr/>
          <p:nvPr/>
        </p:nvSpPr>
        <p:spPr>
          <a:xfrm>
            <a:off x="5436096" y="2348880"/>
            <a:ext cx="576064" cy="280831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F335E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22" name="Google Shape;722;p42"/>
          <p:cNvCxnSpPr>
            <a:stCxn id="718" idx="1"/>
          </p:cNvCxnSpPr>
          <p:nvPr/>
        </p:nvCxnSpPr>
        <p:spPr>
          <a:xfrm flipH="1">
            <a:off x="6746112" y="1782688"/>
            <a:ext cx="634200" cy="350100"/>
          </a:xfrm>
          <a:prstGeom prst="straightConnector1">
            <a:avLst/>
          </a:prstGeom>
          <a:noFill/>
          <a:ln cap="flat" cmpd="sng" w="9525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23" name="Google Shape;723;p42"/>
          <p:cNvCxnSpPr>
            <a:stCxn id="718" idx="1"/>
          </p:cNvCxnSpPr>
          <p:nvPr/>
        </p:nvCxnSpPr>
        <p:spPr>
          <a:xfrm flipH="1">
            <a:off x="6746112" y="1782688"/>
            <a:ext cx="634200" cy="3703200"/>
          </a:xfrm>
          <a:prstGeom prst="straightConnector1">
            <a:avLst/>
          </a:prstGeom>
          <a:noFill/>
          <a:ln cap="flat" cmpd="sng" w="9525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24" name="Google Shape;724;p42"/>
          <p:cNvCxnSpPr/>
          <p:nvPr/>
        </p:nvCxnSpPr>
        <p:spPr>
          <a:xfrm rot="10800000">
            <a:off x="4572000" y="5373216"/>
            <a:ext cx="1080120" cy="441920"/>
          </a:xfrm>
          <a:prstGeom prst="straightConnector1">
            <a:avLst/>
          </a:prstGeom>
          <a:noFill/>
          <a:ln cap="flat" cmpd="sng" w="9525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25" name="Google Shape;725;p42"/>
          <p:cNvSpPr txBox="1"/>
          <p:nvPr/>
        </p:nvSpPr>
        <p:spPr>
          <a:xfrm>
            <a:off x="3165133" y="5589240"/>
            <a:ext cx="1261884" cy="30777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주소관련태그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6" name="Google Shape;726;p42"/>
          <p:cNvCxnSpPr>
            <a:stCxn id="725" idx="1"/>
          </p:cNvCxnSpPr>
          <p:nvPr/>
        </p:nvCxnSpPr>
        <p:spPr>
          <a:xfrm rot="10800000">
            <a:off x="2339833" y="5594029"/>
            <a:ext cx="825300" cy="149100"/>
          </a:xfrm>
          <a:prstGeom prst="straightConnector1">
            <a:avLst/>
          </a:prstGeom>
          <a:noFill/>
          <a:ln cap="flat" cmpd="sng" w="9525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27" name="Google Shape;727;p42"/>
          <p:cNvCxnSpPr>
            <a:stCxn id="719" idx="1"/>
          </p:cNvCxnSpPr>
          <p:nvPr/>
        </p:nvCxnSpPr>
        <p:spPr>
          <a:xfrm flipH="1">
            <a:off x="6300160" y="1062609"/>
            <a:ext cx="824700" cy="422100"/>
          </a:xfrm>
          <a:prstGeom prst="straightConnector1">
            <a:avLst/>
          </a:prstGeom>
          <a:noFill/>
          <a:ln cap="flat" cmpd="sng" w="9525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28" name="Google Shape;728;p42"/>
          <p:cNvSpPr txBox="1"/>
          <p:nvPr/>
        </p:nvSpPr>
        <p:spPr>
          <a:xfrm>
            <a:off x="4067944" y="692696"/>
            <a:ext cx="902811" cy="30777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제목태그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29" name="Google Shape;729;p42"/>
          <p:cNvCxnSpPr>
            <a:stCxn id="728" idx="1"/>
          </p:cNvCxnSpPr>
          <p:nvPr/>
        </p:nvCxnSpPr>
        <p:spPr>
          <a:xfrm flipH="1">
            <a:off x="2752444" y="846584"/>
            <a:ext cx="1315500" cy="369900"/>
          </a:xfrm>
          <a:prstGeom prst="straightConnector1">
            <a:avLst/>
          </a:prstGeom>
          <a:noFill/>
          <a:ln cap="flat" cmpd="sng" w="9525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43"/>
          <p:cNvSpPr txBox="1"/>
          <p:nvPr/>
        </p:nvSpPr>
        <p:spPr>
          <a:xfrm>
            <a:off x="455903" y="404664"/>
            <a:ext cx="10326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실습2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5" name="Google Shape;735;p43"/>
          <p:cNvSpPr txBox="1"/>
          <p:nvPr/>
        </p:nvSpPr>
        <p:spPr>
          <a:xfrm>
            <a:off x="323528" y="6300028"/>
            <a:ext cx="427719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참고자료: http://ppss.kr/archives/66692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736" name="Google Shape;73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84" y="940365"/>
            <a:ext cx="4032448" cy="2548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6056" y="908720"/>
            <a:ext cx="3429219" cy="455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44"/>
          <p:cNvSpPr txBox="1"/>
          <p:nvPr/>
        </p:nvSpPr>
        <p:spPr>
          <a:xfrm>
            <a:off x="455904" y="404664"/>
            <a:ext cx="22422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1-15. 테이블(Table)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3" name="Google Shape;743;p44"/>
          <p:cNvSpPr txBox="1"/>
          <p:nvPr/>
        </p:nvSpPr>
        <p:spPr>
          <a:xfrm>
            <a:off x="395537" y="1054479"/>
            <a:ext cx="84752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문서에 표를 작성할 때 사용되는 요소로 table요소에는 tr, td 등 하위 구성요소와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함께 사용되어진다.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4" name="Google Shape;744;p44"/>
          <p:cNvSpPr txBox="1"/>
          <p:nvPr/>
        </p:nvSpPr>
        <p:spPr>
          <a:xfrm>
            <a:off x="611560" y="1844824"/>
            <a:ext cx="5238678" cy="42934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표를 작성하는 요소이다.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cell : 표 안의 항목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row : 횡렬의 셀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column : 종렬의 셀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구성 태그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tr, th, td, thead, tbody, tfoot, caption, col, colgroup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속성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rowspan : 수직방향으로 셀 결합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colspan : 수평방향으로 셀 결합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45"/>
          <p:cNvSpPr txBox="1"/>
          <p:nvPr/>
        </p:nvSpPr>
        <p:spPr>
          <a:xfrm>
            <a:off x="455904" y="404664"/>
            <a:ext cx="22422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1-15. 테이블(Table)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0" name="Google Shape;750;p45"/>
          <p:cNvSpPr txBox="1"/>
          <p:nvPr/>
        </p:nvSpPr>
        <p:spPr>
          <a:xfrm>
            <a:off x="611560" y="1196752"/>
            <a:ext cx="6285695" cy="424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구성 태그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 : 행을 정의하는 태그, th와 td만 자식요소로 포함한다.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Th : 제목 셀을 정의하는 태그, 굵게 중앙 정렬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Td : 데이터 셀을 정의하는 태그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Thead : 테이블의 머리글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Tbody : 테이블의 본문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tfoot : 테이블의 바닥글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caption : 테이블(표)의 제목, &lt;table&gt;태그바로 밑에 작성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 : 테이블의 열을 정의한다. (보통 너비 설정시 사용)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colgroup : 테이블의 열을 그룹화함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46"/>
          <p:cNvSpPr txBox="1"/>
          <p:nvPr/>
        </p:nvSpPr>
        <p:spPr>
          <a:xfrm>
            <a:off x="455904" y="404664"/>
            <a:ext cx="22422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1-15. 테이블(Table)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756" name="Google Shape;756;p46"/>
          <p:cNvGraphicFramePr/>
          <p:nvPr/>
        </p:nvGraphicFramePr>
        <p:xfrm>
          <a:off x="2195736" y="23488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{278BD285-1AED-4ED2-8B60-7F2CC5B64B32}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757" name="Google Shape;757;p46"/>
          <p:cNvSpPr/>
          <p:nvPr/>
        </p:nvSpPr>
        <p:spPr>
          <a:xfrm>
            <a:off x="2123728" y="2276872"/>
            <a:ext cx="6264696" cy="504056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8" name="Google Shape;758;p46"/>
          <p:cNvSpPr txBox="1"/>
          <p:nvPr/>
        </p:nvSpPr>
        <p:spPr>
          <a:xfrm>
            <a:off x="395536" y="2348880"/>
            <a:ext cx="12474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&lt;tr&gt;&lt;/tr&gt;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9" name="Google Shape;759;p46"/>
          <p:cNvSpPr txBox="1"/>
          <p:nvPr/>
        </p:nvSpPr>
        <p:spPr>
          <a:xfrm>
            <a:off x="395536" y="3779748"/>
            <a:ext cx="13563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&lt;td&gt;&lt;/td&gt;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0" name="Google Shape;760;p46"/>
          <p:cNvSpPr/>
          <p:nvPr/>
        </p:nvSpPr>
        <p:spPr>
          <a:xfrm>
            <a:off x="2195736" y="2348880"/>
            <a:ext cx="1008112" cy="360040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1" name="Google Shape;761;p46"/>
          <p:cNvSpPr/>
          <p:nvPr/>
        </p:nvSpPr>
        <p:spPr>
          <a:xfrm>
            <a:off x="3203848" y="2348880"/>
            <a:ext cx="1008112" cy="360040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2" name="Google Shape;762;p46"/>
          <p:cNvSpPr/>
          <p:nvPr/>
        </p:nvSpPr>
        <p:spPr>
          <a:xfrm>
            <a:off x="4211960" y="2348880"/>
            <a:ext cx="1008112" cy="360040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3" name="Google Shape;763;p46"/>
          <p:cNvSpPr/>
          <p:nvPr/>
        </p:nvSpPr>
        <p:spPr>
          <a:xfrm>
            <a:off x="5220072" y="2348880"/>
            <a:ext cx="1008112" cy="360040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4" name="Google Shape;764;p46"/>
          <p:cNvSpPr/>
          <p:nvPr/>
        </p:nvSpPr>
        <p:spPr>
          <a:xfrm>
            <a:off x="6228184" y="2348880"/>
            <a:ext cx="1008112" cy="360040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5" name="Google Shape;765;p46"/>
          <p:cNvSpPr/>
          <p:nvPr/>
        </p:nvSpPr>
        <p:spPr>
          <a:xfrm>
            <a:off x="7236296" y="2348880"/>
            <a:ext cx="1008112" cy="360040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66" name="Google Shape;766;p46"/>
          <p:cNvCxnSpPr>
            <a:stCxn id="758" idx="3"/>
            <a:endCxn id="757" idx="1"/>
          </p:cNvCxnSpPr>
          <p:nvPr/>
        </p:nvCxnSpPr>
        <p:spPr>
          <a:xfrm flipH="1" rot="10800000">
            <a:off x="1642993" y="2529046"/>
            <a:ext cx="480600" cy="4500"/>
          </a:xfrm>
          <a:prstGeom prst="straightConnector1">
            <a:avLst/>
          </a:prstGeom>
          <a:noFill/>
          <a:ln cap="flat" cmpd="sng" w="19050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67" name="Google Shape;767;p46"/>
          <p:cNvCxnSpPr>
            <a:stCxn id="759" idx="3"/>
            <a:endCxn id="761" idx="1"/>
          </p:cNvCxnSpPr>
          <p:nvPr/>
        </p:nvCxnSpPr>
        <p:spPr>
          <a:xfrm flipH="1" rot="10800000">
            <a:off x="1751869" y="2528914"/>
            <a:ext cx="1452000" cy="1435500"/>
          </a:xfrm>
          <a:prstGeom prst="straightConnector1">
            <a:avLst/>
          </a:prstGeom>
          <a:noFill/>
          <a:ln cap="flat" cmpd="sng" w="19050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68" name="Google Shape;768;p46"/>
          <p:cNvSpPr/>
          <p:nvPr/>
        </p:nvSpPr>
        <p:spPr>
          <a:xfrm>
            <a:off x="2051720" y="2132856"/>
            <a:ext cx="6408712" cy="2592288"/>
          </a:xfrm>
          <a:prstGeom prst="rect">
            <a:avLst/>
          </a:prstGeom>
          <a:noFill/>
          <a:ln cap="flat" cmpd="sng" w="254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9" name="Google Shape;769;p46"/>
          <p:cNvSpPr txBox="1"/>
          <p:nvPr/>
        </p:nvSpPr>
        <p:spPr>
          <a:xfrm>
            <a:off x="179512" y="1700808"/>
            <a:ext cx="195919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&lt;table&gt;&lt;/table&gt;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70" name="Google Shape;770;p46"/>
          <p:cNvCxnSpPr>
            <a:stCxn id="769" idx="3"/>
            <a:endCxn id="768" idx="0"/>
          </p:cNvCxnSpPr>
          <p:nvPr/>
        </p:nvCxnSpPr>
        <p:spPr>
          <a:xfrm>
            <a:off x="2138703" y="1885474"/>
            <a:ext cx="3117300" cy="247500"/>
          </a:xfrm>
          <a:prstGeom prst="bentConnector2">
            <a:avLst/>
          </a:prstGeom>
          <a:noFill/>
          <a:ln cap="flat" cmpd="sng" w="19050">
            <a:solidFill>
              <a:srgbClr val="F335E5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71" name="Google Shape;771;p46"/>
          <p:cNvSpPr txBox="1"/>
          <p:nvPr/>
        </p:nvSpPr>
        <p:spPr>
          <a:xfrm>
            <a:off x="4067944" y="1412776"/>
            <a:ext cx="15327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표를 정의한다.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2" name="Google Shape;772;p46"/>
          <p:cNvSpPr txBox="1"/>
          <p:nvPr/>
        </p:nvSpPr>
        <p:spPr>
          <a:xfrm>
            <a:off x="446920" y="2730406"/>
            <a:ext cx="15327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행을 정의한다.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3" name="Google Shape;773;p46"/>
          <p:cNvSpPr txBox="1"/>
          <p:nvPr/>
        </p:nvSpPr>
        <p:spPr>
          <a:xfrm>
            <a:off x="467544" y="4149080"/>
            <a:ext cx="15327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셀을 정의한다.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4" name="Google Shape;774;p46"/>
          <p:cNvSpPr txBox="1"/>
          <p:nvPr/>
        </p:nvSpPr>
        <p:spPr>
          <a:xfrm>
            <a:off x="1055627" y="1031015"/>
            <a:ext cx="22525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테이블 기본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6"/>
          <p:cNvSpPr/>
          <p:nvPr/>
        </p:nvSpPr>
        <p:spPr>
          <a:xfrm>
            <a:off x="7255546" y="2348880"/>
            <a:ext cx="1008112" cy="2196244"/>
          </a:xfrm>
          <a:prstGeom prst="rect">
            <a:avLst/>
          </a:prstGeom>
          <a:noFill/>
          <a:ln cap="flat" cmpd="sng" w="381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6" name="Google Shape;776;p46"/>
          <p:cNvSpPr txBox="1"/>
          <p:nvPr/>
        </p:nvSpPr>
        <p:spPr>
          <a:xfrm>
            <a:off x="7331851" y="4941168"/>
            <a:ext cx="9845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&lt;col /&gt;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7" name="Google Shape;777;p46"/>
          <p:cNvSpPr txBox="1"/>
          <p:nvPr/>
        </p:nvSpPr>
        <p:spPr>
          <a:xfrm>
            <a:off x="7164288" y="5373216"/>
            <a:ext cx="15327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열을 정의한다.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8" name="Google Shape;778;p46"/>
          <p:cNvSpPr txBox="1"/>
          <p:nvPr/>
        </p:nvSpPr>
        <p:spPr>
          <a:xfrm>
            <a:off x="6948264" y="1052736"/>
            <a:ext cx="16112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&lt;colgroup /&gt;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9" name="Google Shape;779;p46"/>
          <p:cNvSpPr/>
          <p:nvPr/>
        </p:nvSpPr>
        <p:spPr>
          <a:xfrm rot="-5400000">
            <a:off x="7164290" y="957743"/>
            <a:ext cx="144016" cy="2016225"/>
          </a:xfrm>
          <a:prstGeom prst="rightBracket">
            <a:avLst>
              <a:gd fmla="val 8333" name="adj"/>
            </a:avLst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0" name="Google Shape;780;p46"/>
          <p:cNvSpPr txBox="1"/>
          <p:nvPr/>
        </p:nvSpPr>
        <p:spPr>
          <a:xfrm>
            <a:off x="6660232" y="1422068"/>
            <a:ext cx="24978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열을 그룹으로 정의한다.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7"/>
          <p:cNvSpPr txBox="1"/>
          <p:nvPr/>
        </p:nvSpPr>
        <p:spPr>
          <a:xfrm>
            <a:off x="455903" y="404664"/>
            <a:ext cx="28802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1-15. 테이블(Table)- 실습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D:\UI강의자료_kbj\강의자료2016\1.html\과제\개인정보입력폼.PNG" id="786" name="Google Shape;78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641" y="2564904"/>
            <a:ext cx="6619854" cy="18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47"/>
          <p:cNvSpPr txBox="1"/>
          <p:nvPr/>
        </p:nvSpPr>
        <p:spPr>
          <a:xfrm>
            <a:off x="755577" y="1772816"/>
            <a:ext cx="11224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(1) 1단계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48"/>
          <p:cNvSpPr txBox="1"/>
          <p:nvPr/>
        </p:nvSpPr>
        <p:spPr>
          <a:xfrm>
            <a:off x="455903" y="404664"/>
            <a:ext cx="28802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1-15. 테이블(Table)- 실습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D:\UI강의자료_kbj\강의자료2016\1.html\과제\경력기술서.PNG" id="793" name="Google Shape;79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761" y="773996"/>
            <a:ext cx="3960440" cy="5587914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8"/>
          <p:cNvSpPr txBox="1"/>
          <p:nvPr/>
        </p:nvSpPr>
        <p:spPr>
          <a:xfrm>
            <a:off x="755577" y="1772816"/>
            <a:ext cx="11224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2단계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 txBox="1"/>
          <p:nvPr/>
        </p:nvSpPr>
        <p:spPr>
          <a:xfrm>
            <a:off x="903685" y="508001"/>
            <a:ext cx="180530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마크업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"/>
          <p:cNvSpPr txBox="1"/>
          <p:nvPr/>
        </p:nvSpPr>
        <p:spPr>
          <a:xfrm>
            <a:off x="903684" y="1362076"/>
            <a:ext cx="234230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HTML의 구조</a:t>
            </a:r>
            <a:endParaRPr b="0" i="0" sz="2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234750" y="2492900"/>
            <a:ext cx="3811500" cy="31641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&lt;!doctype html&gt;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html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head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endParaRPr b="0" i="0" sz="1800" u="none" cap="none" strike="noStrike">
              <a:solidFill>
                <a:srgbClr val="0099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	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title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Hello HTML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0" i="0" lang="en-US" sz="1800" u="none" cap="none" strike="noStrike">
                <a:solidFill>
                  <a:srgbClr val="66CC66"/>
                </a:solidFill>
                <a:latin typeface="Arimo"/>
                <a:ea typeface="Arimo"/>
                <a:cs typeface="Arimo"/>
                <a:sym typeface="Arimo"/>
              </a:rPr>
              <a:t>/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title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endParaRPr b="0" i="0" sz="1800" u="none" cap="none" strike="noStrike">
              <a:solidFill>
                <a:srgbClr val="0099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0" i="0" lang="en-US" sz="1800" u="none" cap="none" strike="noStrike">
                <a:solidFill>
                  <a:srgbClr val="66CC66"/>
                </a:solidFill>
                <a:latin typeface="Arimo"/>
                <a:ea typeface="Arimo"/>
                <a:cs typeface="Arimo"/>
                <a:sym typeface="Arimo"/>
              </a:rPr>
              <a:t>/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head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body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endParaRPr b="0" i="0" sz="1800" u="none" cap="none" strike="noStrike">
              <a:solidFill>
                <a:srgbClr val="0099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   	&lt;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Hello World!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0" i="0" lang="en-US" sz="1800" u="none" cap="none" strike="noStrike">
                <a:solidFill>
                  <a:srgbClr val="66CC66"/>
                </a:solidFill>
                <a:latin typeface="Arimo"/>
                <a:ea typeface="Arimo"/>
                <a:cs typeface="Arimo"/>
                <a:sym typeface="Arimo"/>
              </a:rPr>
              <a:t>/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0" i="0" lang="en-US" sz="1800" u="none" cap="none" strike="noStrike">
                <a:solidFill>
                  <a:srgbClr val="66CC66"/>
                </a:solidFill>
                <a:latin typeface="Arimo"/>
                <a:ea typeface="Arimo"/>
                <a:cs typeface="Arimo"/>
                <a:sym typeface="Arimo"/>
              </a:rPr>
              <a:t>/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body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endParaRPr b="0" i="0" sz="1800" u="none" cap="none" strike="noStrike">
              <a:solidFill>
                <a:srgbClr val="0099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0" i="0" lang="en-US" sz="1800" u="none" cap="none" strike="noStrike">
                <a:solidFill>
                  <a:srgbClr val="66CC66"/>
                </a:solidFill>
                <a:latin typeface="Arimo"/>
                <a:ea typeface="Arimo"/>
                <a:cs typeface="Arimo"/>
                <a:sym typeface="Arimo"/>
              </a:rPr>
              <a:t>/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html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/>
          <p:nvPr/>
        </p:nvSpPr>
        <p:spPr>
          <a:xfrm>
            <a:off x="4074046" y="2765827"/>
            <a:ext cx="4752528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&lt;html&gt;과 &lt;/html&gt;사이의 문자는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웹 페이지</a:t>
            </a:r>
            <a:r>
              <a:rPr b="0" i="0" lang="en-US" sz="14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를 표현한다.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525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&lt;body&gt;와 &lt;body&gt;사이의 문자는 보여지는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페이지 내용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525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&lt;head&gt;와 &lt;/head&gt;사이의 문자는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해더 정보</a:t>
            </a:r>
            <a:r>
              <a:rPr b="0" i="0" lang="en-US" sz="14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를 담고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525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&lt;title&gt;과 &lt;/title&gt;사이의 문자는 웹 브라우저의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페이지 제목</a:t>
            </a:r>
            <a:endParaRPr b="1" i="0" sz="14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9"/>
          <p:cNvSpPr txBox="1"/>
          <p:nvPr/>
        </p:nvSpPr>
        <p:spPr>
          <a:xfrm>
            <a:off x="455903" y="404664"/>
            <a:ext cx="28802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1-15. 테이블(Table)- 실습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D:\UI강의자료_kbj\강의자료2016\1.html\과제\html과제\이력서html만들기.jpg" id="801" name="Google Shape;80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7745" y="974913"/>
            <a:ext cx="4043196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49"/>
          <p:cNvSpPr txBox="1"/>
          <p:nvPr/>
        </p:nvSpPr>
        <p:spPr>
          <a:xfrm>
            <a:off x="755577" y="1772816"/>
            <a:ext cx="11224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(3) 3단계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50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8" name="Google Shape;808;p50"/>
          <p:cNvSpPr txBox="1"/>
          <p:nvPr/>
        </p:nvSpPr>
        <p:spPr>
          <a:xfrm>
            <a:off x="395537" y="1054479"/>
            <a:ext cx="522130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AutoNum type="arabicParenBoth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form요소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폼의 최상위 요소로 폼을 구성할 때 정의한다.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9" name="Google Shape;809;p50"/>
          <p:cNvSpPr txBox="1"/>
          <p:nvPr/>
        </p:nvSpPr>
        <p:spPr>
          <a:xfrm>
            <a:off x="467544" y="2045747"/>
            <a:ext cx="8200065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Form 요소의 주요 속성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action : 폼 서식에서 작성한 값들을 처리할 서버 프로그램 주소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method : 작성된 값들의 전송 방식 설정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. get :  전송값이 노출되고(url에서 확인가능), 전송데이터의 양이 적다.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. Post : 전송값 노출되지 않고, get방식에 비해 많은 양의 데이터 전송가능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0" name="Google Shape;810;p50"/>
          <p:cNvSpPr txBox="1"/>
          <p:nvPr/>
        </p:nvSpPr>
        <p:spPr>
          <a:xfrm>
            <a:off x="1187624" y="4293096"/>
            <a:ext cx="6054799" cy="1477328"/>
          </a:xfrm>
          <a:prstGeom prst="rect">
            <a:avLst/>
          </a:prstGeom>
          <a:solidFill>
            <a:srgbClr val="C5D8F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&lt;form action=“index.jsp“ method=“post” 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&lt;input type=“text” name=“ ” value=“ ”/&gt;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&lt;/form&gt;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 href=“index.JSP?q=한$^&amp;%$*&amp;*&amp;qa=css&gt;전송&lt;/a&gt;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51"/>
          <p:cNvSpPr txBox="1"/>
          <p:nvPr/>
        </p:nvSpPr>
        <p:spPr>
          <a:xfrm>
            <a:off x="395536" y="1054479"/>
            <a:ext cx="3873176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Fieldset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여러 폼 요소들을 그룹화할 때 정의한다.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6" name="Google Shape;816;p51"/>
          <p:cNvSpPr txBox="1"/>
          <p:nvPr/>
        </p:nvSpPr>
        <p:spPr>
          <a:xfrm>
            <a:off x="395536" y="1938318"/>
            <a:ext cx="7943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Fieldset요소로 그룹화 범위를 정의하고, legend요소를 통해 그룹의 제목을 표시한다.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7" name="Google Shape;817;p51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8" name="Google Shape;818;p51"/>
          <p:cNvSpPr txBox="1"/>
          <p:nvPr/>
        </p:nvSpPr>
        <p:spPr>
          <a:xfrm>
            <a:off x="899592" y="2826802"/>
            <a:ext cx="5394747" cy="17543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&lt;fieldset&gt;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&lt;legend&gt;그룹의 제목&lt;/legend&gt;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&lt;input type=“text” name=“user” value=“hk”/&gt;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&lt;/fieldset&gt;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52"/>
          <p:cNvSpPr txBox="1"/>
          <p:nvPr/>
        </p:nvSpPr>
        <p:spPr>
          <a:xfrm>
            <a:off x="395536" y="1054479"/>
            <a:ext cx="382508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(3) Input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폼 안에 기본적인 컨트롤을 생성한다.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52"/>
          <p:cNvSpPr txBox="1"/>
          <p:nvPr/>
        </p:nvSpPr>
        <p:spPr>
          <a:xfrm>
            <a:off x="395536" y="1650286"/>
            <a:ext cx="22781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input 요소의 type  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5" name="Google Shape;825;p52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6" name="Google Shape;826;p52"/>
          <p:cNvSpPr txBox="1"/>
          <p:nvPr/>
        </p:nvSpPr>
        <p:spPr>
          <a:xfrm>
            <a:off x="611561" y="2110204"/>
            <a:ext cx="7300396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 : 일반 텍스트를 입력하는 필드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password : 비밀번호를 입력하는 필드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입력한 텍스트를 ‘****’로 표시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일반 텍스트로 전송되기 때문에 따로 암호화가 필요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checkbox : 체크박스를 표시하는 필드 (중복 체크가능)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radio : 라디오 버튼을 표시하는 필드 (중복 체크 불가능)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submit : 송신 버튼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reset : 리셋버튼으로 폼 안에 입력요소들을 초기화한다.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button : 버튼 형식을 제공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image : 송신 이미지 버튼 ( src 속성과 alt 속성 지정)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file : 송신파일 선택 필드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hidden : 브라우저에 필드를 감춰 표현한다.( 화면에 표시만 안될 뿐 기능은 정상작동)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3"/>
          <p:cNvSpPr txBox="1"/>
          <p:nvPr/>
        </p:nvSpPr>
        <p:spPr>
          <a:xfrm>
            <a:off x="395536" y="1054479"/>
            <a:ext cx="382508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(3) Input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폼 안에 기본적인 컨트롤을 생성한다.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53"/>
          <p:cNvSpPr txBox="1"/>
          <p:nvPr/>
        </p:nvSpPr>
        <p:spPr>
          <a:xfrm>
            <a:off x="395537" y="1650286"/>
            <a:ext cx="276550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input 요소의 주요 속성  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3" name="Google Shape;833;p53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4" name="Google Shape;834;p53"/>
          <p:cNvSpPr txBox="1"/>
          <p:nvPr/>
        </p:nvSpPr>
        <p:spPr>
          <a:xfrm>
            <a:off x="611560" y="2110206"/>
            <a:ext cx="7133684" cy="300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name : 컨트롤의 name을 설정함.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(서버와의 데이터처리 작업 시, name속성을 사용하기 때문에 반드시 필수) 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value : 컨트롤의 값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size : text, password 컨트롤의 가로 크기 설정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maxlength : text, password 컨트롤의 최대 입력 문자수 지정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checked : 체크박스, 라디오 버튼의 초기 선택상태 지정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disabled : 컨트롤을 포커스, 선택, 변경 등의 조작이 불가능하도록 비활성화하며,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데이터 전송도 안됨.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readonly : 컨트롤의 입력 내용이 변경되지 않도록 하며, 데이터는 서버로 전송가능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4"/>
          <p:cNvSpPr txBox="1"/>
          <p:nvPr/>
        </p:nvSpPr>
        <p:spPr>
          <a:xfrm>
            <a:off x="395537" y="1054479"/>
            <a:ext cx="506741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(4) textarea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여러 줄로 된 텍스트 필드를 생성하는 인라인 요소.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4"/>
          <p:cNvSpPr txBox="1"/>
          <p:nvPr/>
        </p:nvSpPr>
        <p:spPr>
          <a:xfrm>
            <a:off x="395537" y="1650286"/>
            <a:ext cx="3023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textarea 요소의 주요 속성  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1" name="Google Shape;841;p54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2" name="Google Shape;842;p54"/>
          <p:cNvSpPr txBox="1"/>
          <p:nvPr/>
        </p:nvSpPr>
        <p:spPr>
          <a:xfrm>
            <a:off x="611560" y="2110206"/>
            <a:ext cx="714330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Name, disabled, readonly : input 요소의 속성 설명과 동일함.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Rows : 표시 줄 수를 지정(입력 가능한 줄 수를 제한하는 것이 아니라 브라우저에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보이는 줄 수를 의미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Cols : 표시 폭을 문자수로 지정한다. (브라우저의 설정에 따라 차이가 있을 수 있음)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55"/>
          <p:cNvSpPr txBox="1"/>
          <p:nvPr/>
        </p:nvSpPr>
        <p:spPr>
          <a:xfrm>
            <a:off x="395537" y="1054479"/>
            <a:ext cx="543129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(5) select, option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선택 목록을 정의하는 select, 목록을 표시하는 option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5"/>
          <p:cNvSpPr txBox="1"/>
          <p:nvPr/>
        </p:nvSpPr>
        <p:spPr>
          <a:xfrm>
            <a:off x="395537" y="1650286"/>
            <a:ext cx="28119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select 요소의 주요 속성  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9" name="Google Shape;849;p55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0" name="Google Shape;850;p55"/>
          <p:cNvSpPr txBox="1"/>
          <p:nvPr/>
        </p:nvSpPr>
        <p:spPr>
          <a:xfrm>
            <a:off x="611560" y="1988840"/>
            <a:ext cx="587853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name : 셀렉트 메뉴의 이름 지정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Size : 선택 목록 줄 수를 지정, size를 넘는 항목은 스크롤바로 제공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5"/>
          <p:cNvSpPr txBox="1"/>
          <p:nvPr/>
        </p:nvSpPr>
        <p:spPr>
          <a:xfrm>
            <a:off x="455904" y="3212976"/>
            <a:ext cx="289374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option 요소의 주요 속성  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2" name="Google Shape;852;p55"/>
          <p:cNvSpPr txBox="1"/>
          <p:nvPr/>
        </p:nvSpPr>
        <p:spPr>
          <a:xfrm>
            <a:off x="611561" y="3554432"/>
            <a:ext cx="842743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selected : 해당 option요소가 초기 선택되도록 하며, 설정이 안되어 있으면 첫번째 요소가 기본선택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value : 선택된 목록의 값 ( &lt;option value=“000”&gt;000&lt;/option&gt; 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55"/>
          <p:cNvSpPr txBox="1"/>
          <p:nvPr/>
        </p:nvSpPr>
        <p:spPr>
          <a:xfrm>
            <a:off x="1076636" y="4676945"/>
            <a:ext cx="450347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&lt;select name=“sel”&gt;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&lt;option value=“list01”&gt;list01&lt;/option&gt;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&lt;option value=“list02”&gt;list02&lt;/option&gt;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&lt;/select&gt;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4" name="Google Shape;854;p55"/>
          <p:cNvSpPr txBox="1"/>
          <p:nvPr/>
        </p:nvSpPr>
        <p:spPr>
          <a:xfrm>
            <a:off x="4994354" y="4581130"/>
            <a:ext cx="339407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서버 전송 시 name속성값, value속성값이 전송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5" name="Google Shape;855;p55"/>
          <p:cNvSpPr txBox="1"/>
          <p:nvPr/>
        </p:nvSpPr>
        <p:spPr>
          <a:xfrm>
            <a:off x="5004048" y="5672283"/>
            <a:ext cx="13708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실제 전송되는 값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856" name="Google Shape;856;p55"/>
          <p:cNvCxnSpPr>
            <a:stCxn id="855" idx="1"/>
          </p:cNvCxnSpPr>
          <p:nvPr/>
        </p:nvCxnSpPr>
        <p:spPr>
          <a:xfrm rot="10800000">
            <a:off x="3328248" y="5600183"/>
            <a:ext cx="1675800" cy="2106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57" name="Google Shape;857;p55"/>
          <p:cNvSpPr/>
          <p:nvPr/>
        </p:nvSpPr>
        <p:spPr>
          <a:xfrm>
            <a:off x="2915817" y="4941170"/>
            <a:ext cx="720080" cy="659105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56"/>
          <p:cNvSpPr txBox="1"/>
          <p:nvPr/>
        </p:nvSpPr>
        <p:spPr>
          <a:xfrm>
            <a:off x="395537" y="1054477"/>
            <a:ext cx="876675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(6) 버튼요소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버튼을 나타내는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input요소의 버튼생성과 기능적으로 같지만, 이미지나 텍스트 등을 포함할 수 있기때문에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보다 유연하게 표현이 가능하다.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버튼요소는 type을 정의하지 않으면 input의 ‘submit’과 동일한 기능을 하기 때문에 반드시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type을 명확히 정의하여야 한다.(브라우저에 따라 다를 수 있음.)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56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4" name="Google Shape;864;p56"/>
          <p:cNvSpPr txBox="1"/>
          <p:nvPr/>
        </p:nvSpPr>
        <p:spPr>
          <a:xfrm>
            <a:off x="755576" y="2780928"/>
            <a:ext cx="2791020" cy="13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Button요소의 주요 속성: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Submit : 송신 버튼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Reset : 리셋 버튼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Button : 범용 버튼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6"/>
          <p:cNvSpPr txBox="1"/>
          <p:nvPr/>
        </p:nvSpPr>
        <p:spPr>
          <a:xfrm>
            <a:off x="827585" y="4437114"/>
            <a:ext cx="6178871" cy="64633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&lt;button type=“button” &gt;&lt;img src=“” alt=“”/&gt;&lt;/button&gt;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&lt;button type=“reset”&gt;초기화&lt;/button&gt;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57"/>
          <p:cNvSpPr txBox="1"/>
          <p:nvPr/>
        </p:nvSpPr>
        <p:spPr>
          <a:xfrm>
            <a:off x="395537" y="1054479"/>
            <a:ext cx="4262705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(7) label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컨트롤에 라벨을 정의할 때 사용되는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접근성 높이기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label요소의 주요 속성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1" name="Google Shape;871;p57"/>
          <p:cNvSpPr txBox="1"/>
          <p:nvPr/>
        </p:nvSpPr>
        <p:spPr>
          <a:xfrm>
            <a:off x="455904" y="404664"/>
            <a:ext cx="17840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2" name="Google Shape;872;p57"/>
          <p:cNvSpPr txBox="1"/>
          <p:nvPr/>
        </p:nvSpPr>
        <p:spPr>
          <a:xfrm>
            <a:off x="755576" y="2422631"/>
            <a:ext cx="587051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for : 라벨을 정의하려는 요소와 동기화하기 위한 속성으로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동기화 대상 컨트롤의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id속성의 값</a:t>
            </a: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과 일치시킨다.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3" name="Google Shape;873;p57"/>
          <p:cNvSpPr txBox="1"/>
          <p:nvPr/>
        </p:nvSpPr>
        <p:spPr>
          <a:xfrm>
            <a:off x="1097667" y="3214719"/>
            <a:ext cx="4554452" cy="64633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&lt;label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for=“val”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&gt;ID:&lt;/label&gt;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&lt;input type=“text” name=“hk”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id=“val”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/&gt;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4" name="Google Shape;874;p57"/>
          <p:cNvSpPr txBox="1"/>
          <p:nvPr/>
        </p:nvSpPr>
        <p:spPr>
          <a:xfrm>
            <a:off x="755576" y="4149082"/>
            <a:ext cx="5088252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Char char="-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명시적 라벨: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label요소에 for 속성과 컨트롤의 id 속성을 일치시켜 지정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컨트롤 하나에 여러 개의 라벨을 정의할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Label요소와 컨트롤 요소간에 반드시 인접할 필요 없음.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5" name="Google Shape;875;p57"/>
          <p:cNvSpPr txBox="1"/>
          <p:nvPr/>
        </p:nvSpPr>
        <p:spPr>
          <a:xfrm>
            <a:off x="755577" y="5283207"/>
            <a:ext cx="546816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Char char="-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암묵적 라벨: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Label요소의 범위 안에 텍스트와 컨트롤 요소를 포함하여 정의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하나의 컨트롤에 여러 라벨 정의 불가능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텍스트와 컨트롤은 반드시 라벨 안에 정의되어야 한다.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58"/>
          <p:cNvSpPr txBox="1"/>
          <p:nvPr/>
        </p:nvSpPr>
        <p:spPr>
          <a:xfrm>
            <a:off x="455903" y="404664"/>
            <a:ext cx="25037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- 실습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881" name="Google Shape;881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9494" y="1687043"/>
            <a:ext cx="6038850" cy="3686175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58"/>
          <p:cNvSpPr txBox="1"/>
          <p:nvPr/>
        </p:nvSpPr>
        <p:spPr>
          <a:xfrm>
            <a:off x="455904" y="1687041"/>
            <a:ext cx="11224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(1) 1단계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 txBox="1"/>
          <p:nvPr/>
        </p:nvSpPr>
        <p:spPr>
          <a:xfrm>
            <a:off x="903685" y="508001"/>
            <a:ext cx="180530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마크업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6"/>
          <p:cNvSpPr txBox="1"/>
          <p:nvPr/>
        </p:nvSpPr>
        <p:spPr>
          <a:xfrm>
            <a:off x="903685" y="1323978"/>
            <a:ext cx="49600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HTML(Element)요소의 구성 3가지 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1094185" y="3117375"/>
            <a:ext cx="7288855" cy="1477328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&lt;p&gt; 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&lt;p </a:t>
            </a:r>
            <a:r>
              <a:rPr b="0" i="0" lang="en-US" sz="2400" u="none" cap="none" strike="noStrike">
                <a:solidFill>
                  <a:srgbClr val="FF0066"/>
                </a:solidFill>
                <a:latin typeface="Arimo"/>
                <a:ea typeface="Arimo"/>
                <a:cs typeface="Arimo"/>
                <a:sym typeface="Arimo"/>
              </a:rPr>
              <a:t>id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=“</a:t>
            </a:r>
            <a:r>
              <a:rPr b="0" i="0" lang="en-US" sz="2400" u="none" cap="none" strike="noStrike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hello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” </a:t>
            </a:r>
            <a:r>
              <a:rPr b="0" i="0" lang="en-US" sz="24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 &lt;/p&gt;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&lt;p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b="0" i="0" lang="en-US" sz="2400" u="none" cap="none" strike="noStrike">
                <a:solidFill>
                  <a:srgbClr val="FF0066"/>
                </a:solidFill>
                <a:latin typeface="Arimo"/>
                <a:ea typeface="Arimo"/>
                <a:cs typeface="Arimo"/>
                <a:sym typeface="Arimo"/>
              </a:rPr>
              <a:t>id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=“</a:t>
            </a:r>
            <a:r>
              <a:rPr b="0" i="0" lang="en-US" sz="2400" u="none" cap="none" strike="noStrike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hello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”   </a:t>
            </a:r>
            <a:r>
              <a:rPr b="0" i="0" lang="en-US" sz="2400" u="none" cap="none" strike="noStrike">
                <a:solidFill>
                  <a:srgbClr val="FF0066"/>
                </a:solidFill>
                <a:latin typeface="Arimo"/>
                <a:ea typeface="Arimo"/>
                <a:cs typeface="Arimo"/>
                <a:sym typeface="Arimo"/>
              </a:rPr>
              <a:t>title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=“</a:t>
            </a:r>
            <a:r>
              <a:rPr b="0" i="1" lang="en-US" sz="2400" u="none" cap="none" strike="noStrike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html입문하기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” </a:t>
            </a:r>
            <a:r>
              <a:rPr b="0" i="0" lang="en-US" sz="24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Hello World!</a:t>
            </a:r>
            <a:r>
              <a:rPr b="0" i="0" lang="en-US" sz="24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0" i="0" lang="en-US" sz="2400" u="none" cap="none" strike="noStrike">
                <a:solidFill>
                  <a:srgbClr val="66CC66"/>
                </a:solidFill>
                <a:latin typeface="Arimo"/>
                <a:ea typeface="Arimo"/>
                <a:cs typeface="Arimo"/>
                <a:sym typeface="Arimo"/>
              </a:rPr>
              <a:t>/</a:t>
            </a:r>
            <a:r>
              <a:rPr b="0" i="0" lang="en-US" sz="24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p&gt;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b="0" i="0" sz="24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87" name="Google Shape;187;p6"/>
          <p:cNvSpPr txBox="1"/>
          <p:nvPr/>
        </p:nvSpPr>
        <p:spPr>
          <a:xfrm>
            <a:off x="1094185" y="1830390"/>
            <a:ext cx="360226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시작과 끝을 나타내는 태그 한쌍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태그 내에 특성을 부여하는 속성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문자 및 컨텐츠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59"/>
          <p:cNvSpPr txBox="1"/>
          <p:nvPr/>
        </p:nvSpPr>
        <p:spPr>
          <a:xfrm>
            <a:off x="455903" y="404664"/>
            <a:ext cx="25037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1-16. 폼(Form) - 실습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D:\UI강의자료_kbj\강의자료2016\1.html\과제\html과제\회원가입폼.PNG" id="888" name="Google Shape;88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697" y="960508"/>
            <a:ext cx="6176041" cy="5564836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59"/>
          <p:cNvSpPr txBox="1"/>
          <p:nvPr/>
        </p:nvSpPr>
        <p:spPr>
          <a:xfrm>
            <a:off x="455904" y="1687041"/>
            <a:ext cx="11224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2단계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60"/>
          <p:cNvSpPr txBox="1"/>
          <p:nvPr/>
        </p:nvSpPr>
        <p:spPr>
          <a:xfrm>
            <a:off x="391409" y="1054477"/>
            <a:ext cx="183127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div요소, span요소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5" name="Google Shape;895;p60"/>
          <p:cNvSpPr txBox="1"/>
          <p:nvPr/>
        </p:nvSpPr>
        <p:spPr>
          <a:xfrm>
            <a:off x="455904" y="404664"/>
            <a:ext cx="26852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1-17. 그룹핑(Grouping)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6" name="Google Shape;896;p60"/>
          <p:cNvSpPr txBox="1"/>
          <p:nvPr/>
        </p:nvSpPr>
        <p:spPr>
          <a:xfrm>
            <a:off x="539552" y="1556794"/>
            <a:ext cx="378661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여러 요소를 그룹화하는 요소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CSS를 적용할 때 많이 사용된다.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60"/>
          <p:cNvSpPr txBox="1"/>
          <p:nvPr/>
        </p:nvSpPr>
        <p:spPr>
          <a:xfrm>
            <a:off x="395537" y="2586392"/>
            <a:ext cx="429476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div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블록요소와 인라인요소, 텍스트 포함 가능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8" name="Google Shape;898;p60"/>
          <p:cNvSpPr txBox="1"/>
          <p:nvPr/>
        </p:nvSpPr>
        <p:spPr>
          <a:xfrm>
            <a:off x="399663" y="3717033"/>
            <a:ext cx="691247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span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 요소와 텍스트는 포함할 수 있지만, 블록요소는 포함할 수 없음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61"/>
          <p:cNvSpPr txBox="1"/>
          <p:nvPr/>
        </p:nvSpPr>
        <p:spPr>
          <a:xfrm>
            <a:off x="3491881" y="2996952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 HTML5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4" name="Google Shape;904;p61"/>
          <p:cNvSpPr txBox="1"/>
          <p:nvPr/>
        </p:nvSpPr>
        <p:spPr>
          <a:xfrm>
            <a:off x="611561" y="9807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62"/>
          <p:cNvSpPr txBox="1"/>
          <p:nvPr/>
        </p:nvSpPr>
        <p:spPr>
          <a:xfrm>
            <a:off x="455903" y="404664"/>
            <a:ext cx="32287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1-18. 새로운 구조(Grouping)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0" name="Google Shape;910;p62"/>
          <p:cNvSpPr/>
          <p:nvPr/>
        </p:nvSpPr>
        <p:spPr>
          <a:xfrm>
            <a:off x="701376" y="1052738"/>
            <a:ext cx="7831063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 시멘틱 요소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hgroup : 제목과 부제목을 묶어 주는 요소로 hgroup안에서는 최상위 제목만 outline이 된다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section : 의미가 같은 내용들을 그룹화 할때 사용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(h요소나 p요소, section, article을 묶을 때나 공지, 새로운 소식 등 독립된 영역을 만들 때도 쓰인다.)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header요소 : 문서의 머리말(문서의 큰 제목이나 내비게이션, 검색 폼 등 포함)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footer요소 : 문서의 꼬리말(작성자,저작권, 관련된 문서의 링크등 포함)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nav요소 : 메인 내비게이션의 의미를 줄 때 사용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article요소 : 문서에서 독립적인 컨텐츠(신문기사나 블로그의 글등)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aside : 문서 내에서 다른 컨텐츠와 전혀 관련이 없고 메인컨텐츠와 분리된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독립적인 요소 (문서의 왼쪽이나 오른쪽에 사이드 바 영역)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63"/>
          <p:cNvSpPr txBox="1"/>
          <p:nvPr/>
        </p:nvSpPr>
        <p:spPr>
          <a:xfrm>
            <a:off x="455903" y="404664"/>
            <a:ext cx="32287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1-18. 새로운 구조(Grouping)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6" name="Google Shape;916;p63"/>
          <p:cNvSpPr/>
          <p:nvPr/>
        </p:nvSpPr>
        <p:spPr>
          <a:xfrm>
            <a:off x="1403649" y="1340768"/>
            <a:ext cx="6408712" cy="432048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&lt;header&gt;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7" name="Google Shape;917;p63"/>
          <p:cNvSpPr/>
          <p:nvPr/>
        </p:nvSpPr>
        <p:spPr>
          <a:xfrm>
            <a:off x="1403649" y="1947934"/>
            <a:ext cx="6408712" cy="432048"/>
          </a:xfrm>
          <a:prstGeom prst="roundRect">
            <a:avLst>
              <a:gd fmla="val 16667" name="adj"/>
            </a:avLst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&lt;nav&gt;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8" name="Google Shape;918;p63"/>
          <p:cNvSpPr/>
          <p:nvPr/>
        </p:nvSpPr>
        <p:spPr>
          <a:xfrm>
            <a:off x="1403648" y="2564904"/>
            <a:ext cx="1296144" cy="2808312"/>
          </a:xfrm>
          <a:prstGeom prst="roundRect">
            <a:avLst>
              <a:gd fmla="val 16667" name="adj"/>
            </a:avLst>
          </a:prstGeom>
          <a:solidFill>
            <a:srgbClr val="93895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&lt;aside&gt;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9" name="Google Shape;919;p63"/>
          <p:cNvSpPr/>
          <p:nvPr/>
        </p:nvSpPr>
        <p:spPr>
          <a:xfrm>
            <a:off x="2843809" y="2575722"/>
            <a:ext cx="4968551" cy="2808312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0" name="Google Shape;920;p63"/>
          <p:cNvSpPr/>
          <p:nvPr/>
        </p:nvSpPr>
        <p:spPr>
          <a:xfrm>
            <a:off x="1422106" y="5517232"/>
            <a:ext cx="6408712" cy="432048"/>
          </a:xfrm>
          <a:prstGeom prst="roundRect">
            <a:avLst>
              <a:gd fmla="val 16667" name="adj"/>
            </a:avLst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&lt;footer&gt;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1" name="Google Shape;921;p63"/>
          <p:cNvSpPr/>
          <p:nvPr/>
        </p:nvSpPr>
        <p:spPr>
          <a:xfrm>
            <a:off x="2915816" y="3284984"/>
            <a:ext cx="4752528" cy="844894"/>
          </a:xfrm>
          <a:prstGeom prst="roundRect">
            <a:avLst>
              <a:gd fmla="val 16667" name="adj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&lt;article&gt;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2" name="Google Shape;922;p63"/>
          <p:cNvSpPr/>
          <p:nvPr/>
        </p:nvSpPr>
        <p:spPr>
          <a:xfrm>
            <a:off x="2915816" y="4240290"/>
            <a:ext cx="4752528" cy="844894"/>
          </a:xfrm>
          <a:prstGeom prst="roundRect">
            <a:avLst>
              <a:gd fmla="val 16667" name="adj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&lt;article&gt;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3" name="Google Shape;923;p63"/>
          <p:cNvSpPr txBox="1"/>
          <p:nvPr/>
        </p:nvSpPr>
        <p:spPr>
          <a:xfrm>
            <a:off x="3059832" y="2699628"/>
            <a:ext cx="12474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&lt;section&gt;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64"/>
          <p:cNvSpPr txBox="1"/>
          <p:nvPr/>
        </p:nvSpPr>
        <p:spPr>
          <a:xfrm>
            <a:off x="455903" y="404664"/>
            <a:ext cx="20281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1-19. 새로운 태그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64"/>
          <p:cNvSpPr/>
          <p:nvPr/>
        </p:nvSpPr>
        <p:spPr>
          <a:xfrm>
            <a:off x="701376" y="764706"/>
            <a:ext cx="7831063" cy="6001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 새로 추가된 태그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figure와 figcaption태그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삽화, 다이어그램, 사진, 코드 목록 컨텐츠 등에 설명을 달아주는 태그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figcaption은 figure태그 안의 제목을 나타낸다.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mark 태그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글 내용에서 주의 깊게 볼 텍스트 부분을 강조 처리하기 위한 요소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사용 예) 검색 사이트에서 검색하고자 하는 키워드를 입력했을 때 검색결과에 내용 중 일치하는 키워드만 강조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하여 나타낸다.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time태그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날짜와 시간을 기계가 이해할 수 있는 형태로 만들어주는 요소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details과 summary태그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세부 내용을 숨겨놓고 필요할 때 볼 수 있도록 내용을 펼쳐 보여주는 기능 제공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summary는 details요소의 제목을 나타낸다.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progress와 meter요소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progress : 다운로드 진행상황 표시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meter : 정해진 범위 값에서 현재 상태의 값을 나타낸다.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65"/>
          <p:cNvSpPr txBox="1"/>
          <p:nvPr/>
        </p:nvSpPr>
        <p:spPr>
          <a:xfrm>
            <a:off x="455903" y="404664"/>
            <a:ext cx="14847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1-20. 폼요소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5" name="Google Shape;935;p65"/>
          <p:cNvSpPr/>
          <p:nvPr/>
        </p:nvSpPr>
        <p:spPr>
          <a:xfrm>
            <a:off x="701376" y="764706"/>
            <a:ext cx="7831063" cy="5632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 새로 추가된 폼요소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input 타입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search : 검색 박스로 텍스트 입력 시 지우기(X)버튼이 나타난다.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email : email입력 양식에 맞지 않을 경우 오류 메시지를 제공한다.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url : url 입력 양식에 맞지 않을 경우 오류 메시지를 제공한다.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tel : 전화번호 입력 박스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number : 숫자 입력 박스에 직접 입력하거나 상하 화살표를 눌러 선택할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range : 숫자 범위가 '슬라이드 바'로 나타난다.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date : 연,월,일을 선택할 수 있는 박스가 나온다.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datetime : 연,월,일과 시, 분을 선택할 수 있는 박스가 나온다(UTC, 국제표준시간)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datetime-local : 연,월,일,시,분을 선택할 수 있는 박스가 나온다.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month : 연과 월만 선택할 수 있는 박스가 나온다.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week : 연과 주를 선택할 수 있는 박스가 나온다.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time : 시, 분을 선택할 수 있는 박스가 나온다.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color : 색상 선택 박스로 나타낸다.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66"/>
          <p:cNvSpPr txBox="1"/>
          <p:nvPr/>
        </p:nvSpPr>
        <p:spPr>
          <a:xfrm>
            <a:off x="455903" y="404664"/>
            <a:ext cx="16482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1-20. 폼 요소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1" name="Google Shape;941;p66"/>
          <p:cNvSpPr/>
          <p:nvPr/>
        </p:nvSpPr>
        <p:spPr>
          <a:xfrm>
            <a:off x="701376" y="764704"/>
            <a:ext cx="783106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 새로 추가된 폼요소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폼속성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required 속성 : 컨트롤 유효값 처리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placeholder 속성 : 입력 양식 힌트 제공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autocomplete 속성 : 자동완성 기능 설정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list 속성 : 텍스트 입력 컨트롤의 부가 기능으로 자동완성기능에 대한 입력값을 미리 작성할 수 있게 제공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autofocus 속성 : 커서 위치 초기 설정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disabled/readonly 속성 : 컨트롤 비활성화/ 입력값 수정 불가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pattern 속성 : 이메일이나 전화번호 또는 숫자, 문자등 입력 양식에 대한 패턴 정의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multiple 속성 : 여러 값을 콤마( , )로 구분하여 입력할 수 있으며, 전송시 배열형태로 여러값을 전송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67"/>
          <p:cNvSpPr txBox="1"/>
          <p:nvPr/>
        </p:nvSpPr>
        <p:spPr>
          <a:xfrm>
            <a:off x="4067945" y="2852936"/>
            <a:ext cx="8402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CSS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68"/>
          <p:cNvSpPr txBox="1"/>
          <p:nvPr/>
        </p:nvSpPr>
        <p:spPr>
          <a:xfrm>
            <a:off x="455905" y="404664"/>
            <a:ext cx="43412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2-1. CSS 기본문법(Basic CSS Grammar)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2" name="Google Shape;952;p68"/>
          <p:cNvSpPr txBox="1"/>
          <p:nvPr/>
        </p:nvSpPr>
        <p:spPr>
          <a:xfrm>
            <a:off x="395537" y="1340209"/>
            <a:ext cx="86485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실행순서는 절차식이며, 마지막에 선언된 스타일이 우선순위를 갖는다.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마크업 언어의 표시되는 방법을 기술하는 언어이며, HTML문서의 레이아웃과 스타일을 정의.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작성방식에는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 스타일시트, 내부 스타일시트, 외부스타일시트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세 종류가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68"/>
          <p:cNvSpPr txBox="1"/>
          <p:nvPr/>
        </p:nvSpPr>
        <p:spPr>
          <a:xfrm>
            <a:off x="539552" y="2852936"/>
            <a:ext cx="668644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인라인 스타일시트: 우선순위가 높다.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내부스타일시트: 간단한 코드작성시 많이 쓰인다.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외부스타일시트: 주로 사용되는 방법으로 CSS파일을 링크방식으로 통해 사용.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"/>
          <p:cNvSpPr txBox="1"/>
          <p:nvPr/>
        </p:nvSpPr>
        <p:spPr>
          <a:xfrm>
            <a:off x="903685" y="508001"/>
            <a:ext cx="180530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마크업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903685" y="1323978"/>
            <a:ext cx="49600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HTML(Element)요소의 형태 3가지 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899592" y="2908101"/>
            <a:ext cx="7046801" cy="1384995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&lt;p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b="0" i="0" lang="en-US" sz="1800" u="none" cap="none" strike="noStrike">
                <a:solidFill>
                  <a:srgbClr val="FF0066"/>
                </a:solidFill>
                <a:latin typeface="Arimo"/>
                <a:ea typeface="Arimo"/>
                <a:cs typeface="Arimo"/>
                <a:sym typeface="Arimo"/>
              </a:rPr>
              <a:t>id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=“</a:t>
            </a:r>
            <a:r>
              <a:rPr b="0" i="0" lang="en-US" sz="1800" u="none" cap="none" strike="noStrike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hello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”   </a:t>
            </a:r>
            <a:r>
              <a:rPr b="0" i="0" lang="en-US" sz="1800" u="none" cap="none" strike="noStrike">
                <a:solidFill>
                  <a:srgbClr val="FF0066"/>
                </a:solidFill>
                <a:latin typeface="Arimo"/>
                <a:ea typeface="Arimo"/>
                <a:cs typeface="Arimo"/>
                <a:sym typeface="Arimo"/>
              </a:rPr>
              <a:t>title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=“</a:t>
            </a:r>
            <a:r>
              <a:rPr b="0" i="1" lang="en-US" sz="1800" u="none" cap="none" strike="noStrike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html입문하기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” 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&gt;</a:t>
            </a:r>
            <a:endParaRPr b="0" i="0" sz="1800" u="none" cap="none" strike="noStrike">
              <a:solidFill>
                <a:srgbClr val="0099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	&lt;b&gt;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		&lt;a </a:t>
            </a:r>
            <a:r>
              <a:rPr b="0" i="0" lang="en-US" sz="1800" u="none" cap="none" strike="noStrike">
                <a:solidFill>
                  <a:srgbClr val="FF0066"/>
                </a:solidFill>
                <a:latin typeface="Arimo"/>
                <a:ea typeface="Arimo"/>
                <a:cs typeface="Arimo"/>
                <a:sym typeface="Arimo"/>
              </a:rPr>
              <a:t>href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=“</a:t>
            </a:r>
            <a:r>
              <a:rPr b="0" i="0" lang="en-US" sz="1800" u="sng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http://www.google.com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”&gt;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Hello World!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&lt;/a&gt;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	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&lt;/b&gt;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&lt;</a:t>
            </a:r>
            <a:r>
              <a:rPr b="0" i="0" lang="en-US" sz="1800" u="none" cap="none" strike="noStrike">
                <a:solidFill>
                  <a:srgbClr val="66CC66"/>
                </a:solidFill>
                <a:latin typeface="Arimo"/>
                <a:ea typeface="Arimo"/>
                <a:cs typeface="Arimo"/>
                <a:sym typeface="Arimo"/>
              </a:rPr>
              <a:t>/</a:t>
            </a:r>
            <a:r>
              <a:rPr b="0" i="0" lang="en-US" sz="1800" u="none" cap="none" strike="noStrike">
                <a:solidFill>
                  <a:srgbClr val="009900"/>
                </a:solidFill>
                <a:latin typeface="Arimo"/>
                <a:ea typeface="Arimo"/>
                <a:cs typeface="Arimo"/>
                <a:sym typeface="Arimo"/>
              </a:rPr>
              <a:t>p&gt;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1094186" y="1830390"/>
            <a:ext cx="194957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구조적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표현적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하이퍼 텍스트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69"/>
          <p:cNvSpPr txBox="1"/>
          <p:nvPr/>
        </p:nvSpPr>
        <p:spPr>
          <a:xfrm>
            <a:off x="455905" y="404664"/>
            <a:ext cx="43412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2-1. CSS 기본문법(Basic CSS Grammar)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959" name="Google Shape;959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1772817"/>
            <a:ext cx="4310283" cy="3789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8024" y="1772816"/>
            <a:ext cx="3784581" cy="3789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70"/>
          <p:cNvSpPr txBox="1"/>
          <p:nvPr/>
        </p:nvSpPr>
        <p:spPr>
          <a:xfrm>
            <a:off x="455905" y="404664"/>
            <a:ext cx="43412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2-1. CSS 기본문법(Basic CSS Grammar)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6" name="Google Shape;966;p70"/>
          <p:cNvSpPr txBox="1"/>
          <p:nvPr/>
        </p:nvSpPr>
        <p:spPr>
          <a:xfrm>
            <a:off x="647628" y="4077074"/>
            <a:ext cx="19896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2-1-3. 외부스타일시트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70"/>
          <p:cNvSpPr txBox="1"/>
          <p:nvPr/>
        </p:nvSpPr>
        <p:spPr>
          <a:xfrm>
            <a:off x="811572" y="4510863"/>
            <a:ext cx="6356820" cy="83099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&lt;link rel=“stylesheet” href=“test01.css” type=“text/css”/&gt;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&lt;link rel=“stylesheet” href=“test02.css” type=“text/css”/&gt;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70"/>
          <p:cNvSpPr txBox="1"/>
          <p:nvPr/>
        </p:nvSpPr>
        <p:spPr>
          <a:xfrm>
            <a:off x="612108" y="816968"/>
            <a:ext cx="22317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2-1-1. 인라인 스타일시트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70"/>
          <p:cNvSpPr txBox="1"/>
          <p:nvPr/>
        </p:nvSpPr>
        <p:spPr>
          <a:xfrm>
            <a:off x="831530" y="2291388"/>
            <a:ext cx="6332758" cy="156966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p{ color: red; font-size : 12pt;”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strong{color : blue;}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&lt;p&gt;내부스타일방식&lt;/p&gt;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&lt;strong&gt;style요소로 정의한다.&lt;/strong&gt;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&lt;/body&gt;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0" name="Google Shape;970;p70"/>
          <p:cNvSpPr txBox="1"/>
          <p:nvPr/>
        </p:nvSpPr>
        <p:spPr>
          <a:xfrm>
            <a:off x="831530" y="1265274"/>
            <a:ext cx="6332758" cy="46166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 style=“color : red; font-size : 10pt;”&gt;in-line방식&lt;/p&gt;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&lt;strong style=“color : blue; “ &gt;요소 내부에 작성한다.&lt;/strong&gt;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1" name="Google Shape;971;p70"/>
          <p:cNvSpPr txBox="1"/>
          <p:nvPr/>
        </p:nvSpPr>
        <p:spPr>
          <a:xfrm>
            <a:off x="618990" y="1916834"/>
            <a:ext cx="205216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2-1-2. 내부 스타일시트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70"/>
          <p:cNvSpPr/>
          <p:nvPr/>
        </p:nvSpPr>
        <p:spPr>
          <a:xfrm>
            <a:off x="811572" y="5478325"/>
            <a:ext cx="2232248" cy="903005"/>
          </a:xfrm>
          <a:prstGeom prst="snip1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test01.css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p{ color: red; font-size : 12pt;”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70"/>
          <p:cNvSpPr/>
          <p:nvPr/>
        </p:nvSpPr>
        <p:spPr>
          <a:xfrm>
            <a:off x="3347865" y="5478324"/>
            <a:ext cx="2232248" cy="903005"/>
          </a:xfrm>
          <a:prstGeom prst="snip1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test02.css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strong{color : blue;}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4" name="Google Shape;974;p70"/>
          <p:cNvSpPr txBox="1"/>
          <p:nvPr/>
        </p:nvSpPr>
        <p:spPr>
          <a:xfrm>
            <a:off x="5652120" y="5590983"/>
            <a:ext cx="32403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CSS를 파일로 따로 저장하여 불러오는 방식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공통이나 자주 쓰는 CSS를 따로 저장하여 사용하기 용이하다.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71"/>
          <p:cNvSpPr txBox="1"/>
          <p:nvPr/>
        </p:nvSpPr>
        <p:spPr>
          <a:xfrm>
            <a:off x="455905" y="404664"/>
            <a:ext cx="43412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2-1. CSS 기본문법(Basic CSS Grammar)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0" name="Google Shape;980;p71"/>
          <p:cNvSpPr txBox="1"/>
          <p:nvPr/>
        </p:nvSpPr>
        <p:spPr>
          <a:xfrm>
            <a:off x="612108" y="816968"/>
            <a:ext cx="28256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2-1-4. 외부스타일시트(@import)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1" name="Google Shape;981;p71"/>
          <p:cNvSpPr txBox="1"/>
          <p:nvPr/>
        </p:nvSpPr>
        <p:spPr>
          <a:xfrm>
            <a:off x="831530" y="1196754"/>
            <a:ext cx="6692798" cy="258532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@import url(“test01.css”);  🡨--------------------가장 상단에 위치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p{ color: red; font-size : 12pt;”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strong{color : blue;}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&lt;p&gt;외부스타일방식&lt;/p&gt;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&lt;strong&gt;또다른 방법&lt;/strong&gt;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&lt;/body&gt;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2" name="Google Shape;982;p71"/>
          <p:cNvSpPr txBox="1"/>
          <p:nvPr/>
        </p:nvSpPr>
        <p:spPr>
          <a:xfrm>
            <a:off x="4211961" y="1799239"/>
            <a:ext cx="280557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Link요소를 사용하지 않고 바로 스타일에 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작성할 수 있는 장점이 있다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71"/>
          <p:cNvSpPr txBox="1"/>
          <p:nvPr/>
        </p:nvSpPr>
        <p:spPr>
          <a:xfrm>
            <a:off x="611561" y="3841304"/>
            <a:ext cx="188545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2-1-5. CSS 수치 단위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71"/>
          <p:cNvSpPr txBox="1"/>
          <p:nvPr/>
        </p:nvSpPr>
        <p:spPr>
          <a:xfrm>
            <a:off x="827584" y="4191759"/>
            <a:ext cx="6696744" cy="23083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상대단위 : em,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브라우저의 기본 글꼴을 기준으로 1em = 100%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브라우저 메뉴의 글꼴 크기 변화에 따라 유동적이다.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절대단위 : px, pt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브라우저의 기본 글꼴을 기준으로 1em = 12pt = 16px = 100%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상대단위를 사용하면 접근성은 좋지만, 단위 환산에 대한 어려움과 스타일 수정 시 다양한 환경에서 일관적이지 못한 화면을 나타낼 문제가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디자인 제작 시 기본 단위가 px로 이루어져, 다른 단위보다 빠르게 대응할 수 있는 px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72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0" name="Google Shape;990;p72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1" name="Google Shape;991;p72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2" name="Google Shape;992;p72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3" name="Google Shape;993;p72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4" name="Google Shape;994;p72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5" name="Google Shape;995;p72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6" name="Google Shape;996;p72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7" name="Google Shape;997;p72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8" name="Google Shape;998;p72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9" name="Google Shape;999;p72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0" name="Google Shape;1000;p72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1" name="Google Shape;1001;p72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2" name="Google Shape;1002;p72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3" name="Google Shape;1003;p72"/>
          <p:cNvSpPr txBox="1"/>
          <p:nvPr/>
        </p:nvSpPr>
        <p:spPr>
          <a:xfrm>
            <a:off x="3563888" y="2931909"/>
            <a:ext cx="3298082" cy="258532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ul{magin:0px;}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p{text-decoration:underline;}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h1,h2,h3{color:blue;}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4" name="Google Shape;1004;p72"/>
          <p:cNvSpPr txBox="1"/>
          <p:nvPr/>
        </p:nvSpPr>
        <p:spPr>
          <a:xfrm>
            <a:off x="3579681" y="2060848"/>
            <a:ext cx="459356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태그 이름을 지정하여 선언한다.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동일한 속성에 대해 여러 요소를 , (콤마)로 구분하여 선언 가능함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73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0" name="Google Shape;1010;p73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1" name="Google Shape;1011;p73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2" name="Google Shape;1012;p73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3" name="Google Shape;1013;p73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4" name="Google Shape;1014;p73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5" name="Google Shape;1015;p73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6" name="Google Shape;1016;p73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7" name="Google Shape;1017;p73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8" name="Google Shape;1018;p73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9" name="Google Shape;1019;p73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0" name="Google Shape;1020;p73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1" name="Google Shape;1021;p73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2" name="Google Shape;1022;p73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3" name="Google Shape;1023;p73"/>
          <p:cNvSpPr txBox="1"/>
          <p:nvPr/>
        </p:nvSpPr>
        <p:spPr>
          <a:xfrm>
            <a:off x="3635896" y="3042825"/>
            <a:ext cx="3015634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#header{magin:0px;}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#content{font-size:10px;}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4" name="Google Shape;1024;p73"/>
          <p:cNvSpPr txBox="1"/>
          <p:nvPr/>
        </p:nvSpPr>
        <p:spPr>
          <a:xfrm>
            <a:off x="3635896" y="2204864"/>
            <a:ext cx="405271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요소에 사용자가 직접 id 선택자 이름을 지정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Id는 #으로 구분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Id선택자 이름을 중복 사용할 수 없다.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5" name="Google Shape;1025;p73"/>
          <p:cNvSpPr txBox="1"/>
          <p:nvPr/>
        </p:nvSpPr>
        <p:spPr>
          <a:xfrm>
            <a:off x="3635896" y="4953942"/>
            <a:ext cx="3015634" cy="92333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 id=“header”&gt; 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 id=“content”&gt; 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74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1" name="Google Shape;1031;p74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2" name="Google Shape;1032;p74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3" name="Google Shape;1033;p74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4" name="Google Shape;1034;p74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5" name="Google Shape;1035;p74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6" name="Google Shape;1036;p74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7" name="Google Shape;1037;p74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8" name="Google Shape;1038;p74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9" name="Google Shape;1039;p74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0" name="Google Shape;1040;p74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1" name="Google Shape;1041;p74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2" name="Google Shape;1042;p74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3" name="Google Shape;1043;p74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4" name="Google Shape;1044;p74"/>
          <p:cNvSpPr txBox="1"/>
          <p:nvPr/>
        </p:nvSpPr>
        <p:spPr>
          <a:xfrm>
            <a:off x="3635896" y="2970817"/>
            <a:ext cx="3015634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.header{magin:0px;}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.content{font-size:10px;}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5" name="Google Shape;1045;p74"/>
          <p:cNvSpPr txBox="1"/>
          <p:nvPr/>
        </p:nvSpPr>
        <p:spPr>
          <a:xfrm>
            <a:off x="3635896" y="2204864"/>
            <a:ext cx="428033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요소에 사용자가 직접 class 선택자 이름을 지정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class는 . 으로 구분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 선택자 이름 중복사용가능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6" name="Google Shape;1046;p74"/>
          <p:cNvSpPr txBox="1"/>
          <p:nvPr/>
        </p:nvSpPr>
        <p:spPr>
          <a:xfrm>
            <a:off x="3635896" y="4881934"/>
            <a:ext cx="3304174" cy="128528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 class=“header”&gt;&lt;/div&gt;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 class=“header”&gt;&lt;/div&gt;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 class=“content”&gt; 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75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2" name="Google Shape;1052;p75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3" name="Google Shape;1053;p75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4" name="Google Shape;1054;p75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5" name="Google Shape;1055;p75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6" name="Google Shape;1056;p75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7" name="Google Shape;1057;p75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8" name="Google Shape;1058;p75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9" name="Google Shape;1059;p75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0" name="Google Shape;1060;p75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1" name="Google Shape;1061;p75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2" name="Google Shape;1062;p75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3" name="Google Shape;1063;p75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4" name="Google Shape;1064;p75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5" name="Google Shape;1065;p75"/>
          <p:cNvSpPr txBox="1"/>
          <p:nvPr/>
        </p:nvSpPr>
        <p:spPr>
          <a:xfrm>
            <a:off x="3635896" y="3042826"/>
            <a:ext cx="2644955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* 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div *{magin:0px;}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6" name="Google Shape;1066;p75"/>
          <p:cNvSpPr txBox="1"/>
          <p:nvPr/>
        </p:nvSpPr>
        <p:spPr>
          <a:xfrm>
            <a:off x="3635896" y="2171765"/>
            <a:ext cx="45373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모든 태그에 대한 속성을 지정할 수 있으나, 자주 사용하지는 않음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전체선택자는 * 로 선언한다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76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2" name="Google Shape;1072;p76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3" name="Google Shape;1073;p76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4" name="Google Shape;1074;p76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5" name="Google Shape;1075;p76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6" name="Google Shape;1076;p76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7" name="Google Shape;1077;p76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8" name="Google Shape;1078;p76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9" name="Google Shape;1079;p76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0" name="Google Shape;1080;p76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1" name="Google Shape;1081;p76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2" name="Google Shape;1082;p76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3" name="Google Shape;1083;p76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4" name="Google Shape;1084;p76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5" name="Google Shape;1085;p76"/>
          <p:cNvSpPr txBox="1"/>
          <p:nvPr/>
        </p:nvSpPr>
        <p:spPr>
          <a:xfrm>
            <a:off x="3635896" y="2787893"/>
            <a:ext cx="2750368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div &gt; p{font-size:10px;}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 &gt; span{color:red;}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6" name="Google Shape;1086;p76"/>
          <p:cNvSpPr txBox="1"/>
          <p:nvPr/>
        </p:nvSpPr>
        <p:spPr>
          <a:xfrm>
            <a:off x="3635896" y="2060848"/>
            <a:ext cx="405431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요소간의 관계에서 부모/자식관계에서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자식 요소를 지정.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7" name="Google Shape;1087;p76"/>
          <p:cNvSpPr txBox="1"/>
          <p:nvPr/>
        </p:nvSpPr>
        <p:spPr>
          <a:xfrm>
            <a:off x="3635896" y="4699010"/>
            <a:ext cx="3624582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&lt;div&gt;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&lt;p&gt;자식선택자&lt;/p&gt;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&lt;span&gt;난 자식이야&lt;/span&gt;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&lt;/p&gt;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8" name="Google Shape;1088;p76"/>
          <p:cNvSpPr/>
          <p:nvPr/>
        </p:nvSpPr>
        <p:spPr>
          <a:xfrm>
            <a:off x="6972446" y="3784596"/>
            <a:ext cx="695898" cy="227433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&lt;div&gt;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9" name="Google Shape;1089;p76"/>
          <p:cNvSpPr/>
          <p:nvPr/>
        </p:nvSpPr>
        <p:spPr>
          <a:xfrm>
            <a:off x="6972446" y="4209679"/>
            <a:ext cx="695898" cy="227433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0" name="Google Shape;1090;p76"/>
          <p:cNvSpPr/>
          <p:nvPr/>
        </p:nvSpPr>
        <p:spPr>
          <a:xfrm>
            <a:off x="7908550" y="3777631"/>
            <a:ext cx="695898" cy="227433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1" name="Google Shape;1091;p76"/>
          <p:cNvSpPr/>
          <p:nvPr/>
        </p:nvSpPr>
        <p:spPr>
          <a:xfrm>
            <a:off x="7908550" y="4202714"/>
            <a:ext cx="695898" cy="227433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&lt;span&gt;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092" name="Google Shape;1092;p76"/>
          <p:cNvCxnSpPr>
            <a:stCxn id="1088" idx="2"/>
            <a:endCxn id="1089" idx="0"/>
          </p:cNvCxnSpPr>
          <p:nvPr/>
        </p:nvCxnSpPr>
        <p:spPr>
          <a:xfrm>
            <a:off x="7320395" y="4012029"/>
            <a:ext cx="0" cy="1977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3" name="Google Shape;1093;p76"/>
          <p:cNvCxnSpPr>
            <a:stCxn id="1090" idx="2"/>
            <a:endCxn id="1091" idx="0"/>
          </p:cNvCxnSpPr>
          <p:nvPr/>
        </p:nvCxnSpPr>
        <p:spPr>
          <a:xfrm>
            <a:off x="8256499" y="4005064"/>
            <a:ext cx="0" cy="1977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4" name="Google Shape;1094;p76"/>
          <p:cNvSpPr/>
          <p:nvPr/>
        </p:nvSpPr>
        <p:spPr>
          <a:xfrm>
            <a:off x="7320395" y="3345583"/>
            <a:ext cx="936103" cy="227433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&lt;body&gt;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095" name="Google Shape;1095;p76"/>
          <p:cNvCxnSpPr>
            <a:stCxn id="1094" idx="2"/>
            <a:endCxn id="1088" idx="0"/>
          </p:cNvCxnSpPr>
          <p:nvPr/>
        </p:nvCxnSpPr>
        <p:spPr>
          <a:xfrm rot="5400000">
            <a:off x="7448697" y="3444766"/>
            <a:ext cx="211500" cy="468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6" name="Google Shape;1096;p76"/>
          <p:cNvCxnSpPr>
            <a:stCxn id="1094" idx="2"/>
            <a:endCxn id="1090" idx="0"/>
          </p:cNvCxnSpPr>
          <p:nvPr/>
        </p:nvCxnSpPr>
        <p:spPr>
          <a:xfrm flipH="1" rot="-5400000">
            <a:off x="7920147" y="3441316"/>
            <a:ext cx="204600" cy="468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7" name="Google Shape;1097;p76"/>
          <p:cNvSpPr/>
          <p:nvPr/>
        </p:nvSpPr>
        <p:spPr>
          <a:xfrm>
            <a:off x="7321441" y="2924944"/>
            <a:ext cx="936103" cy="227433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&lt;html&gt;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098" name="Google Shape;1098;p76"/>
          <p:cNvCxnSpPr>
            <a:stCxn id="1097" idx="2"/>
            <a:endCxn id="1094" idx="0"/>
          </p:cNvCxnSpPr>
          <p:nvPr/>
        </p:nvCxnSpPr>
        <p:spPr>
          <a:xfrm flipH="1">
            <a:off x="7788593" y="3152377"/>
            <a:ext cx="900" cy="1932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77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4" name="Google Shape;1104;p77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5" name="Google Shape;1105;p77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6" name="Google Shape;1106;p77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7" name="Google Shape;1107;p77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8" name="Google Shape;1108;p77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9" name="Google Shape;1109;p77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0" name="Google Shape;1110;p77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1" name="Google Shape;1111;p77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2" name="Google Shape;1112;p77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3" name="Google Shape;1113;p77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4" name="Google Shape;1114;p77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5" name="Google Shape;1115;p77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6" name="Google Shape;1116;p77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7" name="Google Shape;1117;p77"/>
          <p:cNvSpPr txBox="1"/>
          <p:nvPr/>
        </p:nvSpPr>
        <p:spPr>
          <a:xfrm>
            <a:off x="3635896" y="2931909"/>
            <a:ext cx="2701637" cy="133882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 + span{ color:red;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8" name="Google Shape;1118;p77"/>
          <p:cNvSpPr txBox="1"/>
          <p:nvPr/>
        </p:nvSpPr>
        <p:spPr>
          <a:xfrm>
            <a:off x="3635896" y="2204864"/>
            <a:ext cx="457208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지정한 요소 다음에 나오는 요소를 선택한다.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77"/>
          <p:cNvSpPr txBox="1"/>
          <p:nvPr/>
        </p:nvSpPr>
        <p:spPr>
          <a:xfrm>
            <a:off x="3635896" y="4466436"/>
            <a:ext cx="3626185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&lt;h1&gt;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인접&lt;span&gt;(했나요?)&lt;/span&gt;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&lt;/h1&gt;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&lt;span&gt;셀렉터&lt;/span&gt;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0" name="Google Shape;1120;p77"/>
          <p:cNvSpPr txBox="1"/>
          <p:nvPr/>
        </p:nvSpPr>
        <p:spPr>
          <a:xfrm>
            <a:off x="6268239" y="3645024"/>
            <a:ext cx="2840265" cy="1200329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h1 다음에 오는 요소 span요소에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폰트색을 red로 지정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h1 안에 있는 span은 지정되지 않는다.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왜? 다음이 아니라 안에 있으니깐!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78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6" name="Google Shape;1126;p78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7" name="Google Shape;1127;p78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8" name="Google Shape;1128;p78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9" name="Google Shape;1129;p78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0" name="Google Shape;1130;p78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1" name="Google Shape;1131;p78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2" name="Google Shape;1132;p78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3" name="Google Shape;1133;p78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4" name="Google Shape;1134;p78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5" name="Google Shape;1135;p78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6" name="Google Shape;1136;p78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7" name="Google Shape;1137;p78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8" name="Google Shape;1138;p78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9" name="Google Shape;1139;p78"/>
          <p:cNvSpPr txBox="1"/>
          <p:nvPr/>
        </p:nvSpPr>
        <p:spPr>
          <a:xfrm>
            <a:off x="3635896" y="2931909"/>
            <a:ext cx="3133294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h1[class]{font-size:10px;}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h1[class=“cont”]{color:red;}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0" name="Google Shape;1140;p78"/>
          <p:cNvSpPr txBox="1"/>
          <p:nvPr/>
        </p:nvSpPr>
        <p:spPr>
          <a:xfrm>
            <a:off x="3635896" y="2204864"/>
            <a:ext cx="41617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태그의 정의된 속성으로 선택할 수 있다.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"/>
          <p:cNvSpPr txBox="1"/>
          <p:nvPr/>
        </p:nvSpPr>
        <p:spPr>
          <a:xfrm>
            <a:off x="903686" y="508001"/>
            <a:ext cx="10679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CSS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1" name="Google Shape;201;p8"/>
          <p:cNvSpPr txBox="1"/>
          <p:nvPr/>
        </p:nvSpPr>
        <p:spPr>
          <a:xfrm>
            <a:off x="903686" y="1235078"/>
            <a:ext cx="23317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Selector 표현식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864254" y="3355317"/>
            <a:ext cx="3707746" cy="3123932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&lt;style&gt;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      p{ background-color : red;     color : white;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&lt;/style&gt;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 &lt;p&gt;Hello World!&lt;/p&gt; </a:t>
            </a:r>
            <a:endParaRPr b="0" i="0" sz="1400" u="none" cap="none" strike="noStrike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"/>
          <p:cNvSpPr txBox="1"/>
          <p:nvPr/>
        </p:nvSpPr>
        <p:spPr>
          <a:xfrm>
            <a:off x="1181100" y="1978025"/>
            <a:ext cx="50388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 { background-color : red;    color: white; }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1043608" y="2613025"/>
            <a:ext cx="958917" cy="369332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 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5" name="Google Shape;205;p8"/>
          <p:cNvSpPr txBox="1"/>
          <p:nvPr/>
        </p:nvSpPr>
        <p:spPr>
          <a:xfrm>
            <a:off x="2596958" y="2601913"/>
            <a:ext cx="728084" cy="369332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속성 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6" name="Google Shape;206;p8"/>
          <p:cNvSpPr txBox="1"/>
          <p:nvPr/>
        </p:nvSpPr>
        <p:spPr>
          <a:xfrm>
            <a:off x="3469067" y="2601913"/>
            <a:ext cx="958917" cy="369332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속성값 </a:t>
            </a:r>
            <a:endParaRPr b="0" i="0" sz="18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07" name="Google Shape;207;p8"/>
          <p:cNvCxnSpPr>
            <a:stCxn id="204" idx="0"/>
          </p:cNvCxnSpPr>
          <p:nvPr/>
        </p:nvCxnSpPr>
        <p:spPr>
          <a:xfrm rot="10800000">
            <a:off x="1423467" y="2347825"/>
            <a:ext cx="99600" cy="2652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8" name="Google Shape;208;p8"/>
          <p:cNvCxnSpPr>
            <a:stCxn id="205" idx="0"/>
          </p:cNvCxnSpPr>
          <p:nvPr/>
        </p:nvCxnSpPr>
        <p:spPr>
          <a:xfrm rot="10800000">
            <a:off x="2881500" y="2341513"/>
            <a:ext cx="79500" cy="260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9" name="Google Shape;209;p8"/>
          <p:cNvCxnSpPr>
            <a:stCxn id="206" idx="0"/>
          </p:cNvCxnSpPr>
          <p:nvPr/>
        </p:nvCxnSpPr>
        <p:spPr>
          <a:xfrm flipH="1" rot="10800000">
            <a:off x="3948526" y="2351113"/>
            <a:ext cx="89700" cy="2508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0" name="Google Shape;210;p8"/>
          <p:cNvSpPr/>
          <p:nvPr/>
        </p:nvSpPr>
        <p:spPr>
          <a:xfrm>
            <a:off x="856060" y="1816100"/>
            <a:ext cx="7106840" cy="1435100"/>
          </a:xfrm>
          <a:prstGeom prst="rect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11" name="Google Shape;211;p8"/>
          <p:cNvGrpSpPr/>
          <p:nvPr/>
        </p:nvGrpSpPr>
        <p:grpSpPr>
          <a:xfrm>
            <a:off x="5134970" y="3913188"/>
            <a:ext cx="3336131" cy="2006600"/>
            <a:chOff x="3292239" y="4394200"/>
            <a:chExt cx="5182976" cy="2006600"/>
          </a:xfrm>
        </p:grpSpPr>
        <p:sp>
          <p:nvSpPr>
            <p:cNvPr id="212" name="Google Shape;212;p8"/>
            <p:cNvSpPr/>
            <p:nvPr/>
          </p:nvSpPr>
          <p:spPr>
            <a:xfrm>
              <a:off x="3292239" y="4394200"/>
              <a:ext cx="5173727" cy="2006600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3301487" y="4660900"/>
              <a:ext cx="5173728" cy="393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Hello World!</a:t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214" name="Google Shape;214;p8"/>
          <p:cNvSpPr txBox="1"/>
          <p:nvPr/>
        </p:nvSpPr>
        <p:spPr>
          <a:xfrm>
            <a:off x="4981379" y="3465514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실행결과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4697504" y="4445000"/>
            <a:ext cx="352425" cy="444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5134971" y="6110288"/>
            <a:ext cx="33974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http://www.csszengarden.com/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5061350" y="2309971"/>
            <a:ext cx="3419398" cy="83099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해석</a:t>
            </a:r>
            <a:endParaRPr b="0" i="0" sz="16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P태그의 배경색을 red로 설정</a:t>
            </a:r>
            <a:endParaRPr b="0" i="0" sz="16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P태그안에 폰트색을 white로 설정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79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6" name="Google Shape;1146;p79"/>
          <p:cNvSpPr txBox="1"/>
          <p:nvPr/>
        </p:nvSpPr>
        <p:spPr>
          <a:xfrm>
            <a:off x="518024" y="882580"/>
            <a:ext cx="2291483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7" name="Google Shape;1147;p79"/>
          <p:cNvSpPr/>
          <p:nvPr/>
        </p:nvSpPr>
        <p:spPr>
          <a:xfrm>
            <a:off x="539552" y="5805264"/>
            <a:ext cx="8064896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7.[attribute*=value]: 속성값 value를 위치에 상관없이 포함하고 있으면 선택한다.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h1[class*=test]: &lt;h1 class="2test5"&gt;(O), &lt;h1 class="tests"&gt;(O),&lt;h1 class="2test"&gt;(O)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8" name="Google Shape;1148;p79"/>
          <p:cNvSpPr/>
          <p:nvPr/>
        </p:nvSpPr>
        <p:spPr>
          <a:xfrm>
            <a:off x="539552" y="5059201"/>
            <a:ext cx="8064896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6.[attribute$=value]: 속성값 value로 끝나는 요소들을 선택한다.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h1[class$=test]: &lt;h1 class="test"&gt;(O), &lt;h1 class="tests"&gt;(X),&lt;h1 class="2test"&gt;(O)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79"/>
          <p:cNvSpPr/>
          <p:nvPr/>
        </p:nvSpPr>
        <p:spPr>
          <a:xfrm>
            <a:off x="539552" y="4313138"/>
            <a:ext cx="8064896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5.[attribute^=value]: 속성값 value로 시작하는 요소들을 선택한다.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h1[class^=test]: &lt;h1 class="test"&gt;(O), &lt;h1 class="tests"&gt;(O),&lt;h1 class="2test"&gt;(X)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79"/>
          <p:cNvSpPr/>
          <p:nvPr/>
        </p:nvSpPr>
        <p:spPr>
          <a:xfrm>
            <a:off x="539552" y="3567075"/>
            <a:ext cx="8064896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4.[attribute|=value]: 속성값 value로 시작하는 요소들을 선택하며 하이픈(-)으로 구분하여 포함된 속성값도 선택한다.   h1[class|=test]: &lt;h1 class="test"&gt;(O), &lt;h1 class="test-test01"&gt;(O), &lt;h1 class="test01test"&gt;(X)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79"/>
          <p:cNvSpPr/>
          <p:nvPr/>
        </p:nvSpPr>
        <p:spPr>
          <a:xfrm>
            <a:off x="539552" y="2821012"/>
            <a:ext cx="8064896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3.[attribute~=value]: 속성값과 일치하는 요소들을 선택하며 공백으로 구분하여 포함된 속성값도 선택한다.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h1[id~=test]: &lt;h1 id="test01 test"&gt; (O),  &lt;h1 id="test"&gt; (O), &lt;h1 id="test_1"&gt; (X)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79"/>
          <p:cNvSpPr/>
          <p:nvPr/>
        </p:nvSpPr>
        <p:spPr>
          <a:xfrm>
            <a:off x="539552" y="2074949"/>
            <a:ext cx="8064896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2.[attribute=value]: 속성의 값과 일치하는 요소들을 선택한다.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h1[class=test]: class속성의 값이 test인 h1요소들을 선택한다.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79"/>
          <p:cNvSpPr/>
          <p:nvPr/>
        </p:nvSpPr>
        <p:spPr>
          <a:xfrm>
            <a:off x="539552" y="1328886"/>
            <a:ext cx="8064896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1.[attribute]: attribute라는 속성을 가지고 있는 요소들을 선택한다.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h1[class] h1요소들 중에 class속성을 가지고 있는 요소들을 선택한다.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80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9" name="Google Shape;1159;p80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0" name="Google Shape;1160;p80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1" name="Google Shape;1161;p80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2" name="Google Shape;1162;p80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3" name="Google Shape;1163;p80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4" name="Google Shape;1164;p80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5" name="Google Shape;1165;p80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6" name="Google Shape;1166;p80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7" name="Google Shape;1167;p80"/>
          <p:cNvSpPr txBox="1"/>
          <p:nvPr/>
        </p:nvSpPr>
        <p:spPr>
          <a:xfrm>
            <a:off x="608279" y="4554314"/>
            <a:ext cx="2294218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</a:t>
            </a:r>
            <a:r>
              <a:rPr b="1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가상 클래스</a:t>
            </a: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8" name="Google Shape;1168;p80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9" name="Google Shape;1169;p80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0" name="Google Shape;1170;p80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1" name="Google Shape;1171;p80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2" name="Google Shape;1172;p80"/>
          <p:cNvSpPr txBox="1"/>
          <p:nvPr/>
        </p:nvSpPr>
        <p:spPr>
          <a:xfrm>
            <a:off x="3491880" y="3147933"/>
            <a:ext cx="5525680" cy="304698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600" u="none" cap="none" strike="noStrike">
                <a:solidFill>
                  <a:srgbClr val="538CD5"/>
                </a:solidFill>
                <a:latin typeface="Malgun Gothic"/>
                <a:ea typeface="Malgun Gothic"/>
                <a:cs typeface="Malgun Gothic"/>
                <a:sym typeface="Malgun Gothic"/>
              </a:rPr>
              <a:t>/*방문하지 않은 링크*/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a:link{color:blue; text-decoration:none;}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0" i="0" lang="en-US" sz="1600" u="none" cap="none" strike="noStrike">
                <a:solidFill>
                  <a:srgbClr val="538CD5"/>
                </a:solidFill>
                <a:latin typeface="Malgun Gothic"/>
                <a:ea typeface="Malgun Gothic"/>
                <a:cs typeface="Malgun Gothic"/>
                <a:sym typeface="Malgun Gothic"/>
              </a:rPr>
              <a:t> /*방문했던 링크*/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a:visited{color:red; text-decoration:none;}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600" u="none" cap="none" strike="noStrike">
                <a:solidFill>
                  <a:srgbClr val="538CD5"/>
                </a:solidFill>
                <a:latin typeface="Malgun Gothic"/>
                <a:ea typeface="Malgun Gothic"/>
                <a:cs typeface="Malgun Gothic"/>
                <a:sym typeface="Malgun Gothic"/>
              </a:rPr>
              <a:t>/*마우스 오버 시와 클릭시*/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a:hover, a:active{color:yellow; text-decoration:underline;}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3" name="Google Shape;1173;p80"/>
          <p:cNvSpPr txBox="1"/>
          <p:nvPr/>
        </p:nvSpPr>
        <p:spPr>
          <a:xfrm>
            <a:off x="3635896" y="2204864"/>
            <a:ext cx="371447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요소의 상태에 따라 선택자 지정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상태가 HTML문서에 표현되는 것은 아님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CSS에서만 구별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81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9" name="Google Shape;1179;p81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0" name="Google Shape;1180;p81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1" name="Google Shape;1181;p81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2" name="Google Shape;1182;p81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3" name="Google Shape;1183;p81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4" name="Google Shape;1184;p81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5" name="Google Shape;1185;p81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6" name="Google Shape;1186;p81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7" name="Google Shape;1187;p81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</a:t>
            </a:r>
            <a:r>
              <a:rPr b="0" i="0" lang="en-US" sz="13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가상 클래스</a:t>
            </a: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8" name="Google Shape;1188;p81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</a:t>
            </a:r>
            <a:r>
              <a:rPr b="1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수도 클래스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9" name="Google Shape;1189;p81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0" name="Google Shape;1190;p81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1" name="Google Shape;1191;p81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2" name="Google Shape;1192;p81"/>
          <p:cNvSpPr txBox="1"/>
          <p:nvPr/>
        </p:nvSpPr>
        <p:spPr>
          <a:xfrm>
            <a:off x="3635896" y="2492896"/>
            <a:ext cx="3282822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h1:first-letter{font-size:20pt;}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p:first-child{color:red;}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3" name="Google Shape;1193;p81"/>
          <p:cNvSpPr txBox="1"/>
          <p:nvPr/>
        </p:nvSpPr>
        <p:spPr>
          <a:xfrm>
            <a:off x="3635896" y="1988840"/>
            <a:ext cx="356219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요소들간에 위치관계로 선택 지정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81"/>
          <p:cNvSpPr txBox="1"/>
          <p:nvPr/>
        </p:nvSpPr>
        <p:spPr>
          <a:xfrm>
            <a:off x="3635896" y="4365104"/>
            <a:ext cx="1020216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:first-letter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81"/>
          <p:cNvSpPr txBox="1"/>
          <p:nvPr/>
        </p:nvSpPr>
        <p:spPr>
          <a:xfrm>
            <a:off x="3635896" y="4723286"/>
            <a:ext cx="1020216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:first-line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81"/>
          <p:cNvSpPr txBox="1"/>
          <p:nvPr/>
        </p:nvSpPr>
        <p:spPr>
          <a:xfrm>
            <a:off x="3635896" y="5081468"/>
            <a:ext cx="1020216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:first-child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81"/>
          <p:cNvSpPr txBox="1"/>
          <p:nvPr/>
        </p:nvSpPr>
        <p:spPr>
          <a:xfrm>
            <a:off x="3635896" y="5439650"/>
            <a:ext cx="1020216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:last-child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81"/>
          <p:cNvSpPr txBox="1"/>
          <p:nvPr/>
        </p:nvSpPr>
        <p:spPr>
          <a:xfrm>
            <a:off x="3635896" y="5797832"/>
            <a:ext cx="1020216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:before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81"/>
          <p:cNvSpPr txBox="1"/>
          <p:nvPr/>
        </p:nvSpPr>
        <p:spPr>
          <a:xfrm>
            <a:off x="3635896" y="6156012"/>
            <a:ext cx="1020216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:after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81"/>
          <p:cNvSpPr txBox="1"/>
          <p:nvPr/>
        </p:nvSpPr>
        <p:spPr>
          <a:xfrm>
            <a:off x="4716016" y="4365104"/>
            <a:ext cx="3990964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 요소의 첫글자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1" name="Google Shape;1201;p81"/>
          <p:cNvSpPr txBox="1"/>
          <p:nvPr/>
        </p:nvSpPr>
        <p:spPr>
          <a:xfrm>
            <a:off x="4716016" y="4723286"/>
            <a:ext cx="3990964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 요소의 첫줄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2" name="Google Shape;1202;p81"/>
          <p:cNvSpPr txBox="1"/>
          <p:nvPr/>
        </p:nvSpPr>
        <p:spPr>
          <a:xfrm>
            <a:off x="4716016" y="5081468"/>
            <a:ext cx="3990964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자식요소이면서, 같은 요소들 중 첫 번째 요소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3" name="Google Shape;1203;p81"/>
          <p:cNvSpPr txBox="1"/>
          <p:nvPr/>
        </p:nvSpPr>
        <p:spPr>
          <a:xfrm>
            <a:off x="4716016" y="5439650"/>
            <a:ext cx="3990964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자식요소이면서, 같은 요소들 중 마지막 요소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4" name="Google Shape;1204;p81"/>
          <p:cNvSpPr txBox="1"/>
          <p:nvPr/>
        </p:nvSpPr>
        <p:spPr>
          <a:xfrm>
            <a:off x="4716016" y="5797832"/>
            <a:ext cx="3990964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 요소 앞에 텍스트 추가( ‘content’속성사용)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81"/>
          <p:cNvSpPr txBox="1"/>
          <p:nvPr/>
        </p:nvSpPr>
        <p:spPr>
          <a:xfrm>
            <a:off x="4720952" y="6156012"/>
            <a:ext cx="3990964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 요소 뒤에 텍스트 추가( ‘content’속성사용)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82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1" name="Google Shape;1211;p82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2" name="Google Shape;1212;p82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3" name="Google Shape;1213;p82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4" name="Google Shape;1214;p82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5" name="Google Shape;1215;p82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6" name="Google Shape;1216;p82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7" name="Google Shape;1217;p82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8" name="Google Shape;1218;p82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9" name="Google Shape;1219;p82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0" name="Google Shape;1220;p82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1" name="Google Shape;1221;p82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2" name="Google Shape;1222;p82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3" name="Google Shape;1223;p82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4" name="Google Shape;1224;p82"/>
          <p:cNvSpPr txBox="1"/>
          <p:nvPr/>
        </p:nvSpPr>
        <p:spPr>
          <a:xfrm>
            <a:off x="3635896" y="2931909"/>
            <a:ext cx="2731132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p.sel a 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div #mul {color: 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5" name="Google Shape;1225;p82"/>
          <p:cNvSpPr txBox="1"/>
          <p:nvPr/>
        </p:nvSpPr>
        <p:spPr>
          <a:xfrm>
            <a:off x="3635896" y="2204864"/>
            <a:ext cx="42033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타입, id, class 선택자가 결합된 형태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83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2" name="Google Shape;1232;p83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3" name="Google Shape;1233;p83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4" name="Google Shape;1234;p83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5" name="Google Shape;1235;p83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6" name="Google Shape;1236;p83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7" name="Google Shape;1237;p83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8" name="Google Shape;1238;p83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9" name="Google Shape;1239;p83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0" name="Google Shape;1240;p83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1" name="Google Shape;1241;p83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2" name="Google Shape;1242;p83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3" name="Google Shape;1243;p83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4" name="Google Shape;1244;p83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5" name="Google Shape;1245;p83"/>
          <p:cNvSpPr txBox="1"/>
          <p:nvPr/>
        </p:nvSpPr>
        <p:spPr>
          <a:xfrm>
            <a:off x="3635896" y="2931909"/>
            <a:ext cx="2808013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 span{font-size:10px;}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ul li a{magin:0px;}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6" name="Google Shape;1246;p83"/>
          <p:cNvSpPr txBox="1"/>
          <p:nvPr/>
        </p:nvSpPr>
        <p:spPr>
          <a:xfrm>
            <a:off x="3635896" y="2204864"/>
            <a:ext cx="418896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특정 요소 하위의 요소를 지정할 때 사용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공백으로 작성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84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3" name="Google Shape;1253;p84"/>
          <p:cNvSpPr txBox="1"/>
          <p:nvPr/>
        </p:nvSpPr>
        <p:spPr>
          <a:xfrm>
            <a:off x="611561" y="980730"/>
            <a:ext cx="75616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셀렉터 표현식: 스타일 하기 위한 마크업을 선택하기 위해 사용되는 표현식이며,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html 문서에는 많은 양의 요소로 이루어지기 때문에 다양한 선택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방법이 존재한다.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4" name="Google Shape;1254;p84"/>
          <p:cNvSpPr txBox="1"/>
          <p:nvPr/>
        </p:nvSpPr>
        <p:spPr>
          <a:xfrm>
            <a:off x="612106" y="211311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2-2-1. 타입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5" name="Google Shape;1255;p84"/>
          <p:cNvSpPr txBox="1"/>
          <p:nvPr/>
        </p:nvSpPr>
        <p:spPr>
          <a:xfrm>
            <a:off x="611559" y="2461856"/>
            <a:ext cx="229203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2-2-2. id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6" name="Google Shape;1256;p84"/>
          <p:cNvSpPr txBox="1"/>
          <p:nvPr/>
        </p:nvSpPr>
        <p:spPr>
          <a:xfrm>
            <a:off x="611014" y="2810599"/>
            <a:ext cx="2292760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2-2-3. class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7" name="Google Shape;1257;p84"/>
          <p:cNvSpPr txBox="1"/>
          <p:nvPr/>
        </p:nvSpPr>
        <p:spPr>
          <a:xfrm>
            <a:off x="610466" y="3159342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2-2-4. 전체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8" name="Google Shape;1258;p84"/>
          <p:cNvSpPr txBox="1"/>
          <p:nvPr/>
        </p:nvSpPr>
        <p:spPr>
          <a:xfrm>
            <a:off x="609919" y="3508083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2-2-5. 자식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9" name="Google Shape;1259;p84"/>
          <p:cNvSpPr txBox="1"/>
          <p:nvPr/>
        </p:nvSpPr>
        <p:spPr>
          <a:xfrm>
            <a:off x="609371" y="3856828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2-2-6. 인접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0" name="Google Shape;1260;p84"/>
          <p:cNvSpPr txBox="1"/>
          <p:nvPr/>
        </p:nvSpPr>
        <p:spPr>
          <a:xfrm>
            <a:off x="608825" y="4205571"/>
            <a:ext cx="2291483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2-2-7. 속성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1" name="Google Shape;1261;p84"/>
          <p:cNvSpPr txBox="1"/>
          <p:nvPr/>
        </p:nvSpPr>
        <p:spPr>
          <a:xfrm>
            <a:off x="608278" y="4554314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2-2-8. 가상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2" name="Google Shape;1262;p84"/>
          <p:cNvSpPr txBox="1"/>
          <p:nvPr/>
        </p:nvSpPr>
        <p:spPr>
          <a:xfrm>
            <a:off x="607731" y="4903057"/>
            <a:ext cx="2294218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2-2-9. 수도 클래스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3" name="Google Shape;1263;p84"/>
          <p:cNvSpPr txBox="1"/>
          <p:nvPr/>
        </p:nvSpPr>
        <p:spPr>
          <a:xfrm>
            <a:off x="611560" y="5251800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2-2-10. 종속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4" name="Google Shape;1264;p84"/>
          <p:cNvSpPr txBox="1"/>
          <p:nvPr/>
        </p:nvSpPr>
        <p:spPr>
          <a:xfrm>
            <a:off x="611560" y="5600543"/>
            <a:ext cx="2292029" cy="3077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2-2-11. 하위 선택자</a:t>
            </a:r>
            <a:endParaRPr b="0" i="0" sz="1400" u="none" cap="none" strike="noStrike">
              <a:solidFill>
                <a:srgbClr val="A5A5A5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5" name="Google Shape;1265;p84"/>
          <p:cNvSpPr txBox="1"/>
          <p:nvPr/>
        </p:nvSpPr>
        <p:spPr>
          <a:xfrm>
            <a:off x="611560" y="5949282"/>
            <a:ext cx="2292029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2-2-12. 그룹 선택자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6" name="Google Shape;1266;p84"/>
          <p:cNvSpPr txBox="1"/>
          <p:nvPr/>
        </p:nvSpPr>
        <p:spPr>
          <a:xfrm>
            <a:off x="3851920" y="3114834"/>
            <a:ext cx="2859309" cy="17543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&lt;style type=“text/css”&gt;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h1, span{font-size:10px;}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p, li, a{magin:0px;}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&lt;/style&gt;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7" name="Google Shape;1267;p84"/>
          <p:cNvSpPr txBox="1"/>
          <p:nvPr/>
        </p:nvSpPr>
        <p:spPr>
          <a:xfrm>
            <a:off x="3635896" y="2204864"/>
            <a:ext cx="418896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여러 요소에 각각 같은 속성을 적용할 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콤마( , )로 구분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85"/>
          <p:cNvSpPr txBox="1"/>
          <p:nvPr/>
        </p:nvSpPr>
        <p:spPr>
          <a:xfrm>
            <a:off x="500090" y="4462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4" name="Google Shape;1274;p85"/>
          <p:cNvSpPr txBox="1"/>
          <p:nvPr/>
        </p:nvSpPr>
        <p:spPr>
          <a:xfrm>
            <a:off x="6948264" y="232106"/>
            <a:ext cx="772969" cy="36933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예제1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5" name="Google Shape;1275;p85"/>
          <p:cNvSpPr txBox="1"/>
          <p:nvPr/>
        </p:nvSpPr>
        <p:spPr>
          <a:xfrm>
            <a:off x="107504" y="595709"/>
            <a:ext cx="8784976" cy="600164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&lt;h1&gt;&lt;b&gt;셀렉터&lt;/b&gt; 작성 연습하기&lt;/h1&gt;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&lt;p&gt;1. p태그에 배경색 pink적용하기&lt;/p&gt;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 id=</a:t>
            </a:r>
            <a:r>
              <a:rPr b="0" i="1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"a"&gt;2. id로 선택하여&lt;b&gt;color:red&lt;/b&gt;로 적용하기&lt;/p&gt;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 class=</a:t>
            </a:r>
            <a:r>
              <a:rPr b="0" i="1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"b"&gt;3. class로 선택하여 &lt;b&gt;color:blue&lt;/b&gt;로 적용하기&lt;/p&gt;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&lt;div&gt;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&lt;p&gt;4. 전체를 선택하여 &lt;b&gt;padding:2px&lt;/b&gt; 적용하기&lt;/p&gt;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p태그의 &lt;strong&gt;자식요소&lt;/strong&gt;중 strong태그에  &lt;b&gt;color:yellow&lt;/b&gt; 적용하기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 id=</a:t>
            </a:r>
            <a:r>
              <a:rPr b="0" i="1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"c"&gt;6.id=c 인 속성을 가진 p태그 다음에 인접한p태그에 &lt;b&gt;color:green&lt;/b&gt; 적용하기&lt;/p&gt;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&lt;p&gt;id=c인 속성을 가진 p태그 다음에 오는 p태그&lt;/p&gt;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 title=</a:t>
            </a:r>
            <a:r>
              <a:rPr b="0" i="1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"attr"&gt;7.title속성을 가진 p태그 &lt;b&gt;font-size:15pt&lt;/b&gt; 로 적용하기&lt;/p&gt;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&lt;/div&gt;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86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1" name="Google Shape;1281;p86"/>
          <p:cNvSpPr txBox="1"/>
          <p:nvPr/>
        </p:nvSpPr>
        <p:spPr>
          <a:xfrm>
            <a:off x="611561" y="1074222"/>
            <a:ext cx="21868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선택자의 우선순위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2" name="Google Shape;1282;p86"/>
          <p:cNvSpPr txBox="1"/>
          <p:nvPr/>
        </p:nvSpPr>
        <p:spPr>
          <a:xfrm>
            <a:off x="755576" y="1763524"/>
            <a:ext cx="48542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스타일 선언은 위에서 아래로 순차적으로 실행되면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마지막에 선언된 스타일이 우선순위를 갖는다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86"/>
          <p:cNvSpPr txBox="1"/>
          <p:nvPr/>
        </p:nvSpPr>
        <p:spPr>
          <a:xfrm>
            <a:off x="899592" y="2656944"/>
            <a:ext cx="5904656" cy="133882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.test {color : 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.test {color : blue;}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.test {color : yellow;}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4" name="Google Shape;1284;p86"/>
          <p:cNvSpPr txBox="1"/>
          <p:nvPr/>
        </p:nvSpPr>
        <p:spPr>
          <a:xfrm>
            <a:off x="755576" y="4427820"/>
            <a:ext cx="67525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최종 화면은 class로 선언된 요소의 폰트색상이 ‘yellow’ 가 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87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0" name="Google Shape;1290;p87"/>
          <p:cNvSpPr txBox="1"/>
          <p:nvPr/>
        </p:nvSpPr>
        <p:spPr>
          <a:xfrm>
            <a:off x="611561" y="1074222"/>
            <a:ext cx="21868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선택자의 우선순위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1" name="Google Shape;1291;p87"/>
          <p:cNvSpPr txBox="1"/>
          <p:nvPr/>
        </p:nvSpPr>
        <p:spPr>
          <a:xfrm>
            <a:off x="755576" y="1628800"/>
            <a:ext cx="438293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다른 선택자로 특정 요소를 중복 선언할 경우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87"/>
          <p:cNvSpPr txBox="1"/>
          <p:nvPr/>
        </p:nvSpPr>
        <p:spPr>
          <a:xfrm>
            <a:off x="899592" y="2070140"/>
            <a:ext cx="6840760" cy="133882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.test02 {color : 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 {color : blue;}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#test01 {color : yellow;}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3" name="Google Shape;1293;p87"/>
          <p:cNvSpPr txBox="1"/>
          <p:nvPr/>
        </p:nvSpPr>
        <p:spPr>
          <a:xfrm>
            <a:off x="899592" y="4725144"/>
            <a:ext cx="6840760" cy="106182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선택자의 우선 순위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In-line &gt; id &gt; class &gt; type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4" name="Google Shape;1294;p87"/>
          <p:cNvSpPr txBox="1"/>
          <p:nvPr/>
        </p:nvSpPr>
        <p:spPr>
          <a:xfrm>
            <a:off x="899592" y="3539624"/>
            <a:ext cx="6840760" cy="50783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 id=“test01” class=“test02” style=“color:red;”&gt;우선순위&lt;/p&gt;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5" name="Google Shape;1295;p87"/>
          <p:cNvSpPr txBox="1"/>
          <p:nvPr/>
        </p:nvSpPr>
        <p:spPr>
          <a:xfrm>
            <a:off x="971600" y="4149080"/>
            <a:ext cx="6439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위 실행결과는 in-line이 우선순위가 높아 폰트색깔이 ‘red’로 표현됨.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88"/>
          <p:cNvSpPr txBox="1"/>
          <p:nvPr/>
        </p:nvSpPr>
        <p:spPr>
          <a:xfrm>
            <a:off x="455903" y="404664"/>
            <a:ext cx="24157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2-2. 선택자(Selector)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1" name="Google Shape;1301;p88"/>
          <p:cNvSpPr txBox="1"/>
          <p:nvPr/>
        </p:nvSpPr>
        <p:spPr>
          <a:xfrm>
            <a:off x="611561" y="1074222"/>
            <a:ext cx="21868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선택자의 우선순위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2" name="Google Shape;1302;p88"/>
          <p:cNvSpPr txBox="1"/>
          <p:nvPr/>
        </p:nvSpPr>
        <p:spPr>
          <a:xfrm>
            <a:off x="755576" y="1628800"/>
            <a:ext cx="26581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 강제 우선순위 선언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88"/>
          <p:cNvSpPr txBox="1"/>
          <p:nvPr/>
        </p:nvSpPr>
        <p:spPr>
          <a:xfrm>
            <a:off x="899592" y="2070140"/>
            <a:ext cx="6840760" cy="133882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.test02 {color : red;}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 {color : blue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!important;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#test01 {color : yellow;}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4" name="Google Shape;1304;p88"/>
          <p:cNvSpPr txBox="1"/>
          <p:nvPr/>
        </p:nvSpPr>
        <p:spPr>
          <a:xfrm>
            <a:off x="899592" y="4725144"/>
            <a:ext cx="6840760" cy="106182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선택자의 우선 순위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!important &gt; In-line &gt; id &gt; class &gt; type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5" name="Google Shape;1305;p88"/>
          <p:cNvSpPr txBox="1"/>
          <p:nvPr/>
        </p:nvSpPr>
        <p:spPr>
          <a:xfrm>
            <a:off x="899592" y="3539624"/>
            <a:ext cx="6840760" cy="50783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&lt;p id=“test01” class=“test02” style=“color:red;”&gt;우선순위&lt;/p&gt;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6" name="Google Shape;1306;p88"/>
          <p:cNvSpPr txBox="1"/>
          <p:nvPr/>
        </p:nvSpPr>
        <p:spPr>
          <a:xfrm>
            <a:off x="971600" y="4149080"/>
            <a:ext cx="742062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위 실행결과는 !important 선언이 우선순위가 높아 폰트색깔이 ‘blue’로 표현됨.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7" name="Google Shape;1307;p88"/>
          <p:cNvSpPr txBox="1"/>
          <p:nvPr/>
        </p:nvSpPr>
        <p:spPr>
          <a:xfrm>
            <a:off x="4305151" y="1967354"/>
            <a:ext cx="1970411" cy="33855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세미콜론 없어야 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8" name="Google Shape;1308;p88"/>
          <p:cNvCxnSpPr>
            <a:stCxn id="1307" idx="1"/>
          </p:cNvCxnSpPr>
          <p:nvPr/>
        </p:nvCxnSpPr>
        <p:spPr>
          <a:xfrm flipH="1">
            <a:off x="2483851" y="2136631"/>
            <a:ext cx="1821300" cy="50040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"/>
          <p:cNvSpPr txBox="1"/>
          <p:nvPr/>
        </p:nvSpPr>
        <p:spPr>
          <a:xfrm>
            <a:off x="903685" y="508001"/>
            <a:ext cx="24468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JavaScript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3" name="Google Shape;223;p9"/>
          <p:cNvSpPr txBox="1"/>
          <p:nvPr/>
        </p:nvSpPr>
        <p:spPr>
          <a:xfrm>
            <a:off x="467544" y="1704977"/>
            <a:ext cx="22493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객체 기반 언어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4" name="Google Shape;224;p9"/>
          <p:cNvSpPr txBox="1"/>
          <p:nvPr/>
        </p:nvSpPr>
        <p:spPr>
          <a:xfrm>
            <a:off x="467544" y="2662240"/>
            <a:ext cx="206979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동적문서구현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5" name="Google Shape;225;p9"/>
          <p:cNvSpPr txBox="1"/>
          <p:nvPr/>
        </p:nvSpPr>
        <p:spPr>
          <a:xfrm>
            <a:off x="467544" y="3619500"/>
            <a:ext cx="4203395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스크립트 구성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BOM(Browser Object Model)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DOM(Document Object Model)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9"/>
          <p:cNvSpPr/>
          <p:nvPr/>
        </p:nvSpPr>
        <p:spPr>
          <a:xfrm>
            <a:off x="4725220" y="1619290"/>
            <a:ext cx="4068421" cy="3570208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&lt;script&gt;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 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document.write(“&lt;p&gt;자바스크립트&lt;/p&gt;”);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&lt;/script&gt;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&lt;/head&gt;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 &lt;p&gt;Hello World!&lt;/p&gt; </a:t>
            </a:r>
            <a:endParaRPr b="0" i="0" sz="1600" u="none" cap="none" strike="noStrike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&lt;/body&gt;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&lt;/html&gt;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" name="Google Shape;227;p9"/>
          <p:cNvGrpSpPr/>
          <p:nvPr/>
        </p:nvGrpSpPr>
        <p:grpSpPr>
          <a:xfrm>
            <a:off x="1334808" y="2244883"/>
            <a:ext cx="3336131" cy="2006600"/>
            <a:chOff x="3292239" y="4394200"/>
            <a:chExt cx="5182976" cy="2006600"/>
          </a:xfrm>
        </p:grpSpPr>
        <p:sp>
          <p:nvSpPr>
            <p:cNvPr id="228" name="Google Shape;228;p9"/>
            <p:cNvSpPr/>
            <p:nvPr/>
          </p:nvSpPr>
          <p:spPr>
            <a:xfrm>
              <a:off x="3292239" y="4394200"/>
              <a:ext cx="5173727" cy="20066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3301487" y="4660900"/>
              <a:ext cx="5173728" cy="39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자바스크립트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89"/>
          <p:cNvSpPr txBox="1"/>
          <p:nvPr/>
        </p:nvSpPr>
        <p:spPr>
          <a:xfrm>
            <a:off x="455903" y="404664"/>
            <a:ext cx="17748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2-3. 서체(font)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4" name="Google Shape;1314;p89"/>
          <p:cNvSpPr txBox="1"/>
          <p:nvPr/>
        </p:nvSpPr>
        <p:spPr>
          <a:xfrm>
            <a:off x="611561" y="1074222"/>
            <a:ext cx="459933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글자와 관련된 스타일을 지정할 수 있는 속성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5" name="Google Shape;1315;p89"/>
          <p:cNvSpPr txBox="1"/>
          <p:nvPr/>
        </p:nvSpPr>
        <p:spPr>
          <a:xfrm>
            <a:off x="971599" y="1772816"/>
            <a:ext cx="1391215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font-family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6" name="Google Shape;1316;p89"/>
          <p:cNvSpPr txBox="1"/>
          <p:nvPr/>
        </p:nvSpPr>
        <p:spPr>
          <a:xfrm>
            <a:off x="971600" y="2167311"/>
            <a:ext cx="1391215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font-size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7" name="Google Shape;1317;p89"/>
          <p:cNvSpPr txBox="1"/>
          <p:nvPr/>
        </p:nvSpPr>
        <p:spPr>
          <a:xfrm>
            <a:off x="971600" y="2561806"/>
            <a:ext cx="1391215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font-weight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8" name="Google Shape;1318;p89"/>
          <p:cNvSpPr txBox="1"/>
          <p:nvPr/>
        </p:nvSpPr>
        <p:spPr>
          <a:xfrm>
            <a:off x="971599" y="2956301"/>
            <a:ext cx="1391215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font-style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9" name="Google Shape;1319;p89"/>
          <p:cNvSpPr txBox="1"/>
          <p:nvPr/>
        </p:nvSpPr>
        <p:spPr>
          <a:xfrm>
            <a:off x="971599" y="3350796"/>
            <a:ext cx="1391215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font-variant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0" name="Google Shape;1320;p89"/>
          <p:cNvSpPr txBox="1"/>
          <p:nvPr/>
        </p:nvSpPr>
        <p:spPr>
          <a:xfrm>
            <a:off x="971599" y="3745291"/>
            <a:ext cx="1391100" cy="3693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line-height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1" name="Google Shape;1321;p89"/>
          <p:cNvSpPr txBox="1"/>
          <p:nvPr/>
        </p:nvSpPr>
        <p:spPr>
          <a:xfrm>
            <a:off x="971599" y="4139788"/>
            <a:ext cx="1391215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font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2" name="Google Shape;1322;p89"/>
          <p:cNvSpPr txBox="1"/>
          <p:nvPr/>
        </p:nvSpPr>
        <p:spPr>
          <a:xfrm>
            <a:off x="2394342" y="1772816"/>
            <a:ext cx="576064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텍스트의 글꼴을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3" name="Google Shape;1323;p89"/>
          <p:cNvSpPr txBox="1"/>
          <p:nvPr/>
        </p:nvSpPr>
        <p:spPr>
          <a:xfrm>
            <a:off x="2394343" y="2167311"/>
            <a:ext cx="576064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텍스트의 크기를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4" name="Google Shape;1324;p89"/>
          <p:cNvSpPr txBox="1"/>
          <p:nvPr/>
        </p:nvSpPr>
        <p:spPr>
          <a:xfrm>
            <a:off x="2394343" y="2561806"/>
            <a:ext cx="576064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텍스트의 굵기를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5" name="Google Shape;1325;p89"/>
          <p:cNvSpPr txBox="1"/>
          <p:nvPr/>
        </p:nvSpPr>
        <p:spPr>
          <a:xfrm>
            <a:off x="2394342" y="2956301"/>
            <a:ext cx="576064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텍스트의 글씨체를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6" name="Google Shape;1326;p89"/>
          <p:cNvSpPr txBox="1"/>
          <p:nvPr/>
        </p:nvSpPr>
        <p:spPr>
          <a:xfrm>
            <a:off x="2394342" y="3350796"/>
            <a:ext cx="576064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소문자를 대문자</a:t>
            </a: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(작은대문자)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로 변환한다.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7" name="Google Shape;1327;p89"/>
          <p:cNvSpPr txBox="1"/>
          <p:nvPr/>
        </p:nvSpPr>
        <p:spPr>
          <a:xfrm>
            <a:off x="2394342" y="3745291"/>
            <a:ext cx="576064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줄 간격을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8" name="Google Shape;1328;p89"/>
          <p:cNvSpPr txBox="1"/>
          <p:nvPr/>
        </p:nvSpPr>
        <p:spPr>
          <a:xfrm>
            <a:off x="2394342" y="4139788"/>
            <a:ext cx="576064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위 속성을 한 줄에 모두 지정함.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9" name="Google Shape;1329;p89"/>
          <p:cNvSpPr txBox="1"/>
          <p:nvPr/>
        </p:nvSpPr>
        <p:spPr>
          <a:xfrm>
            <a:off x="1667207" y="4725144"/>
            <a:ext cx="43795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P{font : italic bold 12px/12px gulim;}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font-size와 font-family는 반드시 포함!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90"/>
          <p:cNvSpPr txBox="1"/>
          <p:nvPr/>
        </p:nvSpPr>
        <p:spPr>
          <a:xfrm>
            <a:off x="455903" y="404664"/>
            <a:ext cx="24080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2-4. 문단(Paragraph)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5" name="Google Shape;1335;p90"/>
          <p:cNvSpPr txBox="1"/>
          <p:nvPr/>
        </p:nvSpPr>
        <p:spPr>
          <a:xfrm>
            <a:off x="611561" y="1074222"/>
            <a:ext cx="63129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글자가 아닌 문단을 중심으로 정렬이나 들여쓰기 등을 지정한다.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90"/>
          <p:cNvSpPr txBox="1"/>
          <p:nvPr/>
        </p:nvSpPr>
        <p:spPr>
          <a:xfrm>
            <a:off x="755576" y="1700808"/>
            <a:ext cx="14528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TEXT-ALIGN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7" name="Google Shape;1337;p90"/>
          <p:cNvSpPr txBox="1"/>
          <p:nvPr/>
        </p:nvSpPr>
        <p:spPr>
          <a:xfrm>
            <a:off x="2383912" y="1731586"/>
            <a:ext cx="290816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글자의 정렬 기준을 지정한다.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8" name="Google Shape;1338;p90"/>
          <p:cNvSpPr txBox="1"/>
          <p:nvPr/>
        </p:nvSpPr>
        <p:spPr>
          <a:xfrm>
            <a:off x="1115616" y="2204864"/>
            <a:ext cx="6768752" cy="369332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text-align 속성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90"/>
          <p:cNvSpPr txBox="1"/>
          <p:nvPr/>
        </p:nvSpPr>
        <p:spPr>
          <a:xfrm>
            <a:off x="1115616" y="2581739"/>
            <a:ext cx="6768752" cy="1384995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Text-align : left;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Text-align : right;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Text-align : center;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Text-align : justify;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90"/>
          <p:cNvSpPr txBox="1"/>
          <p:nvPr/>
        </p:nvSpPr>
        <p:spPr>
          <a:xfrm>
            <a:off x="755576" y="4043394"/>
            <a:ext cx="19367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VERTICAL-ALIGN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1" name="Google Shape;1341;p90"/>
          <p:cNvSpPr txBox="1"/>
          <p:nvPr/>
        </p:nvSpPr>
        <p:spPr>
          <a:xfrm>
            <a:off x="2671944" y="4074172"/>
            <a:ext cx="541045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이미지나 폼 요소를 위, 가운데, 아래 세로 정렬 지정한다.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2" name="Google Shape;1342;p90"/>
          <p:cNvSpPr txBox="1"/>
          <p:nvPr/>
        </p:nvSpPr>
        <p:spPr>
          <a:xfrm>
            <a:off x="1115616" y="4547450"/>
            <a:ext cx="6768752" cy="369332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vertical-align 속성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90"/>
          <p:cNvSpPr txBox="1"/>
          <p:nvPr/>
        </p:nvSpPr>
        <p:spPr>
          <a:xfrm>
            <a:off x="1115616" y="4924325"/>
            <a:ext cx="6768752" cy="1061829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vertical-align : top;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vertical-align : middle;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vertical-align : bottom;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91"/>
          <p:cNvSpPr txBox="1"/>
          <p:nvPr/>
        </p:nvSpPr>
        <p:spPr>
          <a:xfrm>
            <a:off x="455903" y="404664"/>
            <a:ext cx="24080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2-4. 문단(Paragraph)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9" name="Google Shape;1349;p91"/>
          <p:cNvSpPr txBox="1"/>
          <p:nvPr/>
        </p:nvSpPr>
        <p:spPr>
          <a:xfrm>
            <a:off x="755576" y="1196752"/>
            <a:ext cx="16115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TEXT-INDENT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0" name="Google Shape;1350;p91"/>
          <p:cNvSpPr txBox="1"/>
          <p:nvPr/>
        </p:nvSpPr>
        <p:spPr>
          <a:xfrm>
            <a:off x="2383912" y="1227530"/>
            <a:ext cx="349005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글자를 들여 쓰거나 내여 쓸 때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91"/>
          <p:cNvSpPr txBox="1"/>
          <p:nvPr/>
        </p:nvSpPr>
        <p:spPr>
          <a:xfrm>
            <a:off x="1115616" y="1700808"/>
            <a:ext cx="6768752" cy="369332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text-indent 속성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91"/>
          <p:cNvSpPr txBox="1"/>
          <p:nvPr/>
        </p:nvSpPr>
        <p:spPr>
          <a:xfrm>
            <a:off x="1115616" y="2077683"/>
            <a:ext cx="6768752" cy="738664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text-indent : 10px;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text-indent : -10px;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91"/>
          <p:cNvSpPr txBox="1"/>
          <p:nvPr/>
        </p:nvSpPr>
        <p:spPr>
          <a:xfrm>
            <a:off x="755576" y="3214432"/>
            <a:ext cx="21534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TEXT-TRANSFORM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4" name="Google Shape;1354;p91"/>
          <p:cNvSpPr txBox="1"/>
          <p:nvPr/>
        </p:nvSpPr>
        <p:spPr>
          <a:xfrm>
            <a:off x="2987824" y="3245210"/>
            <a:ext cx="14879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대소문자 변경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91"/>
          <p:cNvSpPr txBox="1"/>
          <p:nvPr/>
        </p:nvSpPr>
        <p:spPr>
          <a:xfrm>
            <a:off x="1115616" y="3718488"/>
            <a:ext cx="6768752" cy="369332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text-transform 속성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91"/>
          <p:cNvSpPr txBox="1"/>
          <p:nvPr/>
        </p:nvSpPr>
        <p:spPr>
          <a:xfrm>
            <a:off x="1115616" y="4095363"/>
            <a:ext cx="6768752" cy="1061829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text-transform : uppercase; (대문자)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text-transform : lowercase;  (소문자)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text-transform : capitalize; (첫 글자만 대문자)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92"/>
          <p:cNvSpPr txBox="1"/>
          <p:nvPr/>
        </p:nvSpPr>
        <p:spPr>
          <a:xfrm>
            <a:off x="455903" y="404664"/>
            <a:ext cx="24080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2-4. 문단(Paragraph)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2" name="Google Shape;1362;p92"/>
          <p:cNvSpPr txBox="1"/>
          <p:nvPr/>
        </p:nvSpPr>
        <p:spPr>
          <a:xfrm>
            <a:off x="755576" y="1307090"/>
            <a:ext cx="22091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TEXT-DECORATION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3" name="Google Shape;1363;p92"/>
          <p:cNvSpPr txBox="1"/>
          <p:nvPr/>
        </p:nvSpPr>
        <p:spPr>
          <a:xfrm>
            <a:off x="2905961" y="1337868"/>
            <a:ext cx="454483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글자의 윗줄, 중간 줄, 밑줄 등을 적용 시에 사용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92"/>
          <p:cNvSpPr txBox="1"/>
          <p:nvPr/>
        </p:nvSpPr>
        <p:spPr>
          <a:xfrm>
            <a:off x="1115616" y="1811146"/>
            <a:ext cx="6768752" cy="369332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text-decoration 속성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92"/>
          <p:cNvSpPr txBox="1"/>
          <p:nvPr/>
        </p:nvSpPr>
        <p:spPr>
          <a:xfrm>
            <a:off x="1115616" y="2188021"/>
            <a:ext cx="6768752" cy="1384995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text-decoration : none;  (밑줄 제거)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text-decoration : underline;  (밑줄)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text-decoration : line-through;  (가운데 줄)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text-decoration : overline;  (윗줄)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92"/>
          <p:cNvSpPr txBox="1"/>
          <p:nvPr/>
        </p:nvSpPr>
        <p:spPr>
          <a:xfrm>
            <a:off x="755576" y="3860763"/>
            <a:ext cx="16530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Letter-spacing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7" name="Google Shape;1367;p92"/>
          <p:cNvSpPr txBox="1"/>
          <p:nvPr/>
        </p:nvSpPr>
        <p:spPr>
          <a:xfrm>
            <a:off x="2905961" y="3891541"/>
            <a:ext cx="26581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글자와 글자간의 간격 적용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92"/>
          <p:cNvSpPr txBox="1"/>
          <p:nvPr/>
        </p:nvSpPr>
        <p:spPr>
          <a:xfrm>
            <a:off x="1115616" y="4364819"/>
            <a:ext cx="6768752" cy="369332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Letter-spacing 속성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92"/>
          <p:cNvSpPr txBox="1"/>
          <p:nvPr/>
        </p:nvSpPr>
        <p:spPr>
          <a:xfrm>
            <a:off x="1115616" y="4741694"/>
            <a:ext cx="6768752" cy="415498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letter-spacing : 20px;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93"/>
          <p:cNvSpPr txBox="1"/>
          <p:nvPr/>
        </p:nvSpPr>
        <p:spPr>
          <a:xfrm>
            <a:off x="251520" y="404664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550" y="790575"/>
            <a:ext cx="7962900" cy="527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94"/>
          <p:cNvSpPr txBox="1"/>
          <p:nvPr/>
        </p:nvSpPr>
        <p:spPr>
          <a:xfrm>
            <a:off x="455903" y="404664"/>
            <a:ext cx="25873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2-5. 배경(Background)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2" name="Google Shape;1382;p94"/>
          <p:cNvSpPr txBox="1"/>
          <p:nvPr/>
        </p:nvSpPr>
        <p:spPr>
          <a:xfrm>
            <a:off x="611561" y="980728"/>
            <a:ext cx="461697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엘리먼트 영역에 색상, 이미지를 채우는 속성.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94"/>
          <p:cNvSpPr txBox="1"/>
          <p:nvPr/>
        </p:nvSpPr>
        <p:spPr>
          <a:xfrm>
            <a:off x="899592" y="1319282"/>
            <a:ext cx="7230184" cy="507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Background-color : 배경색상 지정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색상(red) or 색상코드(#fafafa) , transparent(투명)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Background-image : 배경 이미지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URL(“image/img.jpg”)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Background-repeat : 배경 이미지 반복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repeat(반복), no-repeat(반복X), repeat-x(가로), repeat-y(세로)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Background-position : 배경 이미지의 위치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가로(0px),세로(0px) – left, top기준 </a:t>
            </a:r>
            <a:endParaRPr b="0" i="0" sz="16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Background-attachment : 배경 이미지를 고정시킬지 여부 지정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scroll(스크롤을 따라감), fixed(스크롤 상관없이 고정)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Background: 축약형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#ff0000 url(hankyung.jpg) no-repeat, 0px 10px; (순서상관없음)</a:t>
            </a:r>
            <a:endParaRPr b="0" i="0" sz="16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95"/>
          <p:cNvSpPr txBox="1"/>
          <p:nvPr/>
        </p:nvSpPr>
        <p:spPr>
          <a:xfrm>
            <a:off x="455903" y="404664"/>
            <a:ext cx="17269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2-6. 상자(Box)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9" name="Google Shape;1389;p95"/>
          <p:cNvSpPr txBox="1"/>
          <p:nvPr/>
        </p:nvSpPr>
        <p:spPr>
          <a:xfrm>
            <a:off x="755576" y="1052736"/>
            <a:ext cx="3903633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Width와 height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박스의 너비와 높이를 설정한다.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0" name="Google Shape;1390;p95"/>
          <p:cNvSpPr/>
          <p:nvPr/>
        </p:nvSpPr>
        <p:spPr>
          <a:xfrm>
            <a:off x="1115616" y="2503929"/>
            <a:ext cx="2952328" cy="129614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1" name="Google Shape;1391;p95"/>
          <p:cNvSpPr/>
          <p:nvPr/>
        </p:nvSpPr>
        <p:spPr>
          <a:xfrm>
            <a:off x="5076056" y="2503929"/>
            <a:ext cx="2952328" cy="129614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392" name="Google Shape;1392;p95"/>
          <p:cNvCxnSpPr>
            <a:stCxn id="1390" idx="1"/>
            <a:endCxn id="1390" idx="3"/>
          </p:cNvCxnSpPr>
          <p:nvPr/>
        </p:nvCxnSpPr>
        <p:spPr>
          <a:xfrm>
            <a:off x="1115616" y="3152001"/>
            <a:ext cx="2952300" cy="0"/>
          </a:xfrm>
          <a:prstGeom prst="straightConnector1">
            <a:avLst/>
          </a:prstGeom>
          <a:noFill/>
          <a:ln cap="flat" cmpd="sng" w="28575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393" name="Google Shape;1393;p95"/>
          <p:cNvCxnSpPr>
            <a:stCxn id="1391" idx="0"/>
            <a:endCxn id="1391" idx="2"/>
          </p:cNvCxnSpPr>
          <p:nvPr/>
        </p:nvCxnSpPr>
        <p:spPr>
          <a:xfrm>
            <a:off x="6552220" y="2503929"/>
            <a:ext cx="0" cy="1296000"/>
          </a:xfrm>
          <a:prstGeom prst="straightConnector1">
            <a:avLst/>
          </a:prstGeom>
          <a:noFill/>
          <a:ln cap="flat" cmpd="sng" w="28575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394" name="Google Shape;1394;p95"/>
          <p:cNvSpPr txBox="1"/>
          <p:nvPr/>
        </p:nvSpPr>
        <p:spPr>
          <a:xfrm>
            <a:off x="2166294" y="2719953"/>
            <a:ext cx="7633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width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5" name="Google Shape;1395;p95"/>
          <p:cNvSpPr txBox="1"/>
          <p:nvPr/>
        </p:nvSpPr>
        <p:spPr>
          <a:xfrm>
            <a:off x="6660232" y="2967335"/>
            <a:ext cx="8499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height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6" name="Google Shape;1396;p95"/>
          <p:cNvSpPr txBox="1"/>
          <p:nvPr/>
        </p:nvSpPr>
        <p:spPr>
          <a:xfrm>
            <a:off x="1475656" y="4316903"/>
            <a:ext cx="225010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width : 100px; 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width : 50%;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95"/>
          <p:cNvSpPr txBox="1"/>
          <p:nvPr/>
        </p:nvSpPr>
        <p:spPr>
          <a:xfrm>
            <a:off x="5364088" y="4304129"/>
            <a:ext cx="236712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height : 100px; </a:t>
            </a:r>
            <a:endParaRPr b="0" i="0" sz="2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height : 50%;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96"/>
          <p:cNvSpPr/>
          <p:nvPr/>
        </p:nvSpPr>
        <p:spPr>
          <a:xfrm>
            <a:off x="1619672" y="2564904"/>
            <a:ext cx="5616624" cy="2232248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3" name="Google Shape;1403;p96"/>
          <p:cNvSpPr txBox="1"/>
          <p:nvPr/>
        </p:nvSpPr>
        <p:spPr>
          <a:xfrm>
            <a:off x="455903" y="404664"/>
            <a:ext cx="17269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2-6. 상자(Box)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4" name="Google Shape;1404;p96"/>
          <p:cNvSpPr txBox="1"/>
          <p:nvPr/>
        </p:nvSpPr>
        <p:spPr>
          <a:xfrm>
            <a:off x="755576" y="1196752"/>
            <a:ext cx="63112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박스의 바깥여백(margin)과 안쪽 여백(padding)을 지정한다.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5" name="Google Shape;1405;p96"/>
          <p:cNvSpPr/>
          <p:nvPr/>
        </p:nvSpPr>
        <p:spPr>
          <a:xfrm>
            <a:off x="2051720" y="2937512"/>
            <a:ext cx="4824536" cy="1559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6" name="Google Shape;1406;p96"/>
          <p:cNvSpPr/>
          <p:nvPr/>
        </p:nvSpPr>
        <p:spPr>
          <a:xfrm>
            <a:off x="2394807" y="3213950"/>
            <a:ext cx="4121409" cy="1007138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Content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7" name="Google Shape;1407;p96"/>
          <p:cNvSpPr/>
          <p:nvPr/>
        </p:nvSpPr>
        <p:spPr>
          <a:xfrm>
            <a:off x="1115616" y="2132856"/>
            <a:ext cx="6552728" cy="3024336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8" name="Google Shape;1408;p96"/>
          <p:cNvSpPr txBox="1"/>
          <p:nvPr/>
        </p:nvSpPr>
        <p:spPr>
          <a:xfrm>
            <a:off x="3851920" y="2881811"/>
            <a:ext cx="94218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Padding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9" name="Google Shape;1409;p96"/>
          <p:cNvSpPr txBox="1"/>
          <p:nvPr/>
        </p:nvSpPr>
        <p:spPr>
          <a:xfrm>
            <a:off x="3921137" y="2584154"/>
            <a:ext cx="8037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Border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0" name="Google Shape;1410;p96"/>
          <p:cNvSpPr txBox="1"/>
          <p:nvPr/>
        </p:nvSpPr>
        <p:spPr>
          <a:xfrm>
            <a:off x="3936526" y="2243364"/>
            <a:ext cx="7729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Magin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411" name="Google Shape;1411;p96"/>
          <p:cNvCxnSpPr/>
          <p:nvPr/>
        </p:nvCxnSpPr>
        <p:spPr>
          <a:xfrm>
            <a:off x="2394807" y="4221088"/>
            <a:ext cx="0" cy="144016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2" name="Google Shape;1412;p96"/>
          <p:cNvCxnSpPr/>
          <p:nvPr/>
        </p:nvCxnSpPr>
        <p:spPr>
          <a:xfrm>
            <a:off x="6516216" y="4221088"/>
            <a:ext cx="0" cy="144016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3" name="Google Shape;1413;p96"/>
          <p:cNvCxnSpPr/>
          <p:nvPr/>
        </p:nvCxnSpPr>
        <p:spPr>
          <a:xfrm>
            <a:off x="2394807" y="5373216"/>
            <a:ext cx="4121409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414" name="Google Shape;1414;p96"/>
          <p:cNvSpPr txBox="1"/>
          <p:nvPr/>
        </p:nvSpPr>
        <p:spPr>
          <a:xfrm>
            <a:off x="4168689" y="5373216"/>
            <a:ext cx="7633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width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97"/>
          <p:cNvSpPr txBox="1"/>
          <p:nvPr/>
        </p:nvSpPr>
        <p:spPr>
          <a:xfrm>
            <a:off x="455903" y="404664"/>
            <a:ext cx="17269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2-6. 상자(Box)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0" name="Google Shape;1420;p97"/>
          <p:cNvSpPr txBox="1"/>
          <p:nvPr/>
        </p:nvSpPr>
        <p:spPr>
          <a:xfrm>
            <a:off x="755576" y="1052736"/>
            <a:ext cx="2237728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Margin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margin-top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margin-right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margin-bottom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margin-left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97"/>
          <p:cNvSpPr txBox="1"/>
          <p:nvPr/>
        </p:nvSpPr>
        <p:spPr>
          <a:xfrm>
            <a:off x="822104" y="3474874"/>
            <a:ext cx="236917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Padding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padding -top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padding -right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padding -bottom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padding -left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97"/>
          <p:cNvSpPr txBox="1"/>
          <p:nvPr/>
        </p:nvSpPr>
        <p:spPr>
          <a:xfrm>
            <a:off x="4283968" y="1484784"/>
            <a:ext cx="4104456" cy="3831818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Magin-top : 10px;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Magin-right: 30px;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Margin: 10px 20px 10px 20px;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(위, 오른쪽, 아래, 왼쪽)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Padding: 10px 10px;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(위/아래, 왼쪽/오른쪽)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Padding: 10px 30px 10px;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(위, 왼쪽/오른쪽, 아래)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98"/>
          <p:cNvSpPr txBox="1"/>
          <p:nvPr/>
        </p:nvSpPr>
        <p:spPr>
          <a:xfrm>
            <a:off x="455903" y="404664"/>
            <a:ext cx="17269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2-6. 상자(Box)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9" name="Google Shape;1429;p98"/>
          <p:cNvSpPr txBox="1"/>
          <p:nvPr/>
        </p:nvSpPr>
        <p:spPr>
          <a:xfrm>
            <a:off x="755576" y="908720"/>
            <a:ext cx="795442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Margin 병합 현상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세로 방향을 마진을 지정한 두개의 서로 다른 요소가 수직 방향으로 접해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있을 때 두 요소 사이의 margin 간격은 큰 쪽으로 병합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30" name="Google Shape;1430;p98"/>
          <p:cNvSpPr/>
          <p:nvPr/>
        </p:nvSpPr>
        <p:spPr>
          <a:xfrm>
            <a:off x="1043608" y="2708920"/>
            <a:ext cx="5544616" cy="324036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31" name="Google Shape;1431;p98"/>
          <p:cNvSpPr/>
          <p:nvPr/>
        </p:nvSpPr>
        <p:spPr>
          <a:xfrm>
            <a:off x="1043608" y="3501008"/>
            <a:ext cx="5544616" cy="324036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32" name="Google Shape;1432;p98"/>
          <p:cNvSpPr txBox="1"/>
          <p:nvPr/>
        </p:nvSpPr>
        <p:spPr>
          <a:xfrm>
            <a:off x="1115616" y="2204864"/>
            <a:ext cx="16034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Margin: 20px;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433" name="Google Shape;1433;p98"/>
          <p:cNvCxnSpPr/>
          <p:nvPr/>
        </p:nvCxnSpPr>
        <p:spPr>
          <a:xfrm>
            <a:off x="6588224" y="3032956"/>
            <a:ext cx="504056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4" name="Google Shape;1434;p98"/>
          <p:cNvCxnSpPr/>
          <p:nvPr/>
        </p:nvCxnSpPr>
        <p:spPr>
          <a:xfrm>
            <a:off x="6588224" y="3501008"/>
            <a:ext cx="504056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5" name="Google Shape;1435;p98"/>
          <p:cNvCxnSpPr/>
          <p:nvPr/>
        </p:nvCxnSpPr>
        <p:spPr>
          <a:xfrm>
            <a:off x="6840252" y="3032956"/>
            <a:ext cx="0" cy="468052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436" name="Google Shape;1436;p98"/>
          <p:cNvSpPr txBox="1"/>
          <p:nvPr/>
        </p:nvSpPr>
        <p:spPr>
          <a:xfrm>
            <a:off x="6948264" y="3068960"/>
            <a:ext cx="6801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20px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37" name="Google Shape;1437;p98"/>
          <p:cNvSpPr txBox="1"/>
          <p:nvPr/>
        </p:nvSpPr>
        <p:spPr>
          <a:xfrm>
            <a:off x="899592" y="4149080"/>
            <a:ext cx="424847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Magin을 이용한 중앙 정렬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박스의 좌우 속성값을 auto로 지정해 중앙에 위치시킬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단, 정렬하려는 박스의 너비(width)를 반드시 지정해야 함.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38" name="Google Shape;1438;p98"/>
          <p:cNvSpPr/>
          <p:nvPr/>
        </p:nvSpPr>
        <p:spPr>
          <a:xfrm>
            <a:off x="5220072" y="4581128"/>
            <a:ext cx="3528392" cy="18002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39" name="Google Shape;1439;p98"/>
          <p:cNvSpPr/>
          <p:nvPr/>
        </p:nvSpPr>
        <p:spPr>
          <a:xfrm>
            <a:off x="5220072" y="4797152"/>
            <a:ext cx="3528392" cy="445115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40" name="Google Shape;1440;p98"/>
          <p:cNvSpPr/>
          <p:nvPr/>
        </p:nvSpPr>
        <p:spPr>
          <a:xfrm>
            <a:off x="5220072" y="5445224"/>
            <a:ext cx="2088232" cy="445115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BOX</a:t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441" name="Google Shape;1441;p98"/>
          <p:cNvCxnSpPr/>
          <p:nvPr/>
        </p:nvCxnSpPr>
        <p:spPr>
          <a:xfrm>
            <a:off x="7337145" y="5667781"/>
            <a:ext cx="1401694" cy="0"/>
          </a:xfrm>
          <a:prstGeom prst="straightConnector1">
            <a:avLst/>
          </a:prstGeom>
          <a:noFill/>
          <a:ln cap="flat" cmpd="sng" w="38100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442" name="Google Shape;1442;p98"/>
          <p:cNvSpPr txBox="1"/>
          <p:nvPr/>
        </p:nvSpPr>
        <p:spPr>
          <a:xfrm>
            <a:off x="7452320" y="4273351"/>
            <a:ext cx="15841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공간이 없음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98"/>
          <p:cNvSpPr txBox="1"/>
          <p:nvPr/>
        </p:nvSpPr>
        <p:spPr>
          <a:xfrm>
            <a:off x="7380312" y="5795972"/>
            <a:ext cx="15841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공간이 있어야…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2016-11-22T01:33:28Z</dcterms:created>
  <dc:creator>itcampus03</dc:creator>
</cp:coreProperties>
</file>