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</p:sldIdLst>
  <p:sldSz cy="6858000" cx="12192000"/>
  <p:notesSz cx="6858000" cy="12192000"/>
  <p:embeddedFontLst>
    <p:embeddedFont>
      <p:font typeface="Century Schoolbook"/>
      <p:regular r:id="rId79"/>
      <p:bold r:id="rId80"/>
      <p:italic r:id="rId81"/>
      <p:boldItalic r:id="rId8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3" roundtripDataSignature="AMtx7mj5QL1yYWKhJKTrnvIBrbwmj32l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6B5D994-CCEE-4792-A1E0-669F2CCB3569}">
  <a:tblStyle styleId="{E6B5D994-CCEE-4792-A1E0-669F2CCB356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83" Type="http://customschemas.google.com/relationships/presentationmetadata" Target="metadata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0" Type="http://schemas.openxmlformats.org/officeDocument/2006/relationships/font" Target="fonts/CenturySchoolbook-bold.fntdata"/><Relationship Id="rId82" Type="http://schemas.openxmlformats.org/officeDocument/2006/relationships/font" Target="fonts/CenturySchoolbook-boldItalic.fntdata"/><Relationship Id="rId81" Type="http://schemas.openxmlformats.org/officeDocument/2006/relationships/font" Target="fonts/CenturySchoolbook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slide" Target="slides/slide72.xml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font" Target="fonts/CenturySchoolbook-regular.fntdata"/><Relationship Id="rId34" Type="http://schemas.openxmlformats.org/officeDocument/2006/relationships/slide" Target="slides/slide29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f5690c73c2_1_237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" name="Google Shape;314;g3f5690c73c2_1_237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315" name="Google Shape;315;g3f5690c73c2_1_237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f5690c73c2_1_263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g3f5690c73c2_1_263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340" name="Google Shape;340;g3f5690c73c2_1_263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f5690c73c2_1_296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1" name="Google Shape;371;g3f5690c73c2_1_296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372" name="Google Shape;372;g3f5690c73c2_1_296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f5690c73c2_1_324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8" name="Google Shape;398;g3f5690c73c2_1_324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399" name="Google Shape;399;g3f5690c73c2_1_324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f5576b70e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3" name="Google Shape;423;g3f5576b70e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g3f5576b70e4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3" name="Google Shape;46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0" name="Google Shape;50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6" name="Google Shape;53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3f5576b70e4_0_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6" name="Google Shape;576;g3f5576b70e4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g3f5576b70e4_0_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0" name="Google Shape;62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7" name="Google Shape;65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1" name="Google Shape;69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f5576b70e4_0_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3" name="Google Shape;733;g3f5576b70e4_0_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g3f5576b70e4_0_8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7" name="Google Shape;77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2" name="Google Shape;81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1" name="Google Shape;86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" name="Google Shape;862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3f5576b70e4_0_1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9" name="Google Shape;889;g3f5576b70e4_0_1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0" name="Google Shape;890;g3f5576b70e4_0_1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0" name="Google Shape;93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1" name="Google Shape;931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7" name="Google Shape;96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8" name="Google Shape;968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5" name="Google Shape;100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" name="Google Shape;1006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5690c73c2_1_0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g3f5690c73c2_1_0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85" name="Google Shape;85;g3f5690c73c2_1_0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3f5576b70e4_0_1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7" name="Google Shape;1037;g3f5576b70e4_0_1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8" name="Google Shape;1038;g3f5576b70e4_0_1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1" name="Google Shape;108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6" name="Google Shape;111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" name="Google Shape;1117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5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7" name="Google Shape;115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" name="Google Shape;1158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g3f5576b70e4_0_2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5" name="Google Shape;1185;g3f5576b70e4_0_2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" name="Google Shape;1186;g3f5576b70e4_0_2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5" name="Google Shape;122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" name="Google Shape;1226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0" name="Google Shape;126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" name="Google Shape;1261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2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4" name="Google Shape;130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5" name="Google Shape;1305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2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g3f5690c73c2_1_350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4" name="Google Shape;1334;g3f5690c73c2_1_350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1335" name="Google Shape;1335;g3f5690c73c2_1_350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3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g3f5690c73c2_1_382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5" name="Google Shape;1365;g3f5690c73c2_1_382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1366" name="Google Shape;1366;g3f5690c73c2_1_382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5690c73c2_1_32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g3f5690c73c2_1_32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116" name="Google Shape;116;g3f5690c73c2_1_32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g3f5690c73c2_1_415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7" name="Google Shape;1397;g3f5690c73c2_1_415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1398" name="Google Shape;1398;g3f5690c73c2_1_415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g3f5576b70e4_0_2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7" name="Google Shape;1417;g3f5576b70e4_0_2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8" name="Google Shape;1418;g3f5576b70e4_0_2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6" name="Google Shape;146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7" name="Google Shape;1467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3" name="Google Shape;1503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4" name="Google Shape;1504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9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1" name="Google Shape;1541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2" name="Google Shape;1542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3" name="Google Shape;157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4" name="Google Shape;1574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3f5690c73c2_1_436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7" name="Google Shape;1607;g3f5690c73c2_1_436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1608" name="Google Shape;1608;g3f5690c73c2_1_436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9" name="Shape 1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Google Shape;1630;g3f5690c73c2_1_461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1" name="Google Shape;1631;g3f5690c73c2_1_461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1632" name="Google Shape;1632;g3f5690c73c2_1_461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9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g3f5690c73c2_1_482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1" name="Google Shape;1651;g3f5690c73c2_1_482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1652" name="Google Shape;1652;g3f5690c73c2_1_482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9" name="Shape 1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0" name="Google Shape;1670;g3f5576b70e4_0_3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1" name="Google Shape;1671;g3f5576b70e4_0_3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2" name="Google Shape;1672;g3f5576b70e4_0_30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5690c73c2_1_67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3f5690c73c2_1_67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150" name="Google Shape;150;g3f5690c73c2_1_67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2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Google Shape;1713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4" name="Google Shape;171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5" name="Google Shape;1715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7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9" name="Google Shape;1749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0" name="Google Shape;1750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2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Google Shape;1793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4" name="Google Shape;1794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5" name="Google Shape;1795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4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g3f5576b70e4_0_3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6" name="Google Shape;1826;g3f5576b70e4_0_3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7" name="Google Shape;1827;g3f5576b70e4_0_3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9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Google Shape;1870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1" name="Google Shape;1871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2" name="Google Shape;1872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6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Google Shape;1907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8" name="Google Shape;1908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9" name="Google Shape;1909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3" name="Google Shape;1943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4" name="Google Shape;1944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3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g3f5576b70e4_0_3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5" name="Google Shape;1975;g3f5576b70e4_0_3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6" name="Google Shape;1976;g3f5576b70e4_0_3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9" name="Shape 2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0" name="Google Shape;2020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1" name="Google Shape;2021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2" name="Google Shape;2022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4" name="Shape 2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Google Shape;2055;g3f549b0ca9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6" name="Google Shape;2056;g3f549b0ca9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7" name="Google Shape;2057;g3f549b0ca9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f5690c73c2_1_132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g3f5690c73c2_1_132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214" name="Google Shape;214;g3f5690c73c2_1_132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1" name="Google Shape;2081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2" name="Google Shape;2082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0" name="Google Shape;2110;g3f5576b70e4_0_4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1" name="Google Shape;2111;g3f5576b70e4_0_4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2" name="Google Shape;2112;g3f5576b70e4_0_4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5" name="Shape 2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6" name="Google Shape;2156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7" name="Google Shape;2157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8" name="Google Shape;2158;p3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0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" name="Google Shape;2191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2" name="Google Shape;2192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3" name="Google Shape;2193;p3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9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1" name="Google Shape;2231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2" name="Google Shape;2232;p3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9" name="Shape 2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0" name="Google Shape;2260;g3f5576b70e4_0_4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1" name="Google Shape;2261;g3f5576b70e4_0_4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2" name="Google Shape;2262;g3f5576b70e4_0_4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3" name="Google Shape;2303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4" name="Google Shape;2304;p3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6" name="Shape 2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7" name="Google Shape;2337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8" name="Google Shape;2338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9" name="Google Shape;2339;p3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8" name="Shape 2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9" name="Google Shape;2369;g3f5576b70e4_0_5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0" name="Google Shape;2370;g3f5576b70e4_0_5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1" name="Google Shape;2371;g3f5576b70e4_0_5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6" name="Google Shape;2416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7" name="Google Shape;2417;p3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f5690c73c2_1_161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g3f5690c73c2_1_161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242" name="Google Shape;242;g3f5690c73c2_1_161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9" name="Shape 2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0" name="Google Shape;2450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1" name="Google Shape;2451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2" name="Google Shape;2452;p3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3" name="Google Shape;2493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4" name="Google Shape;2494;p4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1" name="Shape 2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2" name="Google Shape;2522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3" name="Google Shape;2523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4" name="Google Shape;2524;p4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0" name="Shape 2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1" name="Google Shape;2551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2" name="Google Shape;2552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3" name="Google Shape;2553;p4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f5690c73c2_1_197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g3f5690c73c2_1_197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277" name="Google Shape;277;g3f5690c73c2_1_197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f5690c73c2_1_224:notes"/>
          <p:cNvSpPr/>
          <p:nvPr>
            <p:ph idx="2" type="sldImg"/>
          </p:nvPr>
        </p:nvSpPr>
        <p:spPr>
          <a:xfrm>
            <a:off x="914400" y="1524000"/>
            <a:ext cx="73152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69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" name="Google Shape;302;g3f5690c73c2_1_224:notes"/>
          <p:cNvSpPr txBox="1"/>
          <p:nvPr>
            <p:ph idx="1" type="body"/>
          </p:nvPr>
        </p:nvSpPr>
        <p:spPr>
          <a:xfrm>
            <a:off x="914400" y="5867400"/>
            <a:ext cx="7315200" cy="4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sp>
        <p:nvSpPr>
          <p:cNvPr id="303" name="Google Shape;303;g3f5690c73c2_1_224:notes"/>
          <p:cNvSpPr txBox="1"/>
          <p:nvPr>
            <p:ph idx="12" type="sldNum"/>
          </p:nvPr>
        </p:nvSpPr>
        <p:spPr>
          <a:xfrm>
            <a:off x="5179484" y="11580284"/>
            <a:ext cx="3962400" cy="611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next.js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6208351" y="2365592"/>
            <a:ext cx="5852100" cy="2103000"/>
          </a:xfrm>
          <a:prstGeom prst="ellipse">
            <a:avLst/>
          </a:prstGeom>
          <a:noFill/>
          <a:ln cap="flat" cmpd="sng" w="19050">
            <a:solidFill>
              <a:srgbClr val="3AA6C9">
                <a:alpha val="4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"/>
          <p:cNvSpPr/>
          <p:nvPr/>
        </p:nvSpPr>
        <p:spPr>
          <a:xfrm rot="3599963">
            <a:off x="6208373" y="2365642"/>
            <a:ext cx="5852290" cy="2103042"/>
          </a:xfrm>
          <a:prstGeom prst="ellipse">
            <a:avLst/>
          </a:prstGeom>
          <a:noFill/>
          <a:ln cap="flat" cmpd="sng" w="19050">
            <a:solidFill>
              <a:srgbClr val="3AA6C9">
                <a:alpha val="4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"/>
          <p:cNvSpPr/>
          <p:nvPr/>
        </p:nvSpPr>
        <p:spPr>
          <a:xfrm rot="7200037">
            <a:off x="6208253" y="2365702"/>
            <a:ext cx="5852290" cy="2103042"/>
          </a:xfrm>
          <a:prstGeom prst="ellipse">
            <a:avLst/>
          </a:prstGeom>
          <a:noFill/>
          <a:ln cap="flat" cmpd="sng" w="19050">
            <a:solidFill>
              <a:srgbClr val="3AA6C9">
                <a:alpha val="4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1"/>
          <p:cNvSpPr/>
          <p:nvPr/>
        </p:nvSpPr>
        <p:spPr>
          <a:xfrm>
            <a:off x="8956047" y="3250160"/>
            <a:ext cx="402300" cy="402300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1"/>
          <p:cNvSpPr/>
          <p:nvPr/>
        </p:nvSpPr>
        <p:spPr>
          <a:xfrm>
            <a:off x="731520" y="1371600"/>
            <a:ext cx="731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2026 프론트엔드 실습 과정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731525" y="1965950"/>
            <a:ext cx="7772400" cy="24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5200"/>
              <a:buFont typeface="Century Schoolbook"/>
              <a:buNone/>
            </a:pPr>
            <a:r>
              <a:rPr b="1" i="0" lang="en-US" sz="52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React &amp; </a:t>
            </a:r>
            <a:r>
              <a:rPr b="1" i="0" lang="en-US" sz="5200" cap="none" strike="noStrike">
                <a:solidFill>
                  <a:schemeClr val="hlink"/>
                </a:solidFill>
                <a:uFill>
                  <a:noFill/>
                </a:uFill>
                <a:latin typeface="Century Schoolbook"/>
                <a:ea typeface="Century Schoolbook"/>
                <a:cs typeface="Century Schoolbook"/>
                <a:sym typeface="Century Schoolbook"/>
                <a:hlinkClick r:id="rId3"/>
              </a:rPr>
              <a:t>Next.js</a:t>
            </a:r>
            <a:endParaRPr b="1" sz="5200">
              <a:solidFill>
                <a:srgbClr val="E6F1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5200"/>
              <a:buFont typeface="Century Schoolbook"/>
              <a:buNone/>
            </a:pPr>
            <a:r>
              <a:t/>
            </a:r>
            <a:endParaRPr b="1" sz="2900">
              <a:solidFill>
                <a:srgbClr val="E6F1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5200"/>
              <a:buFont typeface="Century Schoolbook"/>
              <a:buNone/>
            </a:pPr>
            <a:r>
              <a:rPr b="1" i="0" lang="en-US" sz="5200" u="none" cap="none" strike="noStrike">
                <a:solidFill>
                  <a:srgbClr val="61DAFB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실전 커리큘럼</a:t>
            </a:r>
            <a:endParaRPr b="0" i="0" sz="5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731527" y="320800"/>
            <a:ext cx="59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JSX 기초부터 주식 대시보드 앱 완성까지 · 13개 레슨 로드맵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749808" y="4709160"/>
            <a:ext cx="1764792" cy="384048"/>
          </a:xfrm>
          <a:prstGeom prst="roundRect">
            <a:avLst>
              <a:gd fmla="val 2381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749808" y="4709160"/>
            <a:ext cx="176479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React 18 / 19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2697480" y="4709160"/>
            <a:ext cx="1463040" cy="384048"/>
          </a:xfrm>
          <a:prstGeom prst="roundRect">
            <a:avLst>
              <a:gd fmla="val 2381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"/>
          <p:cNvSpPr/>
          <p:nvPr/>
        </p:nvSpPr>
        <p:spPr>
          <a:xfrm>
            <a:off x="2697480" y="4709160"/>
            <a:ext cx="14630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Next.js 16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4343400" y="4709160"/>
            <a:ext cx="859536" cy="384048"/>
          </a:xfrm>
          <a:prstGeom prst="roundRect">
            <a:avLst>
              <a:gd fmla="val 2381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1"/>
          <p:cNvSpPr/>
          <p:nvPr/>
        </p:nvSpPr>
        <p:spPr>
          <a:xfrm>
            <a:off x="4343400" y="4709160"/>
            <a:ext cx="85953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Vite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"/>
          <p:cNvSpPr/>
          <p:nvPr/>
        </p:nvSpPr>
        <p:spPr>
          <a:xfrm>
            <a:off x="5385816" y="4709160"/>
            <a:ext cx="1161288" cy="384048"/>
          </a:xfrm>
          <a:prstGeom prst="roundRect">
            <a:avLst>
              <a:gd fmla="val 2381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1"/>
          <p:cNvSpPr/>
          <p:nvPr/>
        </p:nvSpPr>
        <p:spPr>
          <a:xfrm>
            <a:off x="5385816" y="4709160"/>
            <a:ext cx="1161288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1"/>
          <p:cNvSpPr/>
          <p:nvPr/>
        </p:nvSpPr>
        <p:spPr>
          <a:xfrm>
            <a:off x="6729984" y="4709160"/>
            <a:ext cx="1563624" cy="384048"/>
          </a:xfrm>
          <a:prstGeom prst="roundRect">
            <a:avLst>
              <a:gd fmla="val 2381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1"/>
          <p:cNvSpPr/>
          <p:nvPr/>
        </p:nvSpPr>
        <p:spPr>
          <a:xfrm>
            <a:off x="6729984" y="4709160"/>
            <a:ext cx="1563624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Tailwind v4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1"/>
          <p:cNvSpPr/>
          <p:nvPr/>
        </p:nvSpPr>
        <p:spPr>
          <a:xfrm>
            <a:off x="8476488" y="4709160"/>
            <a:ext cx="1261872" cy="384048"/>
          </a:xfrm>
          <a:prstGeom prst="roundRect">
            <a:avLst>
              <a:gd fmla="val 2381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1"/>
          <p:cNvSpPr/>
          <p:nvPr/>
        </p:nvSpPr>
        <p:spPr>
          <a:xfrm>
            <a:off x="8476488" y="4709160"/>
            <a:ext cx="126187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Recharts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1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교육자료 · 강의용 슬라이드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f5690c73c2_1_237"/>
          <p:cNvSpPr/>
          <p:nvPr/>
        </p:nvSpPr>
        <p:spPr>
          <a:xfrm>
            <a:off x="487680" y="219456"/>
            <a:ext cx="1828800" cy="390000"/>
          </a:xfrm>
          <a:prstGeom prst="roundRect">
            <a:avLst>
              <a:gd fmla="val 15625" name="adj"/>
            </a:avLst>
          </a:prstGeom>
          <a:solidFill>
            <a:srgbClr val="61DAFB">
              <a:alpha val="20000"/>
            </a:srgbClr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g3f5690c73c2_1_237"/>
          <p:cNvSpPr/>
          <p:nvPr/>
        </p:nvSpPr>
        <p:spPr>
          <a:xfrm>
            <a:off x="487680" y="219456"/>
            <a:ext cx="18288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3강 · STATE &amp; HOOK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g3f5690c73c2_1_237"/>
          <p:cNvSpPr/>
          <p:nvPr/>
        </p:nvSpPr>
        <p:spPr>
          <a:xfrm>
            <a:off x="487680" y="731520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Calibri"/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useState — 컴포넌트에 기억을 부여하다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g3f5690c73c2_1_237"/>
          <p:cNvSpPr/>
          <p:nvPr/>
        </p:nvSpPr>
        <p:spPr>
          <a:xfrm>
            <a:off x="487680" y="1828800"/>
            <a:ext cx="3048000" cy="1097100"/>
          </a:xfrm>
          <a:prstGeom prst="rect">
            <a:avLst/>
          </a:prstGeom>
          <a:solidFill>
            <a:srgbClr val="0D2137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g3f5690c73c2_1_237"/>
          <p:cNvSpPr/>
          <p:nvPr/>
        </p:nvSpPr>
        <p:spPr>
          <a:xfrm>
            <a:off x="487680" y="1950720"/>
            <a:ext cx="30480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렌더링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g3f5690c73c2_1_237"/>
          <p:cNvSpPr/>
          <p:nvPr/>
        </p:nvSpPr>
        <p:spPr>
          <a:xfrm>
            <a:off x="487680" y="2438400"/>
            <a:ext cx="3048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화면에 UI 표시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g3f5690c73c2_1_237"/>
          <p:cNvSpPr/>
          <p:nvPr/>
        </p:nvSpPr>
        <p:spPr>
          <a:xfrm>
            <a:off x="4572000" y="1828800"/>
            <a:ext cx="3048000" cy="1097100"/>
          </a:xfrm>
          <a:prstGeom prst="rect">
            <a:avLst/>
          </a:prstGeom>
          <a:solidFill>
            <a:srgbClr val="1A120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g3f5690c73c2_1_237"/>
          <p:cNvSpPr/>
          <p:nvPr/>
        </p:nvSpPr>
        <p:spPr>
          <a:xfrm>
            <a:off x="4572000" y="1950720"/>
            <a:ext cx="30480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이벤트 발생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g3f5690c73c2_1_237"/>
          <p:cNvSpPr/>
          <p:nvPr/>
        </p:nvSpPr>
        <p:spPr>
          <a:xfrm>
            <a:off x="4572000" y="2438400"/>
            <a:ext cx="3048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클릭, 입력 등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g3f5690c73c2_1_237"/>
          <p:cNvSpPr/>
          <p:nvPr/>
        </p:nvSpPr>
        <p:spPr>
          <a:xfrm>
            <a:off x="8656320" y="1828800"/>
            <a:ext cx="3048000" cy="1097100"/>
          </a:xfrm>
          <a:prstGeom prst="rect">
            <a:avLst/>
          </a:prstGeom>
          <a:solidFill>
            <a:srgbClr val="081A08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g3f5690c73c2_1_237"/>
          <p:cNvSpPr/>
          <p:nvPr/>
        </p:nvSpPr>
        <p:spPr>
          <a:xfrm>
            <a:off x="8656320" y="1950720"/>
            <a:ext cx="30480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setState() 호출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g3f5690c73c2_1_237"/>
          <p:cNvSpPr/>
          <p:nvPr/>
        </p:nvSpPr>
        <p:spPr>
          <a:xfrm>
            <a:off x="8656320" y="2438400"/>
            <a:ext cx="3048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state 값 변경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9" name="Google Shape;329;g3f5690c73c2_1_237"/>
          <p:cNvCxnSpPr/>
          <p:nvPr/>
        </p:nvCxnSpPr>
        <p:spPr>
          <a:xfrm>
            <a:off x="3535680" y="2377440"/>
            <a:ext cx="1036500" cy="0"/>
          </a:xfrm>
          <a:prstGeom prst="straightConnector1">
            <a:avLst/>
          </a:prstGeom>
          <a:noFill/>
          <a:ln cap="flat" cmpd="sng" w="254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0" name="Google Shape;330;g3f5690c73c2_1_237"/>
          <p:cNvSpPr/>
          <p:nvPr/>
        </p:nvSpPr>
        <p:spPr>
          <a:xfrm>
            <a:off x="4267200" y="2218944"/>
            <a:ext cx="3048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▶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1" name="Google Shape;331;g3f5690c73c2_1_237"/>
          <p:cNvCxnSpPr/>
          <p:nvPr/>
        </p:nvCxnSpPr>
        <p:spPr>
          <a:xfrm>
            <a:off x="7620000" y="2377440"/>
            <a:ext cx="1036500" cy="0"/>
          </a:xfrm>
          <a:prstGeom prst="straightConnector1">
            <a:avLst/>
          </a:prstGeom>
          <a:noFill/>
          <a:ln cap="flat" cmpd="sng" w="254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2" name="Google Shape;332;g3f5690c73c2_1_237"/>
          <p:cNvSpPr/>
          <p:nvPr/>
        </p:nvSpPr>
        <p:spPr>
          <a:xfrm>
            <a:off x="8351520" y="2218944"/>
            <a:ext cx="3048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▶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g3f5690c73c2_1_237"/>
          <p:cNvSpPr/>
          <p:nvPr/>
        </p:nvSpPr>
        <p:spPr>
          <a:xfrm>
            <a:off x="3413760" y="2915334"/>
            <a:ext cx="5364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🔄  state 변경 → 자동 리렌더링 발생!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g3f5690c73c2_1_237"/>
          <p:cNvSpPr/>
          <p:nvPr/>
        </p:nvSpPr>
        <p:spPr>
          <a:xfrm>
            <a:off x="487680" y="3281094"/>
            <a:ext cx="11216700" cy="31701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g3f5690c73c2_1_237"/>
          <p:cNvSpPr/>
          <p:nvPr/>
        </p:nvSpPr>
        <p:spPr>
          <a:xfrm>
            <a:off x="853440" y="3403014"/>
            <a:ext cx="10485300" cy="29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import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{ useState } </a:t>
            </a:r>
            <a:r>
              <a:rPr b="0" i="0" lang="en-US" sz="16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from</a:t>
            </a:r>
            <a:r>
              <a:rPr b="0" i="0" lang="en-US" sz="16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  <a:t> 'react'</a:t>
            </a:r>
            <a:br>
              <a:rPr b="0" i="0" lang="en-US" sz="16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</a:br>
            <a:br>
              <a:rPr b="0" i="0" lang="en-US" sz="16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b="0" i="0" lang="en-US" sz="16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function </a:t>
            </a:r>
            <a:r>
              <a:rPr b="0" i="0" lang="en-US" sz="16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  <a:t>Counter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() {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onsolas"/>
                <a:ea typeface="Consolas"/>
                <a:cs typeface="Consolas"/>
                <a:sym typeface="Consolas"/>
              </a:rPr>
              <a:t>//  [현재값,  변경함수] = useState(초기값)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onsolas"/>
                <a:ea typeface="Consolas"/>
                <a:cs typeface="Consolas"/>
                <a:sym typeface="Consolas"/>
              </a:rPr>
              <a:t>  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const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[count, setCount] = </a:t>
            </a:r>
            <a:r>
              <a:rPr b="0" i="0" lang="en-US" sz="16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  <a:t>useState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(0)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(&lt;button </a:t>
            </a:r>
            <a:r>
              <a:rPr b="0" i="0" lang="en-US" sz="1600" u="none" cap="none" strike="noStrike">
                <a:solidFill>
                  <a:srgbClr val="64FFDA"/>
                </a:solidFill>
                <a:latin typeface="Consolas"/>
                <a:ea typeface="Consolas"/>
                <a:cs typeface="Consolas"/>
                <a:sym typeface="Consolas"/>
              </a:rPr>
              <a:t>onClick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={() =&gt; setCount(count + 1)}&gt;{count}&lt;/button&gt;)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g3f5690c73c2_1_237"/>
          <p:cNvSpPr/>
          <p:nvPr/>
        </p:nvSpPr>
        <p:spPr>
          <a:xfrm>
            <a:off x="487680" y="1494473"/>
            <a:ext cx="11216700" cy="30300"/>
          </a:xfrm>
          <a:prstGeom prst="rect">
            <a:avLst/>
          </a:prstGeom>
          <a:solidFill>
            <a:srgbClr val="61DAFB">
              <a:alpha val="40000"/>
            </a:srgbClr>
          </a:solidFill>
          <a:ln cap="flat" cmpd="sng" w="16925">
            <a:solidFill>
              <a:srgbClr val="61DAFB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f5690c73c2_1_263"/>
          <p:cNvSpPr/>
          <p:nvPr/>
        </p:nvSpPr>
        <p:spPr>
          <a:xfrm>
            <a:off x="487680" y="219456"/>
            <a:ext cx="1828800" cy="390000"/>
          </a:xfrm>
          <a:prstGeom prst="roundRect">
            <a:avLst>
              <a:gd fmla="val 15625" name="adj"/>
            </a:avLst>
          </a:prstGeom>
          <a:solidFill>
            <a:srgbClr val="61DAFB">
              <a:alpha val="20000"/>
            </a:srgbClr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g3f5690c73c2_1_263"/>
          <p:cNvSpPr/>
          <p:nvPr/>
        </p:nvSpPr>
        <p:spPr>
          <a:xfrm>
            <a:off x="487680" y="219456"/>
            <a:ext cx="18288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3강 · STATE &amp; HOOK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g3f5690c73c2_1_263"/>
          <p:cNvSpPr/>
          <p:nvPr/>
        </p:nvSpPr>
        <p:spPr>
          <a:xfrm>
            <a:off x="487680" y="731520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Calibri"/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useEffect — 렌더링 이후의 작업 처리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g3f5690c73c2_1_263"/>
          <p:cNvSpPr/>
          <p:nvPr/>
        </p:nvSpPr>
        <p:spPr>
          <a:xfrm>
            <a:off x="487680" y="1706880"/>
            <a:ext cx="3657600" cy="4632900"/>
          </a:xfrm>
          <a:prstGeom prst="rect">
            <a:avLst/>
          </a:prstGeom>
          <a:solidFill>
            <a:srgbClr val="0D2137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g3f5690c73c2_1_263"/>
          <p:cNvSpPr/>
          <p:nvPr/>
        </p:nvSpPr>
        <p:spPr>
          <a:xfrm>
            <a:off x="487680" y="1706880"/>
            <a:ext cx="3657600" cy="85200"/>
          </a:xfrm>
          <a:prstGeom prst="rect">
            <a:avLst/>
          </a:prstGeom>
          <a:solidFill>
            <a:srgbClr val="E94560"/>
          </a:solidFill>
          <a:ln cap="flat" cmpd="sng" w="16925">
            <a:solidFill>
              <a:srgbClr val="E945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3f5690c73c2_1_263"/>
          <p:cNvSpPr/>
          <p:nvPr/>
        </p:nvSpPr>
        <p:spPr>
          <a:xfrm>
            <a:off x="609600" y="1889760"/>
            <a:ext cx="3413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매 렌더링마다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g3f5690c73c2_1_263"/>
          <p:cNvSpPr/>
          <p:nvPr/>
        </p:nvSpPr>
        <p:spPr>
          <a:xfrm>
            <a:off x="975360" y="2438400"/>
            <a:ext cx="2682300" cy="365700"/>
          </a:xfrm>
          <a:prstGeom prst="roundRect">
            <a:avLst>
              <a:gd fmla="val 13333" name="adj"/>
            </a:avLst>
          </a:prstGeom>
          <a:solidFill>
            <a:srgbClr val="E94560">
              <a:alpha val="20000"/>
            </a:srgbClr>
          </a:solidFill>
          <a:ln cap="flat" cmpd="sng" w="13525">
            <a:solidFill>
              <a:srgbClr val="E945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g3f5690c73c2_1_263"/>
          <p:cNvSpPr/>
          <p:nvPr/>
        </p:nvSpPr>
        <p:spPr>
          <a:xfrm>
            <a:off x="975360" y="2438400"/>
            <a:ext cx="2682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의존성 없음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g3f5690c73c2_1_263"/>
          <p:cNvSpPr/>
          <p:nvPr/>
        </p:nvSpPr>
        <p:spPr>
          <a:xfrm>
            <a:off x="609600" y="2926080"/>
            <a:ext cx="3413700" cy="31701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g3f5690c73c2_1_263"/>
          <p:cNvSpPr/>
          <p:nvPr/>
        </p:nvSpPr>
        <p:spPr>
          <a:xfrm>
            <a:off x="731520" y="3048000"/>
            <a:ext cx="3230700" cy="29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useEffect(() =&gt; {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console.log('렌더됨')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g3f5690c73c2_1_263"/>
          <p:cNvSpPr/>
          <p:nvPr/>
        </p:nvSpPr>
        <p:spPr>
          <a:xfrm>
            <a:off x="4413504" y="1706880"/>
            <a:ext cx="3657600" cy="4632900"/>
          </a:xfrm>
          <a:prstGeom prst="rect">
            <a:avLst/>
          </a:prstGeom>
          <a:solidFill>
            <a:srgbClr val="0D2137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g3f5690c73c2_1_263"/>
          <p:cNvSpPr/>
          <p:nvPr/>
        </p:nvSpPr>
        <p:spPr>
          <a:xfrm>
            <a:off x="4413504" y="1706880"/>
            <a:ext cx="3657600" cy="85200"/>
          </a:xfrm>
          <a:prstGeom prst="rect">
            <a:avLst/>
          </a:prstGeom>
          <a:solidFill>
            <a:srgbClr val="61DAFB"/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3f5690c73c2_1_263"/>
          <p:cNvSpPr/>
          <p:nvPr/>
        </p:nvSpPr>
        <p:spPr>
          <a:xfrm>
            <a:off x="4535424" y="1889760"/>
            <a:ext cx="3413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마운트 시 1번만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g3f5690c73c2_1_263"/>
          <p:cNvSpPr/>
          <p:nvPr/>
        </p:nvSpPr>
        <p:spPr>
          <a:xfrm>
            <a:off x="4901184" y="2438400"/>
            <a:ext cx="2682300" cy="365700"/>
          </a:xfrm>
          <a:prstGeom prst="roundRect">
            <a:avLst>
              <a:gd fmla="val 13333" name="adj"/>
            </a:avLst>
          </a:prstGeom>
          <a:solidFill>
            <a:srgbClr val="61DAFB">
              <a:alpha val="20000"/>
            </a:srgbClr>
          </a:solidFill>
          <a:ln cap="flat" cmpd="sng" w="135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g3f5690c73c2_1_263"/>
          <p:cNvSpPr/>
          <p:nvPr/>
        </p:nvSpPr>
        <p:spPr>
          <a:xfrm>
            <a:off x="4901184" y="2438400"/>
            <a:ext cx="2682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빈 배열 [ ]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g3f5690c73c2_1_263"/>
          <p:cNvSpPr/>
          <p:nvPr/>
        </p:nvSpPr>
        <p:spPr>
          <a:xfrm>
            <a:off x="4535424" y="2926080"/>
            <a:ext cx="3413700" cy="31701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g3f5690c73c2_1_263"/>
          <p:cNvSpPr/>
          <p:nvPr/>
        </p:nvSpPr>
        <p:spPr>
          <a:xfrm>
            <a:off x="4657344" y="3048000"/>
            <a:ext cx="3230700" cy="29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useEffect(() =&gt; {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fetch('/api/data')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}, [])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g3f5690c73c2_1_263"/>
          <p:cNvSpPr/>
          <p:nvPr/>
        </p:nvSpPr>
        <p:spPr>
          <a:xfrm>
            <a:off x="8339328" y="1706880"/>
            <a:ext cx="3657600" cy="4632900"/>
          </a:xfrm>
          <a:prstGeom prst="rect">
            <a:avLst/>
          </a:prstGeom>
          <a:solidFill>
            <a:srgbClr val="0D2137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g3f5690c73c2_1_263"/>
          <p:cNvSpPr/>
          <p:nvPr/>
        </p:nvSpPr>
        <p:spPr>
          <a:xfrm>
            <a:off x="8339328" y="1706880"/>
            <a:ext cx="3657600" cy="85200"/>
          </a:xfrm>
          <a:prstGeom prst="rect">
            <a:avLst/>
          </a:prstGeom>
          <a:solidFill>
            <a:srgbClr val="64FFDA"/>
          </a:solidFill>
          <a:ln cap="flat" cmpd="sng" w="1692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g3f5690c73c2_1_263"/>
          <p:cNvSpPr/>
          <p:nvPr/>
        </p:nvSpPr>
        <p:spPr>
          <a:xfrm>
            <a:off x="8461248" y="1889760"/>
            <a:ext cx="3413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특정 값 변경 시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g3f5690c73c2_1_263"/>
          <p:cNvSpPr/>
          <p:nvPr/>
        </p:nvSpPr>
        <p:spPr>
          <a:xfrm>
            <a:off x="8827008" y="2438400"/>
            <a:ext cx="2682300" cy="365700"/>
          </a:xfrm>
          <a:prstGeom prst="roundRect">
            <a:avLst>
              <a:gd fmla="val 13333" name="adj"/>
            </a:avLst>
          </a:prstGeom>
          <a:solidFill>
            <a:srgbClr val="64FFDA">
              <a:alpha val="20000"/>
            </a:srgbClr>
          </a:solidFill>
          <a:ln cap="flat" cmpd="sng" w="1352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g3f5690c73c2_1_263"/>
          <p:cNvSpPr/>
          <p:nvPr/>
        </p:nvSpPr>
        <p:spPr>
          <a:xfrm>
            <a:off x="8827008" y="2438400"/>
            <a:ext cx="2682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[count]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g3f5690c73c2_1_263"/>
          <p:cNvSpPr/>
          <p:nvPr/>
        </p:nvSpPr>
        <p:spPr>
          <a:xfrm>
            <a:off x="8461248" y="2926080"/>
            <a:ext cx="3413700" cy="31701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g3f5690c73c2_1_263"/>
          <p:cNvSpPr/>
          <p:nvPr/>
        </p:nvSpPr>
        <p:spPr>
          <a:xfrm>
            <a:off x="8583168" y="3048000"/>
            <a:ext cx="3230700" cy="29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useEffect(() =&gt; {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document.title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= `카운트: ${count}`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}, [count])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g3f5690c73c2_1_263"/>
          <p:cNvSpPr/>
          <p:nvPr/>
        </p:nvSpPr>
        <p:spPr>
          <a:xfrm>
            <a:off x="487680" y="6400800"/>
            <a:ext cx="11216700" cy="268500"/>
          </a:xfrm>
          <a:prstGeom prst="rect">
            <a:avLst/>
          </a:prstGeom>
          <a:solidFill>
            <a:srgbClr val="0A1A10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g3f5690c73c2_1_263"/>
          <p:cNvSpPr/>
          <p:nvPr/>
        </p:nvSpPr>
        <p:spPr>
          <a:xfrm>
            <a:off x="670560" y="6425184"/>
            <a:ext cx="107289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주요 사용: API 호출, 타이머, 이벤트 구독 — 렌더링과 분리된 '사이드이펙트' 처리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g3f5690c73c2_1_263"/>
          <p:cNvSpPr/>
          <p:nvPr/>
        </p:nvSpPr>
        <p:spPr>
          <a:xfrm>
            <a:off x="487680" y="1494473"/>
            <a:ext cx="11216700" cy="30300"/>
          </a:xfrm>
          <a:prstGeom prst="rect">
            <a:avLst/>
          </a:prstGeom>
          <a:solidFill>
            <a:srgbClr val="61DAFB">
              <a:alpha val="40000"/>
            </a:srgbClr>
          </a:solidFill>
          <a:ln cap="flat" cmpd="sng" w="16925">
            <a:solidFill>
              <a:srgbClr val="61DAFB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f5690c73c2_1_296"/>
          <p:cNvSpPr/>
          <p:nvPr/>
        </p:nvSpPr>
        <p:spPr>
          <a:xfrm>
            <a:off x="426720" y="182880"/>
            <a:ext cx="2316300" cy="365700"/>
          </a:xfrm>
          <a:prstGeom prst="roundRect">
            <a:avLst>
              <a:gd fmla="val 13333" name="adj"/>
            </a:avLst>
          </a:prstGeom>
          <a:solidFill>
            <a:srgbClr val="E94560">
              <a:alpha val="14900"/>
            </a:srgbClr>
          </a:solidFill>
          <a:ln cap="flat" cmpd="sng" w="13525">
            <a:solidFill>
              <a:srgbClr val="E945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g3f5690c73c2_1_296"/>
          <p:cNvSpPr/>
          <p:nvPr/>
        </p:nvSpPr>
        <p:spPr>
          <a:xfrm>
            <a:off x="426720" y="182880"/>
            <a:ext cx="2316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en-US" sz="12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강 · useRef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g3f5690c73c2_1_296"/>
          <p:cNvSpPr/>
          <p:nvPr/>
        </p:nvSpPr>
        <p:spPr>
          <a:xfrm>
            <a:off x="487680" y="682752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Calibri"/>
              <a:buNone/>
            </a:pPr>
            <a:r>
              <a:rPr b="1" i="0" lang="en-US" sz="3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useRef — DOM 접근과 값 보존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g3f5690c73c2_1_296"/>
          <p:cNvSpPr/>
          <p:nvPr/>
        </p:nvSpPr>
        <p:spPr>
          <a:xfrm>
            <a:off x="487680" y="1383400"/>
            <a:ext cx="112167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State와 다르게 변경해도 리렌더링이 발생하지 않습니다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g3f5690c73c2_1_296"/>
          <p:cNvSpPr/>
          <p:nvPr/>
        </p:nvSpPr>
        <p:spPr>
          <a:xfrm>
            <a:off x="487680" y="1731264"/>
            <a:ext cx="5486400" cy="2560500"/>
          </a:xfrm>
          <a:prstGeom prst="rect">
            <a:avLst/>
          </a:prstGeom>
          <a:solidFill>
            <a:srgbClr val="1A5276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g3f5690c73c2_1_296"/>
          <p:cNvSpPr/>
          <p:nvPr/>
        </p:nvSpPr>
        <p:spPr>
          <a:xfrm>
            <a:off x="487680" y="1731264"/>
            <a:ext cx="5486400" cy="85200"/>
          </a:xfrm>
          <a:prstGeom prst="rect">
            <a:avLst/>
          </a:prstGeom>
          <a:solidFill>
            <a:srgbClr val="61DAFB"/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g3f5690c73c2_1_296"/>
          <p:cNvSpPr/>
          <p:nvPr/>
        </p:nvSpPr>
        <p:spPr>
          <a:xfrm>
            <a:off x="633984" y="1853184"/>
            <a:ext cx="5120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useState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g3f5690c73c2_1_296"/>
          <p:cNvSpPr/>
          <p:nvPr/>
        </p:nvSpPr>
        <p:spPr>
          <a:xfrm>
            <a:off x="670560" y="2438400"/>
            <a:ext cx="4998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값이 바뀌면 리렌더링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g3f5690c73c2_1_296"/>
          <p:cNvSpPr/>
          <p:nvPr/>
        </p:nvSpPr>
        <p:spPr>
          <a:xfrm>
            <a:off x="670560" y="3023616"/>
            <a:ext cx="4998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UI와 연결된 상태 관리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g3f5690c73c2_1_296"/>
          <p:cNvSpPr/>
          <p:nvPr/>
        </p:nvSpPr>
        <p:spPr>
          <a:xfrm>
            <a:off x="670560" y="3608832"/>
            <a:ext cx="4998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렌더링마다 새 값 생성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g3f5690c73c2_1_296"/>
          <p:cNvSpPr/>
          <p:nvPr/>
        </p:nvSpPr>
        <p:spPr>
          <a:xfrm>
            <a:off x="6278880" y="1731264"/>
            <a:ext cx="5486400" cy="2560500"/>
          </a:xfrm>
          <a:prstGeom prst="rect">
            <a:avLst/>
          </a:prstGeom>
          <a:solidFill>
            <a:srgbClr val="0F4C35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g3f5690c73c2_1_296"/>
          <p:cNvSpPr/>
          <p:nvPr/>
        </p:nvSpPr>
        <p:spPr>
          <a:xfrm>
            <a:off x="6278880" y="1731264"/>
            <a:ext cx="5486400" cy="85200"/>
          </a:xfrm>
          <a:prstGeom prst="rect">
            <a:avLst/>
          </a:prstGeom>
          <a:solidFill>
            <a:srgbClr val="64FFDA"/>
          </a:solidFill>
          <a:ln cap="flat" cmpd="sng" w="1692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g3f5690c73c2_1_296"/>
          <p:cNvSpPr/>
          <p:nvPr/>
        </p:nvSpPr>
        <p:spPr>
          <a:xfrm>
            <a:off x="6425184" y="1853184"/>
            <a:ext cx="5120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useRef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g3f5690c73c2_1_296"/>
          <p:cNvSpPr/>
          <p:nvPr/>
        </p:nvSpPr>
        <p:spPr>
          <a:xfrm>
            <a:off x="6461760" y="2438400"/>
            <a:ext cx="4998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값이 바뀌어도 리렌더링 없음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g3f5690c73c2_1_296"/>
          <p:cNvSpPr/>
          <p:nvPr/>
        </p:nvSpPr>
        <p:spPr>
          <a:xfrm>
            <a:off x="6461760" y="3023616"/>
            <a:ext cx="4998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DOM 직접 접근 </a:t>
            </a:r>
            <a:r>
              <a:rPr b="0" i="0" lang="en-US" sz="13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1300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물리적인 기능이나 상태 조작시 ex 포커스,                   </a:t>
            </a:r>
            <a:endParaRPr sz="1300">
              <a:solidFill>
                <a:srgbClr val="CCD6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700"/>
              <a:buFont typeface="Calibri"/>
              <a:buNone/>
            </a:pPr>
            <a:r>
              <a:rPr lang="en-US" sz="1300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스크롤, 오디오/비디오 조작등)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g3f5690c73c2_1_296"/>
          <p:cNvSpPr/>
          <p:nvPr/>
        </p:nvSpPr>
        <p:spPr>
          <a:xfrm>
            <a:off x="6461760" y="3608832"/>
            <a:ext cx="4998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렌더링 사이에 값 유지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g3f5690c73c2_1_296"/>
          <p:cNvSpPr/>
          <p:nvPr/>
        </p:nvSpPr>
        <p:spPr>
          <a:xfrm>
            <a:off x="487667" y="4398767"/>
            <a:ext cx="5486400" cy="23700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g3f5690c73c2_1_296"/>
          <p:cNvSpPr/>
          <p:nvPr/>
        </p:nvSpPr>
        <p:spPr>
          <a:xfrm>
            <a:off x="670560" y="4584192"/>
            <a:ext cx="51207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패턴 1: DOM 직접 접근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g3f5690c73c2_1_296"/>
          <p:cNvSpPr/>
          <p:nvPr/>
        </p:nvSpPr>
        <p:spPr>
          <a:xfrm>
            <a:off x="670567" y="4925567"/>
            <a:ext cx="4998900" cy="17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const inputRef = useRef(null)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const focus = () =&gt; {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inputRef.current.focus()  // DOM 접근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&lt;input ref={inputRef} /&gt;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g3f5690c73c2_1_296"/>
          <p:cNvSpPr/>
          <p:nvPr/>
        </p:nvSpPr>
        <p:spPr>
          <a:xfrm>
            <a:off x="6278873" y="4398767"/>
            <a:ext cx="5425500" cy="23700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g3f5690c73c2_1_296"/>
          <p:cNvSpPr/>
          <p:nvPr/>
        </p:nvSpPr>
        <p:spPr>
          <a:xfrm>
            <a:off x="6461760" y="4584192"/>
            <a:ext cx="49989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패턴 2: 렌더링 무관 값 보존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g3f5690c73c2_1_296"/>
          <p:cNvSpPr/>
          <p:nvPr/>
        </p:nvSpPr>
        <p:spPr>
          <a:xfrm>
            <a:off x="6461767" y="4825132"/>
            <a:ext cx="5059500" cy="19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const timerRef = useRef(null)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const start = () =&gt; {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timerRef.current = setInterval(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() =&gt; setCount(c =&gt; c+1), 1000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const stop = () =&gt; {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clearInterval(timerRef.current)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f5690c73c2_1_324"/>
          <p:cNvSpPr/>
          <p:nvPr/>
        </p:nvSpPr>
        <p:spPr>
          <a:xfrm>
            <a:off x="426720" y="182880"/>
            <a:ext cx="2316300" cy="365700"/>
          </a:xfrm>
          <a:prstGeom prst="roundRect">
            <a:avLst>
              <a:gd fmla="val 13333" name="adj"/>
            </a:avLst>
          </a:prstGeom>
          <a:solidFill>
            <a:srgbClr val="E94560">
              <a:alpha val="14900"/>
            </a:srgbClr>
          </a:solidFill>
          <a:ln cap="flat" cmpd="sng" w="13525">
            <a:solidFill>
              <a:srgbClr val="E945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g3f5690c73c2_1_324"/>
          <p:cNvSpPr/>
          <p:nvPr/>
        </p:nvSpPr>
        <p:spPr>
          <a:xfrm>
            <a:off x="426720" y="182880"/>
            <a:ext cx="2316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en-US" sz="12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강 · 성능 Hook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g3f5690c73c2_1_324"/>
          <p:cNvSpPr/>
          <p:nvPr/>
        </p:nvSpPr>
        <p:spPr>
          <a:xfrm>
            <a:off x="487680" y="682752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Calibri"/>
              <a:buNone/>
            </a:pPr>
            <a:r>
              <a:rPr b="1" i="0" lang="en-US" sz="3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useMemo &amp; useCallback — 연산·함수 재생성 방지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g3f5690c73c2_1_324"/>
          <p:cNvSpPr/>
          <p:nvPr/>
        </p:nvSpPr>
        <p:spPr>
          <a:xfrm>
            <a:off x="487667" y="1528930"/>
            <a:ext cx="11216700" cy="792300"/>
          </a:xfrm>
          <a:prstGeom prst="rect">
            <a:avLst/>
          </a:prstGeom>
          <a:solidFill>
            <a:srgbClr val="1A080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g3f5690c73c2_1_324"/>
          <p:cNvSpPr/>
          <p:nvPr/>
        </p:nvSpPr>
        <p:spPr>
          <a:xfrm>
            <a:off x="487667" y="1528930"/>
            <a:ext cx="73200" cy="792300"/>
          </a:xfrm>
          <a:prstGeom prst="rect">
            <a:avLst/>
          </a:prstGeom>
          <a:solidFill>
            <a:srgbClr val="E94560"/>
          </a:solidFill>
          <a:ln cap="flat" cmpd="sng" w="16925">
            <a:solidFill>
              <a:srgbClr val="E945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g3f5690c73c2_1_324"/>
          <p:cNvSpPr/>
          <p:nvPr/>
        </p:nvSpPr>
        <p:spPr>
          <a:xfrm>
            <a:off x="792467" y="1573961"/>
            <a:ext cx="10728900" cy="64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문제 상황: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부모가 리렌더링되면 자식도 같이 리렌더링됩니다. 함수나 계산값이 매번 새로 만들어지면 자식 컴포넌트가 불필요하게 재렌더링됩니다.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g3f5690c73c2_1_324"/>
          <p:cNvSpPr/>
          <p:nvPr/>
        </p:nvSpPr>
        <p:spPr>
          <a:xfrm>
            <a:off x="487680" y="2528665"/>
            <a:ext cx="5486400" cy="3596700"/>
          </a:xfrm>
          <a:prstGeom prst="rect">
            <a:avLst/>
          </a:prstGeom>
          <a:solidFill>
            <a:srgbClr val="0D2137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g3f5690c73c2_1_324"/>
          <p:cNvSpPr/>
          <p:nvPr/>
        </p:nvSpPr>
        <p:spPr>
          <a:xfrm>
            <a:off x="487680" y="2528665"/>
            <a:ext cx="5486400" cy="73200"/>
          </a:xfrm>
          <a:prstGeom prst="rect">
            <a:avLst/>
          </a:prstGeom>
          <a:solidFill>
            <a:srgbClr val="61DAFB"/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g3f5690c73c2_1_324"/>
          <p:cNvSpPr/>
          <p:nvPr/>
        </p:nvSpPr>
        <p:spPr>
          <a:xfrm>
            <a:off x="670560" y="2650585"/>
            <a:ext cx="5120700" cy="4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useMemo — 계산값 메모이제이션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g3f5690c73c2_1_324"/>
          <p:cNvSpPr/>
          <p:nvPr/>
        </p:nvSpPr>
        <p:spPr>
          <a:xfrm>
            <a:off x="670560" y="3113881"/>
            <a:ext cx="51207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비싼 연산 결과를 캐싱. 의존성이 바뀔 때만 재계산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g3f5690c73c2_1_324"/>
          <p:cNvSpPr/>
          <p:nvPr/>
        </p:nvSpPr>
        <p:spPr>
          <a:xfrm>
            <a:off x="670560" y="3504025"/>
            <a:ext cx="5120700" cy="24384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g3f5690c73c2_1_324"/>
          <p:cNvSpPr/>
          <p:nvPr/>
        </p:nvSpPr>
        <p:spPr>
          <a:xfrm>
            <a:off x="853440" y="3686905"/>
            <a:ext cx="481590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// ❌ 매 렌더링마다 재계산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const sorted = stocks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.filter(s =&gt; s.change &gt; 0)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.sort((a,b) =&gt; b.price-a.price)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// ✅ 의존성 바뀔 때만 재계산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const sorted = useMemo(() =&gt;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stocks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.filter(s =&gt; s.change &gt; 0)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.sort((a,b) =&gt; b.price-a.price)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, [stocks])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g3f5690c73c2_1_324"/>
          <p:cNvSpPr/>
          <p:nvPr/>
        </p:nvSpPr>
        <p:spPr>
          <a:xfrm>
            <a:off x="6217920" y="2528665"/>
            <a:ext cx="5486400" cy="3596700"/>
          </a:xfrm>
          <a:prstGeom prst="rect">
            <a:avLst/>
          </a:prstGeom>
          <a:solidFill>
            <a:srgbClr val="0D2137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g3f5690c73c2_1_324"/>
          <p:cNvSpPr/>
          <p:nvPr/>
        </p:nvSpPr>
        <p:spPr>
          <a:xfrm>
            <a:off x="6217920" y="2528665"/>
            <a:ext cx="5486400" cy="73200"/>
          </a:xfrm>
          <a:prstGeom prst="rect">
            <a:avLst/>
          </a:prstGeom>
          <a:solidFill>
            <a:srgbClr val="64FFDA"/>
          </a:solidFill>
          <a:ln cap="flat" cmpd="sng" w="1692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g3f5690c73c2_1_324"/>
          <p:cNvSpPr/>
          <p:nvPr/>
        </p:nvSpPr>
        <p:spPr>
          <a:xfrm>
            <a:off x="6400800" y="2650585"/>
            <a:ext cx="5120700" cy="4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useCallback — 함수 메모이제이션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g3f5690c73c2_1_324"/>
          <p:cNvSpPr/>
          <p:nvPr/>
        </p:nvSpPr>
        <p:spPr>
          <a:xfrm>
            <a:off x="6400800" y="3113881"/>
            <a:ext cx="51207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함수를 캐싱. 자식에게 콜백 전달 시 불필요한 재렌더 방지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g3f5690c73c2_1_324"/>
          <p:cNvSpPr/>
          <p:nvPr/>
        </p:nvSpPr>
        <p:spPr>
          <a:xfrm>
            <a:off x="6400800" y="3504025"/>
            <a:ext cx="5120700" cy="24384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g3f5690c73c2_1_324"/>
          <p:cNvSpPr/>
          <p:nvPr/>
        </p:nvSpPr>
        <p:spPr>
          <a:xfrm>
            <a:off x="6583680" y="3686905"/>
            <a:ext cx="481590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3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// ❌ 렌더링마다 새 함수 생성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3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const handleBuy = () =&gt; {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3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addToPortfolio(stock)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3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3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// ✅ 의존성 같으면 같은 함수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3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const handleBuy = useCallback(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3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() =&gt; { addToPortfolio(stock) },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3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[stock]  // stock 바뀔 때만 새 함수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3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g3f5690c73c2_1_324"/>
          <p:cNvSpPr/>
          <p:nvPr/>
        </p:nvSpPr>
        <p:spPr>
          <a:xfrm>
            <a:off x="487667" y="6367038"/>
            <a:ext cx="11216700" cy="426900"/>
          </a:xfrm>
          <a:prstGeom prst="rect">
            <a:avLst/>
          </a:prstGeom>
          <a:solidFill>
            <a:srgbClr val="0A1A00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g3f5690c73c2_1_324"/>
          <p:cNvSpPr/>
          <p:nvPr/>
        </p:nvSpPr>
        <p:spPr>
          <a:xfrm>
            <a:off x="670547" y="6425237"/>
            <a:ext cx="10728900" cy="34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💡  useMemo = 값 캐싱 | useCallback = 함수 캐싱 | 남용하면 오히려 성능 저하 — 정말 느릴 때만 사용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f5576b70e4_0_0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g3f5576b70e4_0_0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01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g3f5576b70e4_0_0"/>
          <p:cNvSpPr/>
          <p:nvPr/>
        </p:nvSpPr>
        <p:spPr>
          <a:xfrm>
            <a:off x="1645920" y="457200"/>
            <a:ext cx="8595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500"/>
              <a:buFont typeface="Century Schoolbook"/>
              <a:buNone/>
            </a:pPr>
            <a:r>
              <a:rPr b="1" i="0" lang="en-US" sz="25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실습 흐름 — JSX · props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g3f5576b70e4_0_0"/>
          <p:cNvSpPr/>
          <p:nvPr/>
        </p:nvSpPr>
        <p:spPr>
          <a:xfrm>
            <a:off x="1673352" y="1024128"/>
            <a:ext cx="9601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App 이 데이터를 갖고, ProfileCard 부품에 props 로 내려 목록을 그린다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g3f5576b70e4_0_0"/>
          <p:cNvSpPr/>
          <p:nvPr/>
        </p:nvSpPr>
        <p:spPr>
          <a:xfrm>
            <a:off x="10042855" y="566928"/>
            <a:ext cx="1600200" cy="310800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실습 흐름도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g3f5576b70e4_0_0"/>
          <p:cNvSpPr/>
          <p:nvPr/>
        </p:nvSpPr>
        <p:spPr>
          <a:xfrm>
            <a:off x="594360" y="1783080"/>
            <a:ext cx="4114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파일 구성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g3f5576b70e4_0_0"/>
          <p:cNvSpPr/>
          <p:nvPr/>
        </p:nvSpPr>
        <p:spPr>
          <a:xfrm>
            <a:off x="548640" y="2148840"/>
            <a:ext cx="4114800" cy="4206300"/>
          </a:xfrm>
          <a:prstGeom prst="roundRect">
            <a:avLst>
              <a:gd fmla="val 200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g3f5576b70e4_0_0"/>
          <p:cNvSpPr/>
          <p:nvPr/>
        </p:nvSpPr>
        <p:spPr>
          <a:xfrm>
            <a:off x="749808" y="2313432"/>
            <a:ext cx="3776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src/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g3f5576b70e4_0_0"/>
          <p:cNvSpPr/>
          <p:nvPr/>
        </p:nvSpPr>
        <p:spPr>
          <a:xfrm>
            <a:off x="1042416" y="266090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App.jsx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g3f5576b70e4_0_0"/>
          <p:cNvSpPr/>
          <p:nvPr/>
        </p:nvSpPr>
        <p:spPr>
          <a:xfrm>
            <a:off x="3063240" y="2660904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데이터 + 조립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g3f5576b70e4_0_0"/>
          <p:cNvSpPr/>
          <p:nvPr/>
        </p:nvSpPr>
        <p:spPr>
          <a:xfrm>
            <a:off x="1042416" y="3008376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└─ components/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g3f5576b70e4_0_0"/>
          <p:cNvSpPr/>
          <p:nvPr/>
        </p:nvSpPr>
        <p:spPr>
          <a:xfrm>
            <a:off x="1335024" y="3355848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└─ ProfileCard.jsx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g3f5576b70e4_0_0"/>
          <p:cNvSpPr/>
          <p:nvPr/>
        </p:nvSpPr>
        <p:spPr>
          <a:xfrm>
            <a:off x="3063240" y="3355848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표시 부품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g3f5576b70e4_0_0"/>
          <p:cNvSpPr/>
          <p:nvPr/>
        </p:nvSpPr>
        <p:spPr>
          <a:xfrm>
            <a:off x="4983480" y="1783080"/>
            <a:ext cx="67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데이터 흐름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g3f5576b70e4_0_0"/>
          <p:cNvSpPr/>
          <p:nvPr/>
        </p:nvSpPr>
        <p:spPr>
          <a:xfrm>
            <a:off x="4937760" y="2148840"/>
            <a:ext cx="6750900" cy="3429000"/>
          </a:xfrm>
          <a:prstGeom prst="roundRect">
            <a:avLst>
              <a:gd fmla="val 2400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1" name="Google Shape;441;g3f5576b70e4_0_0"/>
          <p:cNvCxnSpPr/>
          <p:nvPr/>
        </p:nvCxnSpPr>
        <p:spPr>
          <a:xfrm>
            <a:off x="6235550" y="3249778"/>
            <a:ext cx="0" cy="12270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42" name="Google Shape;442;g3f5576b70e4_0_0"/>
          <p:cNvSpPr/>
          <p:nvPr/>
        </p:nvSpPr>
        <p:spPr>
          <a:xfrm>
            <a:off x="5412590" y="3698748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데이터 보유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3" name="Google Shape;443;g3f5576b70e4_0_0"/>
          <p:cNvCxnSpPr/>
          <p:nvPr/>
        </p:nvCxnSpPr>
        <p:spPr>
          <a:xfrm flipH="1" rot="10800000">
            <a:off x="6235550" y="3026702"/>
            <a:ext cx="3422100" cy="1450200"/>
          </a:xfrm>
          <a:prstGeom prst="straightConnector1">
            <a:avLst/>
          </a:prstGeom>
          <a:noFill/>
          <a:ln cap="flat" cmpd="sng" w="22225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44" name="Google Shape;444;g3f5576b70e4_0_0"/>
          <p:cNvSpPr/>
          <p:nvPr/>
        </p:nvSpPr>
        <p:spPr>
          <a:xfrm>
            <a:off x="7123651" y="3587191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props ↓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5" name="Google Shape;445;g3f5576b70e4_0_0"/>
          <p:cNvCxnSpPr/>
          <p:nvPr/>
        </p:nvCxnSpPr>
        <p:spPr>
          <a:xfrm flipH="1" rot="10800000">
            <a:off x="6235550" y="3863402"/>
            <a:ext cx="3422100" cy="613500"/>
          </a:xfrm>
          <a:prstGeom prst="straightConnector1">
            <a:avLst/>
          </a:prstGeom>
          <a:noFill/>
          <a:ln cap="flat" cmpd="sng" w="22225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46" name="Google Shape;446;g3f5576b70e4_0_0"/>
          <p:cNvCxnSpPr/>
          <p:nvPr/>
        </p:nvCxnSpPr>
        <p:spPr>
          <a:xfrm>
            <a:off x="6235550" y="4476902"/>
            <a:ext cx="3422100" cy="223200"/>
          </a:xfrm>
          <a:prstGeom prst="straightConnector1">
            <a:avLst/>
          </a:prstGeom>
          <a:noFill/>
          <a:ln cap="flat" cmpd="sng" w="22225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47" name="Google Shape;447;g3f5576b70e4_0_0"/>
          <p:cNvSpPr/>
          <p:nvPr/>
        </p:nvSpPr>
        <p:spPr>
          <a:xfrm>
            <a:off x="5441128" y="2970886"/>
            <a:ext cx="15888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g3f5576b70e4_0_0"/>
          <p:cNvSpPr/>
          <p:nvPr/>
        </p:nvSpPr>
        <p:spPr>
          <a:xfrm>
            <a:off x="5441128" y="2970886"/>
            <a:ext cx="15888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team[ ]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배열 데이터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g3f5576b70e4_0_0"/>
          <p:cNvSpPr/>
          <p:nvPr/>
        </p:nvSpPr>
        <p:spPr>
          <a:xfrm>
            <a:off x="5441128" y="4198010"/>
            <a:ext cx="15888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g3f5576b70e4_0_0"/>
          <p:cNvSpPr/>
          <p:nvPr/>
        </p:nvSpPr>
        <p:spPr>
          <a:xfrm>
            <a:off x="5441128" y="4198010"/>
            <a:ext cx="15888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App.jsx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.map() 순회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g3f5576b70e4_0_0"/>
          <p:cNvSpPr/>
          <p:nvPr/>
        </p:nvSpPr>
        <p:spPr>
          <a:xfrm>
            <a:off x="8679924" y="2761717"/>
            <a:ext cx="1955400" cy="529800"/>
          </a:xfrm>
          <a:prstGeom prst="roundRect">
            <a:avLst>
              <a:gd fmla="val 13805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3f5576b70e4_0_0"/>
          <p:cNvSpPr/>
          <p:nvPr/>
        </p:nvSpPr>
        <p:spPr>
          <a:xfrm>
            <a:off x="8679924" y="2761717"/>
            <a:ext cx="1955400" cy="52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ProfileCard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1번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g3f5576b70e4_0_0"/>
          <p:cNvSpPr/>
          <p:nvPr/>
        </p:nvSpPr>
        <p:spPr>
          <a:xfrm>
            <a:off x="8679924" y="3598393"/>
            <a:ext cx="1955400" cy="529800"/>
          </a:xfrm>
          <a:prstGeom prst="roundRect">
            <a:avLst>
              <a:gd fmla="val 13805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g3f5576b70e4_0_0"/>
          <p:cNvSpPr/>
          <p:nvPr/>
        </p:nvSpPr>
        <p:spPr>
          <a:xfrm>
            <a:off x="8679924" y="3598393"/>
            <a:ext cx="1955400" cy="52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ProfileCard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2번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g3f5576b70e4_0_0"/>
          <p:cNvSpPr/>
          <p:nvPr/>
        </p:nvSpPr>
        <p:spPr>
          <a:xfrm>
            <a:off x="8679924" y="4435069"/>
            <a:ext cx="1955400" cy="529800"/>
          </a:xfrm>
          <a:prstGeom prst="roundRect">
            <a:avLst>
              <a:gd fmla="val 13805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g3f5576b70e4_0_0"/>
          <p:cNvSpPr/>
          <p:nvPr/>
        </p:nvSpPr>
        <p:spPr>
          <a:xfrm>
            <a:off x="8679924" y="4435069"/>
            <a:ext cx="1955400" cy="52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ProfileCard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g3f5576b70e4_0_0"/>
          <p:cNvSpPr/>
          <p:nvPr/>
        </p:nvSpPr>
        <p:spPr>
          <a:xfrm>
            <a:off x="4937760" y="5687568"/>
            <a:ext cx="6750900" cy="658500"/>
          </a:xfrm>
          <a:prstGeom prst="roundRect">
            <a:avLst>
              <a:gd fmla="val 12500" name="adj"/>
            </a:avLst>
          </a:prstGeom>
          <a:solidFill>
            <a:srgbClr val="12263A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g3f5576b70e4_0_0"/>
          <p:cNvSpPr/>
          <p:nvPr/>
        </p:nvSpPr>
        <p:spPr>
          <a:xfrm>
            <a:off x="5138928" y="5687568"/>
            <a:ext cx="6348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데이터(team)는 App 이 소유하고, 자식은 props 로 받아 표시만 한다. key 로 각 항목을 구분.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g3f5576b70e4_0_0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g3f5576b70e4_0_0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3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01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3"/>
          <p:cNvSpPr/>
          <p:nvPr/>
        </p:nvSpPr>
        <p:spPr>
          <a:xfrm>
            <a:off x="1645920" y="457200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JSX · 컴포넌트 · props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3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화면을 함수로 만들고, 데이터를 props로 내려주고, 배열을 목록으로 그린다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3"/>
          <p:cNvSpPr/>
          <p:nvPr/>
        </p:nvSpPr>
        <p:spPr>
          <a:xfrm>
            <a:off x="9859975" y="566928"/>
            <a:ext cx="178308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Vite · React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3"/>
          <p:cNvSpPr/>
          <p:nvPr/>
        </p:nvSpPr>
        <p:spPr>
          <a:xfrm>
            <a:off x="548640" y="1801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3"/>
          <p:cNvSpPr/>
          <p:nvPr/>
        </p:nvSpPr>
        <p:spPr>
          <a:xfrm>
            <a:off x="822960" y="1728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학습 목표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3"/>
          <p:cNvSpPr/>
          <p:nvPr/>
        </p:nvSpPr>
        <p:spPr>
          <a:xfrm>
            <a:off x="548640" y="224028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3"/>
          <p:cNvSpPr/>
          <p:nvPr/>
        </p:nvSpPr>
        <p:spPr>
          <a:xfrm>
            <a:off x="804672" y="224028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JSX 문법과 { } 안의 자바스크립트 표현식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3"/>
          <p:cNvSpPr/>
          <p:nvPr/>
        </p:nvSpPr>
        <p:spPr>
          <a:xfrm>
            <a:off x="548640" y="260604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3"/>
          <p:cNvSpPr/>
          <p:nvPr/>
        </p:nvSpPr>
        <p:spPr>
          <a:xfrm>
            <a:off x="804672" y="260604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컴포넌트(함수) 와 재사용 · 대문자 시작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3"/>
          <p:cNvSpPr/>
          <p:nvPr/>
        </p:nvSpPr>
        <p:spPr>
          <a:xfrm>
            <a:off x="548640" y="3044970"/>
            <a:ext cx="2286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3"/>
          <p:cNvSpPr/>
          <p:nvPr/>
        </p:nvSpPr>
        <p:spPr>
          <a:xfrm>
            <a:off x="804675" y="3044973"/>
            <a:ext cx="44532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props 로 부모 → 자식 데이터 전달 + 구조분해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3"/>
          <p:cNvSpPr/>
          <p:nvPr/>
        </p:nvSpPr>
        <p:spPr>
          <a:xfrm>
            <a:off x="548640" y="3465558"/>
            <a:ext cx="2286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3"/>
          <p:cNvSpPr/>
          <p:nvPr/>
        </p:nvSpPr>
        <p:spPr>
          <a:xfrm>
            <a:off x="804672" y="3465558"/>
            <a:ext cx="4453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.map() 리스트 렌더링과 key 의 역할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3"/>
          <p:cNvSpPr/>
          <p:nvPr/>
        </p:nvSpPr>
        <p:spPr>
          <a:xfrm>
            <a:off x="548640" y="3831318"/>
            <a:ext cx="2286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3"/>
          <p:cNvSpPr/>
          <p:nvPr/>
        </p:nvSpPr>
        <p:spPr>
          <a:xfrm>
            <a:off x="804672" y="3831318"/>
            <a:ext cx="4453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조건부 렌더링 ( &amp;&amp; · 삼항연산자 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3"/>
          <p:cNvSpPr/>
          <p:nvPr/>
        </p:nvSpPr>
        <p:spPr>
          <a:xfrm>
            <a:off x="548640" y="4425696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3"/>
          <p:cNvSpPr/>
          <p:nvPr/>
        </p:nvSpPr>
        <p:spPr>
          <a:xfrm>
            <a:off x="822960" y="4352544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개념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3"/>
          <p:cNvSpPr/>
          <p:nvPr/>
        </p:nvSpPr>
        <p:spPr>
          <a:xfrm>
            <a:off x="548640" y="4928160"/>
            <a:ext cx="4709100" cy="1518000"/>
          </a:xfrm>
          <a:prstGeom prst="roundRect">
            <a:avLst>
              <a:gd fmla="val 4819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3"/>
          <p:cNvSpPr/>
          <p:nvPr/>
        </p:nvSpPr>
        <p:spPr>
          <a:xfrm>
            <a:off x="749808" y="5074464"/>
            <a:ext cx="4306800" cy="12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props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부모→자식 읽기전용 데이터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key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목록 항목의 고유 식별자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&amp;&amp; / ? :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조건부 렌더링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3"/>
          <p:cNvSpPr/>
          <p:nvPr/>
        </p:nvSpPr>
        <p:spPr>
          <a:xfrm>
            <a:off x="5532125" y="1532450"/>
            <a:ext cx="6156600" cy="3519300"/>
          </a:xfrm>
          <a:prstGeom prst="roundRect">
            <a:avLst>
              <a:gd fmla="val 169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3"/>
          <p:cNvSpPr/>
          <p:nvPr/>
        </p:nvSpPr>
        <p:spPr>
          <a:xfrm>
            <a:off x="5715000" y="1678759"/>
            <a:ext cx="91500" cy="9150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3"/>
          <p:cNvSpPr/>
          <p:nvPr/>
        </p:nvSpPr>
        <p:spPr>
          <a:xfrm>
            <a:off x="5916168" y="1678759"/>
            <a:ext cx="91500" cy="9150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3"/>
          <p:cNvSpPr/>
          <p:nvPr/>
        </p:nvSpPr>
        <p:spPr>
          <a:xfrm>
            <a:off x="6117336" y="1678759"/>
            <a:ext cx="91500" cy="9150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3"/>
          <p:cNvSpPr/>
          <p:nvPr/>
        </p:nvSpPr>
        <p:spPr>
          <a:xfrm>
            <a:off x="6309360" y="1623895"/>
            <a:ext cx="52422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src/App.jsx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3"/>
          <p:cNvSpPr/>
          <p:nvPr/>
        </p:nvSpPr>
        <p:spPr>
          <a:xfrm>
            <a:off x="5733300" y="1898356"/>
            <a:ext cx="5754300" cy="30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team = [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{ id: </a:t>
            </a:r>
            <a:r>
              <a:rPr b="0" i="0" lang="en-US" sz="13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, name: </a:t>
            </a:r>
            <a:r>
              <a:rPr b="0" i="0" lang="en-US" sz="13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'김민준'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, isLead: </a:t>
            </a:r>
            <a:r>
              <a:rPr b="0" i="0" lang="en-US" sz="13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true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},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{ id: </a:t>
            </a:r>
            <a:r>
              <a:rPr b="0" i="0" lang="en-US" sz="13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2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, name: </a:t>
            </a:r>
            <a:r>
              <a:rPr b="0" i="0" lang="en-US" sz="13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'이서연'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, isLead: </a:t>
            </a:r>
            <a:r>
              <a:rPr b="0" i="0" lang="en-US" sz="13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false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},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]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{team.</a:t>
            </a: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map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((member) =&gt; (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&lt;</a:t>
            </a:r>
            <a:r>
              <a:rPr b="0" i="0" lang="en-US" sz="13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ProfileCard</a:t>
            </a: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key={member.id}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  name={member.name} isLead={member.isLead} /&gt;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))}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ProfileCard.jsx — props 구조분해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function </a:t>
            </a: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ProfileCard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({ name, isLead }) {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return 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isLead &amp;&amp; </a:t>
            </a:r>
            <a:r>
              <a:rPr b="0" i="0" lang="en-US" sz="13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&lt;span&gt;⭐ 리더&lt;/span&gt;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3"/>
          <p:cNvSpPr/>
          <p:nvPr/>
        </p:nvSpPr>
        <p:spPr>
          <a:xfrm>
            <a:off x="5532120" y="5307712"/>
            <a:ext cx="6156600" cy="1161300"/>
          </a:xfrm>
          <a:prstGeom prst="roundRect">
            <a:avLst>
              <a:gd fmla="val 6299" name="adj"/>
            </a:avLst>
          </a:prstGeom>
          <a:solidFill>
            <a:srgbClr val="16324D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3"/>
          <p:cNvSpPr/>
          <p:nvPr/>
        </p:nvSpPr>
        <p:spPr>
          <a:xfrm>
            <a:off x="5760720" y="5371872"/>
            <a:ext cx="5699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관전 포인트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3"/>
          <p:cNvSpPr/>
          <p:nvPr/>
        </p:nvSpPr>
        <p:spPr>
          <a:xfrm>
            <a:off x="5760720" y="5691760"/>
            <a:ext cx="5699400" cy="7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작은 부품(ProfileCard) 먼저 만들고 → 여러 개를 조립(App). key엔 index가 아닌 고유 id를 넣어야 안전. key를 지우면 콘솔 경고가 뜬다.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3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3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4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4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01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4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props 는 위에서 아래로 흐른다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4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부모 App 의 배열 → .map() → 자식 ProfileCard 로 데이터 전달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4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개념 다이어그램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4"/>
          <p:cNvSpPr/>
          <p:nvPr/>
        </p:nvSpPr>
        <p:spPr>
          <a:xfrm>
            <a:off x="4663440" y="1737512"/>
            <a:ext cx="2834700" cy="868800"/>
          </a:xfrm>
          <a:prstGeom prst="roundRect">
            <a:avLst>
              <a:gd fmla="val 10526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4"/>
          <p:cNvSpPr/>
          <p:nvPr/>
        </p:nvSpPr>
        <p:spPr>
          <a:xfrm>
            <a:off x="4663440" y="1737512"/>
            <a:ext cx="28347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700"/>
              <a:buFont typeface="Courier New"/>
              <a:buNone/>
            </a:pPr>
            <a:r>
              <a:rPr b="1" i="0" lang="en-US" sz="17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App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team = [ … ] 배열 보유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4"/>
          <p:cNvSpPr/>
          <p:nvPr/>
        </p:nvSpPr>
        <p:spPr>
          <a:xfrm>
            <a:off x="4206240" y="2788920"/>
            <a:ext cx="37490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200"/>
              <a:buFont typeface="Courier New"/>
              <a:buNone/>
            </a:pPr>
            <a:r>
              <a:rPr b="0" i="0" lang="en-US" sz="12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.map( )으로 배열을 순회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4"/>
          <p:cNvSpPr/>
          <p:nvPr/>
        </p:nvSpPr>
        <p:spPr>
          <a:xfrm>
            <a:off x="975208" y="3429000"/>
            <a:ext cx="3200400" cy="1234440"/>
          </a:xfrm>
          <a:prstGeom prst="roundRect">
            <a:avLst>
              <a:gd fmla="val 7407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4"/>
          <p:cNvSpPr/>
          <p:nvPr/>
        </p:nvSpPr>
        <p:spPr>
          <a:xfrm>
            <a:off x="975208" y="3429000"/>
            <a:ext cx="320040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Courier New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ProfileCard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name="김민준"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isLead ⭐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3" name="Google Shape;513;p4"/>
          <p:cNvCxnSpPr/>
          <p:nvPr/>
        </p:nvCxnSpPr>
        <p:spPr>
          <a:xfrm flipH="1">
            <a:off x="2575408" y="2651760"/>
            <a:ext cx="3505352" cy="777240"/>
          </a:xfrm>
          <a:prstGeom prst="straightConnector1">
            <a:avLst/>
          </a:prstGeom>
          <a:noFill/>
          <a:ln cap="flat" cmpd="sng" w="1905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14" name="Google Shape;514;p4"/>
          <p:cNvSpPr/>
          <p:nvPr/>
        </p:nvSpPr>
        <p:spPr>
          <a:xfrm>
            <a:off x="3124048" y="3410712"/>
            <a:ext cx="960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key=1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4"/>
          <p:cNvSpPr/>
          <p:nvPr/>
        </p:nvSpPr>
        <p:spPr>
          <a:xfrm>
            <a:off x="4495648" y="3429000"/>
            <a:ext cx="3200400" cy="1234440"/>
          </a:xfrm>
          <a:prstGeom prst="roundRect">
            <a:avLst>
              <a:gd fmla="val 7407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4"/>
          <p:cNvSpPr/>
          <p:nvPr/>
        </p:nvSpPr>
        <p:spPr>
          <a:xfrm>
            <a:off x="4495648" y="3429000"/>
            <a:ext cx="320040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Courier New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ProfileCard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name="이서연"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온라인 🟢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7" name="Google Shape;517;p4"/>
          <p:cNvCxnSpPr/>
          <p:nvPr/>
        </p:nvCxnSpPr>
        <p:spPr>
          <a:xfrm>
            <a:off x="6080760" y="2651760"/>
            <a:ext cx="15088" cy="777240"/>
          </a:xfrm>
          <a:prstGeom prst="straightConnector1">
            <a:avLst/>
          </a:prstGeom>
          <a:noFill/>
          <a:ln cap="flat" cmpd="sng" w="1905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18" name="Google Shape;518;p4"/>
          <p:cNvSpPr/>
          <p:nvPr/>
        </p:nvSpPr>
        <p:spPr>
          <a:xfrm>
            <a:off x="6644488" y="3410712"/>
            <a:ext cx="960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key=2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4"/>
          <p:cNvSpPr/>
          <p:nvPr/>
        </p:nvSpPr>
        <p:spPr>
          <a:xfrm>
            <a:off x="8016088" y="3429000"/>
            <a:ext cx="3200400" cy="1234440"/>
          </a:xfrm>
          <a:prstGeom prst="roundRect">
            <a:avLst>
              <a:gd fmla="val 7407" name="adj"/>
            </a:avLst>
          </a:prstGeom>
          <a:solidFill>
            <a:srgbClr val="16324D"/>
          </a:solidFill>
          <a:ln cap="flat" cmpd="sng" w="15875">
            <a:solidFill>
              <a:srgbClr val="5D76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4"/>
          <p:cNvSpPr/>
          <p:nvPr/>
        </p:nvSpPr>
        <p:spPr>
          <a:xfrm>
            <a:off x="8016088" y="3429000"/>
            <a:ext cx="320040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300"/>
              <a:buFont typeface="Courier New"/>
              <a:buNone/>
            </a:pPr>
            <a:r>
              <a:rPr b="1" i="0" lang="en-US" sz="13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ProfileCard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name="박지호"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오프라인 ⚪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1" name="Google Shape;521;p4"/>
          <p:cNvCxnSpPr/>
          <p:nvPr/>
        </p:nvCxnSpPr>
        <p:spPr>
          <a:xfrm>
            <a:off x="6080760" y="2651760"/>
            <a:ext cx="3535528" cy="777240"/>
          </a:xfrm>
          <a:prstGeom prst="straightConnector1">
            <a:avLst/>
          </a:prstGeom>
          <a:noFill/>
          <a:ln cap="flat" cmpd="sng" w="1905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22" name="Google Shape;522;p4"/>
          <p:cNvSpPr/>
          <p:nvPr/>
        </p:nvSpPr>
        <p:spPr>
          <a:xfrm>
            <a:off x="10164928" y="3410712"/>
            <a:ext cx="960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key=3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4"/>
          <p:cNvSpPr/>
          <p:nvPr/>
        </p:nvSpPr>
        <p:spPr>
          <a:xfrm>
            <a:off x="548640" y="5074920"/>
            <a:ext cx="3566160" cy="1051560"/>
          </a:xfrm>
          <a:prstGeom prst="roundRect">
            <a:avLst>
              <a:gd fmla="val 7826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4"/>
          <p:cNvSpPr/>
          <p:nvPr/>
        </p:nvSpPr>
        <p:spPr>
          <a:xfrm>
            <a:off x="777240" y="5212080"/>
            <a:ext cx="31089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props = 읽기 전용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4"/>
          <p:cNvSpPr/>
          <p:nvPr/>
        </p:nvSpPr>
        <p:spPr>
          <a:xfrm>
            <a:off x="777240" y="5532120"/>
            <a:ext cx="31089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자식은 받은 props 를 바꿀 수 없다. 데이터는 항상 부모가 소유.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4"/>
          <p:cNvSpPr/>
          <p:nvPr/>
        </p:nvSpPr>
        <p:spPr>
          <a:xfrm>
            <a:off x="4434840" y="5074920"/>
            <a:ext cx="3566160" cy="1051560"/>
          </a:xfrm>
          <a:prstGeom prst="roundRect">
            <a:avLst>
              <a:gd fmla="val 7826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4"/>
          <p:cNvSpPr/>
          <p:nvPr/>
        </p:nvSpPr>
        <p:spPr>
          <a:xfrm>
            <a:off x="4663440" y="5212080"/>
            <a:ext cx="31089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key 는 필수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4"/>
          <p:cNvSpPr/>
          <p:nvPr/>
        </p:nvSpPr>
        <p:spPr>
          <a:xfrm>
            <a:off x="4663440" y="5532120"/>
            <a:ext cx="31089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목록 각 항목의 고유 식별자. React 가 변경을 추적하는 기준(index 대신 id).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4"/>
          <p:cNvSpPr/>
          <p:nvPr/>
        </p:nvSpPr>
        <p:spPr>
          <a:xfrm>
            <a:off x="8321040" y="5074920"/>
            <a:ext cx="3566160" cy="1051560"/>
          </a:xfrm>
          <a:prstGeom prst="roundRect">
            <a:avLst>
              <a:gd fmla="val 7826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4"/>
          <p:cNvSpPr/>
          <p:nvPr/>
        </p:nvSpPr>
        <p:spPr>
          <a:xfrm>
            <a:off x="8549640" y="5212080"/>
            <a:ext cx="31089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조건부 렌더링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4"/>
          <p:cNvSpPr/>
          <p:nvPr/>
        </p:nvSpPr>
        <p:spPr>
          <a:xfrm>
            <a:off x="8549640" y="5532120"/>
            <a:ext cx="31089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isLead &amp;&amp; &lt;배지&gt; · 삼항연산자로 온라인/오프라인 분기.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4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5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5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🧩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5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61DAFB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01  </a:t>
            </a: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확장 과제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5"/>
          <p:cNvSpPr/>
          <p:nvPr/>
        </p:nvSpPr>
        <p:spPr>
          <a:xfrm>
            <a:off x="1673352" y="1024128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여유가 되면 직접 실습 · 정답과 해설은 각 레슨 CHALLENGE.md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5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CHALLENGE.md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5"/>
          <p:cNvSpPr/>
          <p:nvPr/>
        </p:nvSpPr>
        <p:spPr>
          <a:xfrm>
            <a:off x="548640" y="1783080"/>
            <a:ext cx="11109960" cy="1377696"/>
          </a:xfrm>
          <a:prstGeom prst="roundRect">
            <a:avLst>
              <a:gd fmla="val 597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5"/>
          <p:cNvSpPr/>
          <p:nvPr/>
        </p:nvSpPr>
        <p:spPr>
          <a:xfrm>
            <a:off x="777240" y="1984248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5"/>
          <p:cNvSpPr/>
          <p:nvPr/>
        </p:nvSpPr>
        <p:spPr>
          <a:xfrm>
            <a:off x="777240" y="198424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5"/>
          <p:cNvSpPr/>
          <p:nvPr/>
        </p:nvSpPr>
        <p:spPr>
          <a:xfrm>
            <a:off x="1371600" y="192938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team 배열에 본인 정보 추가하기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5"/>
          <p:cNvSpPr/>
          <p:nvPr/>
        </p:nvSpPr>
        <p:spPr>
          <a:xfrm>
            <a:off x="1371600" y="2496312"/>
            <a:ext cx="4846320" cy="5547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950"/>
              <a:buFont typeface="Arial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2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컴포넌트는 그대로 두고 데이터만 추가 → 카드가 자동으로 하나 더 렌더 (선언적 렌더링의 장점).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5"/>
          <p:cNvSpPr/>
          <p:nvPr/>
        </p:nvSpPr>
        <p:spPr>
          <a:xfrm>
            <a:off x="6400800" y="1911096"/>
            <a:ext cx="5074920" cy="1121664"/>
          </a:xfrm>
          <a:prstGeom prst="roundRect">
            <a:avLst>
              <a:gd fmla="val 4891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5"/>
          <p:cNvSpPr/>
          <p:nvPr/>
        </p:nvSpPr>
        <p:spPr>
          <a:xfrm>
            <a:off x="6583680" y="202082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5"/>
          <p:cNvSpPr/>
          <p:nvPr/>
        </p:nvSpPr>
        <p:spPr>
          <a:xfrm>
            <a:off x="6784848" y="202082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5"/>
          <p:cNvSpPr/>
          <p:nvPr/>
        </p:nvSpPr>
        <p:spPr>
          <a:xfrm>
            <a:off x="6986016" y="202082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5"/>
          <p:cNvSpPr/>
          <p:nvPr/>
        </p:nvSpPr>
        <p:spPr>
          <a:xfrm>
            <a:off x="6601968" y="2221992"/>
            <a:ext cx="4672584" cy="737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team = [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b="0" i="0" lang="en-US" sz="11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...기존 4명...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{ id: </a:t>
            </a:r>
            <a:r>
              <a:rPr b="0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5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, name: </a:t>
            </a:r>
            <a:r>
              <a:rPr b="0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'홍길동'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, job: </a:t>
            </a:r>
            <a:r>
              <a:rPr b="0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'테스터'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},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]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5"/>
          <p:cNvSpPr/>
          <p:nvPr/>
        </p:nvSpPr>
        <p:spPr>
          <a:xfrm>
            <a:off x="548640" y="3380232"/>
            <a:ext cx="11109960" cy="1377696"/>
          </a:xfrm>
          <a:prstGeom prst="roundRect">
            <a:avLst>
              <a:gd fmla="val 597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5"/>
          <p:cNvSpPr/>
          <p:nvPr/>
        </p:nvSpPr>
        <p:spPr>
          <a:xfrm>
            <a:off x="777240" y="3581400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5"/>
          <p:cNvSpPr/>
          <p:nvPr/>
        </p:nvSpPr>
        <p:spPr>
          <a:xfrm>
            <a:off x="777240" y="3581400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5"/>
          <p:cNvSpPr/>
          <p:nvPr/>
        </p:nvSpPr>
        <p:spPr>
          <a:xfrm>
            <a:off x="1371600" y="3526536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key 를 지우면 어떤 경고가 뜰까?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5"/>
          <p:cNvSpPr/>
          <p:nvPr/>
        </p:nvSpPr>
        <p:spPr>
          <a:xfrm>
            <a:off x="1371600" y="4093464"/>
            <a:ext cx="4846320" cy="5547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950"/>
              <a:buFont typeface="Arial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2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key 가 없으면 index 로 추정 → 순서가 바뀌면 잘못된 항목 재사용으로 버그(입력값 뒤섞임). 고유 id 를 key 로.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5"/>
          <p:cNvSpPr/>
          <p:nvPr/>
        </p:nvSpPr>
        <p:spPr>
          <a:xfrm>
            <a:off x="6400800" y="3508248"/>
            <a:ext cx="5074920" cy="1121664"/>
          </a:xfrm>
          <a:prstGeom prst="roundRect">
            <a:avLst>
              <a:gd fmla="val 7337" name="adj"/>
            </a:avLst>
          </a:prstGeom>
          <a:solidFill>
            <a:srgbClr val="0A1522"/>
          </a:solidFill>
          <a:ln cap="flat" cmpd="sng" w="12700">
            <a:solidFill>
              <a:srgbClr val="FF6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5"/>
          <p:cNvSpPr/>
          <p:nvPr/>
        </p:nvSpPr>
        <p:spPr>
          <a:xfrm>
            <a:off x="6629400" y="3636264"/>
            <a:ext cx="4617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콘솔 경고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5"/>
          <p:cNvSpPr/>
          <p:nvPr/>
        </p:nvSpPr>
        <p:spPr>
          <a:xfrm>
            <a:off x="6629400" y="3928872"/>
            <a:ext cx="4617720" cy="573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Warning: Each child in a list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should have a unique "key" prop.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5"/>
          <p:cNvSpPr/>
          <p:nvPr/>
        </p:nvSpPr>
        <p:spPr>
          <a:xfrm>
            <a:off x="548640" y="4977384"/>
            <a:ext cx="11109960" cy="1377696"/>
          </a:xfrm>
          <a:prstGeom prst="roundRect">
            <a:avLst>
              <a:gd fmla="val 597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5"/>
          <p:cNvSpPr/>
          <p:nvPr/>
        </p:nvSpPr>
        <p:spPr>
          <a:xfrm>
            <a:off x="777240" y="5178552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5"/>
          <p:cNvSpPr/>
          <p:nvPr/>
        </p:nvSpPr>
        <p:spPr>
          <a:xfrm>
            <a:off x="777240" y="5178552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5"/>
          <p:cNvSpPr/>
          <p:nvPr/>
        </p:nvSpPr>
        <p:spPr>
          <a:xfrm>
            <a:off x="1371600" y="5123688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job 이 '디자이너'일 때만 뱃지 추가하기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5"/>
          <p:cNvSpPr/>
          <p:nvPr/>
        </p:nvSpPr>
        <p:spPr>
          <a:xfrm>
            <a:off x="1371600" y="5690616"/>
            <a:ext cx="4846320" cy="5547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950"/>
              <a:buFont typeface="Arial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2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조건 &amp;&amp; &lt;JSX&gt; 는 조건이 참일 때만 렌더. 여러 개를 나열해도 각각 독립 평가된다.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5"/>
          <p:cNvSpPr/>
          <p:nvPr/>
        </p:nvSpPr>
        <p:spPr>
          <a:xfrm>
            <a:off x="6400800" y="5105400"/>
            <a:ext cx="5074920" cy="1121664"/>
          </a:xfrm>
          <a:prstGeom prst="roundRect">
            <a:avLst>
              <a:gd fmla="val 4891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5"/>
          <p:cNvSpPr/>
          <p:nvPr/>
        </p:nvSpPr>
        <p:spPr>
          <a:xfrm>
            <a:off x="6583680" y="5215128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5"/>
          <p:cNvSpPr/>
          <p:nvPr/>
        </p:nvSpPr>
        <p:spPr>
          <a:xfrm>
            <a:off x="6784848" y="5215128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5"/>
          <p:cNvSpPr/>
          <p:nvPr/>
        </p:nvSpPr>
        <p:spPr>
          <a:xfrm>
            <a:off x="6986016" y="5215128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5"/>
          <p:cNvSpPr/>
          <p:nvPr/>
        </p:nvSpPr>
        <p:spPr>
          <a:xfrm>
            <a:off x="6601968" y="5416296"/>
            <a:ext cx="4672584" cy="737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{isLead &amp;&amp; </a:t>
            </a:r>
            <a:r>
              <a:rPr b="0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&lt;div&gt;⭐ 팀 리더&lt;/div&gt;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👇 추가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{job === </a:t>
            </a:r>
            <a:r>
              <a:rPr b="0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'디자이너'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&amp;&amp;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b="0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&lt;div&gt;🎨 디자인&lt;/div&gt;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5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5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3f5576b70e4_0_41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g3f5576b70e4_0_41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02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g3f5576b70e4_0_41"/>
          <p:cNvSpPr/>
          <p:nvPr/>
        </p:nvSpPr>
        <p:spPr>
          <a:xfrm>
            <a:off x="1645920" y="457200"/>
            <a:ext cx="8595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500"/>
              <a:buFont typeface="Century Schoolbook"/>
              <a:buNone/>
            </a:pPr>
            <a:r>
              <a:rPr b="1" i="0" lang="en-US" sz="25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실습 흐름 — state · 이벤트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g3f5576b70e4_0_41"/>
          <p:cNvSpPr/>
          <p:nvPr/>
        </p:nvSpPr>
        <p:spPr>
          <a:xfrm>
            <a:off x="1673352" y="1024128"/>
            <a:ext cx="9601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이벤트로 state 를 바꾸고, useEffect 로 localStorage 와 동기화한다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g3f5576b70e4_0_41"/>
          <p:cNvSpPr/>
          <p:nvPr/>
        </p:nvSpPr>
        <p:spPr>
          <a:xfrm>
            <a:off x="10042855" y="566928"/>
            <a:ext cx="1600200" cy="310800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실습 흐름도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g3f5576b70e4_0_41"/>
          <p:cNvSpPr/>
          <p:nvPr/>
        </p:nvSpPr>
        <p:spPr>
          <a:xfrm>
            <a:off x="594360" y="1783080"/>
            <a:ext cx="4114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파일 구성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g3f5576b70e4_0_41"/>
          <p:cNvSpPr/>
          <p:nvPr/>
        </p:nvSpPr>
        <p:spPr>
          <a:xfrm>
            <a:off x="548640" y="2148840"/>
            <a:ext cx="4114800" cy="4206300"/>
          </a:xfrm>
          <a:prstGeom prst="roundRect">
            <a:avLst>
              <a:gd fmla="val 200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g3f5576b70e4_0_41"/>
          <p:cNvSpPr/>
          <p:nvPr/>
        </p:nvSpPr>
        <p:spPr>
          <a:xfrm>
            <a:off x="749808" y="2313432"/>
            <a:ext cx="3776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src/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g3f5576b70e4_0_41"/>
          <p:cNvSpPr/>
          <p:nvPr/>
        </p:nvSpPr>
        <p:spPr>
          <a:xfrm>
            <a:off x="1042416" y="266090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App.jsx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g3f5576b70e4_0_41"/>
          <p:cNvSpPr/>
          <p:nvPr/>
        </p:nvSpPr>
        <p:spPr>
          <a:xfrm>
            <a:off x="3063240" y="2660904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탭 전환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g3f5576b70e4_0_41"/>
          <p:cNvSpPr/>
          <p:nvPr/>
        </p:nvSpPr>
        <p:spPr>
          <a:xfrm>
            <a:off x="1042416" y="3008376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└─ components/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g3f5576b70e4_0_41"/>
          <p:cNvSpPr/>
          <p:nvPr/>
        </p:nvSpPr>
        <p:spPr>
          <a:xfrm>
            <a:off x="1335024" y="3355848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Counter.jsx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g3f5576b70e4_0_41"/>
          <p:cNvSpPr/>
          <p:nvPr/>
        </p:nvSpPr>
        <p:spPr>
          <a:xfrm>
            <a:off x="3063240" y="3355848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단일 값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g3f5576b70e4_0_41"/>
          <p:cNvSpPr/>
          <p:nvPr/>
        </p:nvSpPr>
        <p:spPr>
          <a:xfrm>
            <a:off x="1335024" y="3703320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└─ TodoApp.jsx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g3f5576b70e4_0_41"/>
          <p:cNvSpPr/>
          <p:nvPr/>
        </p:nvSpPr>
        <p:spPr>
          <a:xfrm>
            <a:off x="3063240" y="3703320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배열 + 저장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g3f5576b70e4_0_41"/>
          <p:cNvSpPr/>
          <p:nvPr/>
        </p:nvSpPr>
        <p:spPr>
          <a:xfrm>
            <a:off x="4983480" y="1783080"/>
            <a:ext cx="67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데이터 흐름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g3f5576b70e4_0_41"/>
          <p:cNvSpPr/>
          <p:nvPr/>
        </p:nvSpPr>
        <p:spPr>
          <a:xfrm>
            <a:off x="4937760" y="2148840"/>
            <a:ext cx="6750900" cy="3429000"/>
          </a:xfrm>
          <a:prstGeom prst="roundRect">
            <a:avLst>
              <a:gd fmla="val 2400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96" name="Google Shape;596;g3f5576b70e4_0_41"/>
          <p:cNvCxnSpPr/>
          <p:nvPr/>
        </p:nvCxnSpPr>
        <p:spPr>
          <a:xfrm>
            <a:off x="6296659" y="3166110"/>
            <a:ext cx="0" cy="13107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97" name="Google Shape;597;g3f5576b70e4_0_41"/>
          <p:cNvSpPr/>
          <p:nvPr/>
        </p:nvSpPr>
        <p:spPr>
          <a:xfrm>
            <a:off x="5473699" y="3656914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setState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8" name="Google Shape;598;g3f5576b70e4_0_41"/>
          <p:cNvCxnSpPr/>
          <p:nvPr/>
        </p:nvCxnSpPr>
        <p:spPr>
          <a:xfrm>
            <a:off x="6296659" y="4476902"/>
            <a:ext cx="2627700" cy="0"/>
          </a:xfrm>
          <a:prstGeom prst="straightConnector1">
            <a:avLst/>
          </a:prstGeom>
          <a:noFill/>
          <a:ln cap="flat" cmpd="sng" w="22225">
            <a:solidFill>
              <a:srgbClr val="64FFDA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99" name="Google Shape;599;g3f5576b70e4_0_41"/>
          <p:cNvSpPr/>
          <p:nvPr/>
        </p:nvSpPr>
        <p:spPr>
          <a:xfrm>
            <a:off x="6787550" y="4312310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리렌더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00" name="Google Shape;600;g3f5576b70e4_0_41"/>
          <p:cNvCxnSpPr/>
          <p:nvPr/>
        </p:nvCxnSpPr>
        <p:spPr>
          <a:xfrm flipH="1" rot="10800000">
            <a:off x="6296659" y="3166202"/>
            <a:ext cx="2627700" cy="13107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601" name="Google Shape;601;g3f5576b70e4_0_41"/>
          <p:cNvSpPr/>
          <p:nvPr/>
        </p:nvSpPr>
        <p:spPr>
          <a:xfrm>
            <a:off x="6787550" y="3656914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변경 감지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02" name="Google Shape;602;g3f5576b70e4_0_41"/>
          <p:cNvCxnSpPr/>
          <p:nvPr/>
        </p:nvCxnSpPr>
        <p:spPr>
          <a:xfrm>
            <a:off x="8924361" y="3166110"/>
            <a:ext cx="1711200" cy="6414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03" name="Google Shape;603;g3f5576b70e4_0_41"/>
          <p:cNvSpPr/>
          <p:nvPr/>
        </p:nvSpPr>
        <p:spPr>
          <a:xfrm>
            <a:off x="8956932" y="3322244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저장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g3f5576b70e4_0_41"/>
          <p:cNvSpPr/>
          <p:nvPr/>
        </p:nvSpPr>
        <p:spPr>
          <a:xfrm>
            <a:off x="5441128" y="2887218"/>
            <a:ext cx="17112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g3f5576b70e4_0_41"/>
          <p:cNvSpPr/>
          <p:nvPr/>
        </p:nvSpPr>
        <p:spPr>
          <a:xfrm>
            <a:off x="5441128" y="2887218"/>
            <a:ext cx="17112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이벤트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onClick·onChange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g3f5576b70e4_0_41"/>
          <p:cNvSpPr/>
          <p:nvPr/>
        </p:nvSpPr>
        <p:spPr>
          <a:xfrm>
            <a:off x="5441128" y="4198010"/>
            <a:ext cx="17112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g3f5576b70e4_0_41"/>
          <p:cNvSpPr/>
          <p:nvPr/>
        </p:nvSpPr>
        <p:spPr>
          <a:xfrm>
            <a:off x="5441128" y="4198010"/>
            <a:ext cx="17112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useState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state 변경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g3f5576b70e4_0_41"/>
          <p:cNvSpPr/>
          <p:nvPr/>
        </p:nvSpPr>
        <p:spPr>
          <a:xfrm>
            <a:off x="8007721" y="4198010"/>
            <a:ext cx="18333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g3f5576b70e4_0_41"/>
          <p:cNvSpPr/>
          <p:nvPr/>
        </p:nvSpPr>
        <p:spPr>
          <a:xfrm>
            <a:off x="8007721" y="4198010"/>
            <a:ext cx="18333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리렌더 → UI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화면 갱신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g3f5576b70e4_0_41"/>
          <p:cNvSpPr/>
          <p:nvPr/>
        </p:nvSpPr>
        <p:spPr>
          <a:xfrm>
            <a:off x="8007721" y="2887218"/>
            <a:ext cx="18333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g3f5576b70e4_0_41"/>
          <p:cNvSpPr/>
          <p:nvPr/>
        </p:nvSpPr>
        <p:spPr>
          <a:xfrm>
            <a:off x="8007721" y="2887218"/>
            <a:ext cx="18333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useEffect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[todos]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g3f5576b70e4_0_41"/>
          <p:cNvSpPr/>
          <p:nvPr/>
        </p:nvSpPr>
        <p:spPr>
          <a:xfrm>
            <a:off x="9963220" y="3361334"/>
            <a:ext cx="1344300" cy="892500"/>
          </a:xfrm>
          <a:prstGeom prst="roundRect">
            <a:avLst>
              <a:gd fmla="val 8197" name="adj"/>
            </a:avLst>
          </a:prstGeom>
          <a:solidFill>
            <a:srgbClr val="16324D"/>
          </a:solidFill>
          <a:ln cap="flat" cmpd="sng" w="15875">
            <a:solidFill>
              <a:srgbClr val="5D76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g3f5576b70e4_0_41"/>
          <p:cNvSpPr/>
          <p:nvPr/>
        </p:nvSpPr>
        <p:spPr>
          <a:xfrm>
            <a:off x="9963220" y="3361334"/>
            <a:ext cx="13443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localStorage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저장 / 복원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g3f5576b70e4_0_41"/>
          <p:cNvSpPr/>
          <p:nvPr/>
        </p:nvSpPr>
        <p:spPr>
          <a:xfrm>
            <a:off x="4937760" y="5687568"/>
            <a:ext cx="6750900" cy="658500"/>
          </a:xfrm>
          <a:prstGeom prst="roundRect">
            <a:avLst>
              <a:gd fmla="val 12500" name="adj"/>
            </a:avLst>
          </a:prstGeom>
          <a:solidFill>
            <a:srgbClr val="12263A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g3f5576b70e4_0_41"/>
          <p:cNvSpPr/>
          <p:nvPr/>
        </p:nvSpPr>
        <p:spPr>
          <a:xfrm>
            <a:off x="5138928" y="5687568"/>
            <a:ext cx="6348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setState 로만 상태를 바꾸면 리렌더가 일어난다. useEffect([todos]) 가 변경 때마다 localStorage 에 저장.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g3f5576b70e4_0_41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g3f5576b70e4_0_41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6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6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02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6"/>
          <p:cNvSpPr/>
          <p:nvPr/>
        </p:nvSpPr>
        <p:spPr>
          <a:xfrm>
            <a:off x="1645920" y="457200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state · 이벤트 · useEffect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6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화면을 '변하는 데이터(state)'로 다루기 · localStorage 동기화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6"/>
          <p:cNvSpPr/>
          <p:nvPr/>
        </p:nvSpPr>
        <p:spPr>
          <a:xfrm>
            <a:off x="9859975" y="566928"/>
            <a:ext cx="178308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Vite · React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6"/>
          <p:cNvSpPr/>
          <p:nvPr/>
        </p:nvSpPr>
        <p:spPr>
          <a:xfrm>
            <a:off x="548640" y="1801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6"/>
          <p:cNvSpPr/>
          <p:nvPr/>
        </p:nvSpPr>
        <p:spPr>
          <a:xfrm>
            <a:off x="822960" y="1728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학습 목표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6"/>
          <p:cNvSpPr/>
          <p:nvPr/>
        </p:nvSpPr>
        <p:spPr>
          <a:xfrm>
            <a:off x="548640" y="224028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6"/>
          <p:cNvSpPr/>
          <p:nvPr/>
        </p:nvSpPr>
        <p:spPr>
          <a:xfrm>
            <a:off x="804672" y="224028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useState 로 상태 만들고 setState 로만 변경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6"/>
          <p:cNvSpPr/>
          <p:nvPr/>
        </p:nvSpPr>
        <p:spPr>
          <a:xfrm>
            <a:off x="548640" y="280720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6"/>
          <p:cNvSpPr/>
          <p:nvPr/>
        </p:nvSpPr>
        <p:spPr>
          <a:xfrm>
            <a:off x="804672" y="280720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이벤트 핸들러 onClick · onChange · onKeyDown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6"/>
          <p:cNvSpPr/>
          <p:nvPr/>
        </p:nvSpPr>
        <p:spPr>
          <a:xfrm>
            <a:off x="548640" y="3374136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6"/>
          <p:cNvSpPr/>
          <p:nvPr/>
        </p:nvSpPr>
        <p:spPr>
          <a:xfrm>
            <a:off x="804672" y="3374136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제어 컴포넌트 : value=state, onChange 갱신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6"/>
          <p:cNvSpPr/>
          <p:nvPr/>
        </p:nvSpPr>
        <p:spPr>
          <a:xfrm>
            <a:off x="548640" y="3941064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6"/>
          <p:cNvSpPr/>
          <p:nvPr/>
        </p:nvSpPr>
        <p:spPr>
          <a:xfrm>
            <a:off x="804672" y="3941064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배열·객체의 불변성 업데이트 ( ... · filter · map 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6"/>
          <p:cNvSpPr/>
          <p:nvPr/>
        </p:nvSpPr>
        <p:spPr>
          <a:xfrm>
            <a:off x="548640" y="4507992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6"/>
          <p:cNvSpPr/>
          <p:nvPr/>
        </p:nvSpPr>
        <p:spPr>
          <a:xfrm>
            <a:off x="804672" y="4507992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useEffect 의존성 배열 · localStorage 저장/복원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6"/>
          <p:cNvSpPr/>
          <p:nvPr/>
        </p:nvSpPr>
        <p:spPr>
          <a:xfrm>
            <a:off x="548640" y="5230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6"/>
          <p:cNvSpPr/>
          <p:nvPr/>
        </p:nvSpPr>
        <p:spPr>
          <a:xfrm>
            <a:off x="822960" y="5157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개념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6"/>
          <p:cNvSpPr/>
          <p:nvPr/>
        </p:nvSpPr>
        <p:spPr>
          <a:xfrm>
            <a:off x="548650" y="5573340"/>
            <a:ext cx="4709100" cy="787500"/>
          </a:xfrm>
          <a:prstGeom prst="roundRect">
            <a:avLst>
              <a:gd fmla="val 10256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" name="Google Shape;643;p6"/>
          <p:cNvSpPr/>
          <p:nvPr/>
        </p:nvSpPr>
        <p:spPr>
          <a:xfrm>
            <a:off x="749800" y="5639892"/>
            <a:ext cx="43068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useState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[값, 바꾸는함수]=useState(초기)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불변성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새 배열로 교체 [...todos, 새값]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useEffect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[]=최초1회, [x]=x 바뀔 때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6"/>
          <p:cNvSpPr/>
          <p:nvPr/>
        </p:nvSpPr>
        <p:spPr>
          <a:xfrm>
            <a:off x="5532120" y="1783080"/>
            <a:ext cx="6156655" cy="3017520"/>
          </a:xfrm>
          <a:prstGeom prst="roundRect">
            <a:avLst>
              <a:gd fmla="val 1818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6"/>
          <p:cNvSpPr/>
          <p:nvPr/>
        </p:nvSpPr>
        <p:spPr>
          <a:xfrm>
            <a:off x="5715000" y="192938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6"/>
          <p:cNvSpPr/>
          <p:nvPr/>
        </p:nvSpPr>
        <p:spPr>
          <a:xfrm>
            <a:off x="5916168" y="192938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6"/>
          <p:cNvSpPr/>
          <p:nvPr/>
        </p:nvSpPr>
        <p:spPr>
          <a:xfrm>
            <a:off x="6117336" y="192938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6"/>
          <p:cNvSpPr/>
          <p:nvPr/>
        </p:nvSpPr>
        <p:spPr>
          <a:xfrm>
            <a:off x="6309360" y="1874520"/>
            <a:ext cx="524225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src/components/Counter.jsx / TodoApp.jsx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6"/>
          <p:cNvSpPr/>
          <p:nvPr/>
        </p:nvSpPr>
        <p:spPr>
          <a:xfrm>
            <a:off x="5733288" y="2194560"/>
            <a:ext cx="5754319" cy="246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2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[count, </a:t>
            </a:r>
            <a:r>
              <a:rPr b="0" i="0" lang="en-US" sz="12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setCount</a:t>
            </a: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] = </a:t>
            </a:r>
            <a:r>
              <a:rPr b="0" i="0" lang="en-US" sz="12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useState</a:t>
            </a: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0" i="0" lang="en-US" sz="12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0" i="0" lang="en-US" sz="12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() =&gt; 로 감싸 '즉시 실행' 방지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&lt;button </a:t>
            </a:r>
            <a:r>
              <a:rPr b="0" i="0" lang="en-US" sz="12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onClick</a:t>
            </a: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={() =&gt; </a:t>
            </a:r>
            <a:r>
              <a:rPr b="0" i="0" lang="en-US" sz="12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setCount</a:t>
            </a: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(count+</a:t>
            </a:r>
            <a:r>
              <a:rPr b="0" i="0" lang="en-US" sz="12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)}&gt;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0" i="0" lang="en-US" sz="12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할 일 추가 — 불변성 업데이트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2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setTodos</a:t>
            </a: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([...todos, { id, text, done: </a:t>
            </a:r>
            <a:r>
              <a:rPr b="0" i="0" lang="en-US" sz="12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false</a:t>
            </a: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}])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0" i="0" lang="en-US" sz="12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localStorage 동기화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2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useEffect</a:t>
            </a: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(() =&gt; {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localStorage.</a:t>
            </a:r>
            <a:r>
              <a:rPr b="0" i="0" lang="en-US" sz="12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setItem</a:t>
            </a: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0" i="0" lang="en-US" sz="12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'todos'</a:t>
            </a: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, ...)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}, [todos])</a:t>
            </a:r>
            <a:r>
              <a:rPr b="0" i="0" lang="en-US" sz="12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  // todos 바뀔 때마다 저장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6"/>
          <p:cNvSpPr/>
          <p:nvPr/>
        </p:nvSpPr>
        <p:spPr>
          <a:xfrm>
            <a:off x="5532120" y="4965192"/>
            <a:ext cx="6156655" cy="1389888"/>
          </a:xfrm>
          <a:prstGeom prst="roundRect">
            <a:avLst>
              <a:gd fmla="val 5263" name="adj"/>
            </a:avLst>
          </a:prstGeom>
          <a:solidFill>
            <a:srgbClr val="16324D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6"/>
          <p:cNvSpPr/>
          <p:nvPr/>
        </p:nvSpPr>
        <p:spPr>
          <a:xfrm>
            <a:off x="5760720" y="5074920"/>
            <a:ext cx="569945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관전 포인트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6"/>
          <p:cNvSpPr/>
          <p:nvPr/>
        </p:nvSpPr>
        <p:spPr>
          <a:xfrm>
            <a:off x="5760720" y="5349240"/>
            <a:ext cx="5699455" cy="978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3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단일 값(Counter) → 배열 상태(Todo) → 바깥세계(localStorage) 동기화 순으로 난이도 상승. 새로고침해도 목록이 유지되면 연동 성공.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6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6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"/>
          <p:cNvSpPr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3200"/>
              <a:buFont typeface="Century Schoolbook"/>
              <a:buNone/>
            </a:pPr>
            <a:r>
              <a:rPr b="1" i="0" lang="en-US" sz="32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커리큘럼 한눈에 보기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566928" y="1024128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개념 난이도 순서대로 3단계 · 08강부터는 하나의 주식 대시보드 앱을 누적 확장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548640" y="1691640"/>
            <a:ext cx="3657600" cy="4297680"/>
          </a:xfrm>
          <a:prstGeom prst="roundRect">
            <a:avLst>
              <a:gd fmla="val 225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777240" y="1947672"/>
            <a:ext cx="3200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Courier New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01 – 06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777240" y="2404872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React 코어 · Vite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777240" y="3163824"/>
            <a:ext cx="91440" cy="91440"/>
          </a:xfrm>
          <a:prstGeom prst="roundRect">
            <a:avLst>
              <a:gd fmla="val 20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987552" y="3035808"/>
            <a:ext cx="30175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JSX · props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777240" y="3602736"/>
            <a:ext cx="91440" cy="91440"/>
          </a:xfrm>
          <a:prstGeom prst="roundRect">
            <a:avLst>
              <a:gd fmla="val 20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987552" y="3474720"/>
            <a:ext cx="30175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state · 이벤트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777240" y="4041648"/>
            <a:ext cx="91440" cy="91440"/>
          </a:xfrm>
          <a:prstGeom prst="roundRect">
            <a:avLst>
              <a:gd fmla="val 20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987552" y="3913632"/>
            <a:ext cx="30175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성능 훅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777240" y="4480560"/>
            <a:ext cx="91440" cy="91440"/>
          </a:xfrm>
          <a:prstGeom prst="roundRect">
            <a:avLst>
              <a:gd fmla="val 20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987552" y="4352544"/>
            <a:ext cx="30175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커스텀 훅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777240" y="4919472"/>
            <a:ext cx="91440" cy="91440"/>
          </a:xfrm>
          <a:prstGeom prst="roundRect">
            <a:avLst>
              <a:gd fmla="val 20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987552" y="4791456"/>
            <a:ext cx="30175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memo · lazy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777240" y="5358384"/>
            <a:ext cx="91440" cy="91440"/>
          </a:xfrm>
          <a:prstGeom prst="roundRect">
            <a:avLst>
              <a:gd fmla="val 20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987552" y="5230368"/>
            <a:ext cx="30175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Context API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4480560" y="1691640"/>
            <a:ext cx="2743200" cy="4297680"/>
          </a:xfrm>
          <a:prstGeom prst="roundRect">
            <a:avLst>
              <a:gd fmla="val 300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4709160" y="1947672"/>
            <a:ext cx="2286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500"/>
              <a:buFont typeface="Courier New"/>
              <a:buNone/>
            </a:pPr>
            <a:r>
              <a:rPr b="1" i="0" lang="en-US" sz="15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07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4709160" y="2404872"/>
            <a:ext cx="22860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Next.js 진입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4709160" y="3163824"/>
            <a:ext cx="91440" cy="91440"/>
          </a:xfrm>
          <a:prstGeom prst="roundRect">
            <a:avLst>
              <a:gd fmla="val 20000" name="adj"/>
            </a:avLst>
          </a:prstGeom>
          <a:solidFill>
            <a:srgbClr val="FFCA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4919472" y="3035808"/>
            <a:ext cx="21031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App Router · 동적 라우트 · 레이아웃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7452360" y="1691640"/>
            <a:ext cx="4160520" cy="4297680"/>
          </a:xfrm>
          <a:prstGeom prst="roundRect">
            <a:avLst>
              <a:gd fmla="val 1978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7680960" y="1947672"/>
            <a:ext cx="37033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Courier New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08 – 13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7680960" y="2404872"/>
            <a:ext cx="3703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주식 대시보드 앱 · Next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7680960" y="3163824"/>
            <a:ext cx="91440" cy="91440"/>
          </a:xfrm>
          <a:prstGeom prst="roundRect">
            <a:avLst>
              <a:gd fmla="val 20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7891272" y="3035808"/>
            <a:ext cx="3520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Zustand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7680960" y="3602736"/>
            <a:ext cx="91440" cy="91440"/>
          </a:xfrm>
          <a:prstGeom prst="roundRect">
            <a:avLst>
              <a:gd fmla="val 20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7891272" y="3474720"/>
            <a:ext cx="3520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API Routes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7680960" y="4041648"/>
            <a:ext cx="91440" cy="91440"/>
          </a:xfrm>
          <a:prstGeom prst="roundRect">
            <a:avLst>
              <a:gd fmla="val 20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7891272" y="3913632"/>
            <a:ext cx="3520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persist·async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7680960" y="4480560"/>
            <a:ext cx="91440" cy="91440"/>
          </a:xfrm>
          <a:prstGeom prst="roundRect">
            <a:avLst>
              <a:gd fmla="val 20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7891272" y="4352544"/>
            <a:ext cx="3520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서버 컴포넌트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7680960" y="4919472"/>
            <a:ext cx="91440" cy="91440"/>
          </a:xfrm>
          <a:prstGeom prst="roundRect">
            <a:avLst>
              <a:gd fmla="val 20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7891272" y="4791456"/>
            <a:ext cx="3520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Tailwind·다크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7680960" y="5358384"/>
            <a:ext cx="91440" cy="91440"/>
          </a:xfrm>
          <a:prstGeom prst="roundRect">
            <a:avLst>
              <a:gd fmla="val 20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7891272" y="5230368"/>
            <a:ext cx="3520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Recharts·WS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4206240" y="3611880"/>
            <a:ext cx="2743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▶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7205472" y="3611880"/>
            <a:ext cx="2743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▶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7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7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02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7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state 가 바뀌면 화면이 다시 그려진다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7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setState 로만 상태를 바꿔야 리렌더가 일어나는 순환 구조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7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개념 다이어그램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65" name="Google Shape;665;p7"/>
          <p:cNvCxnSpPr/>
          <p:nvPr/>
        </p:nvCxnSpPr>
        <p:spPr>
          <a:xfrm>
            <a:off x="3657600" y="2370125"/>
            <a:ext cx="1737360" cy="1424635"/>
          </a:xfrm>
          <a:prstGeom prst="straightConnector1">
            <a:avLst/>
          </a:prstGeom>
          <a:noFill/>
          <a:ln cap="flat" cmpd="sng" w="2540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66" name="Google Shape;666;p7"/>
          <p:cNvCxnSpPr/>
          <p:nvPr/>
        </p:nvCxnSpPr>
        <p:spPr>
          <a:xfrm flipH="1">
            <a:off x="3657600" y="3794760"/>
            <a:ext cx="1737360" cy="1424635"/>
          </a:xfrm>
          <a:prstGeom prst="straightConnector1">
            <a:avLst/>
          </a:prstGeom>
          <a:noFill/>
          <a:ln cap="flat" cmpd="sng" w="2540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67" name="Google Shape;667;p7"/>
          <p:cNvCxnSpPr/>
          <p:nvPr/>
        </p:nvCxnSpPr>
        <p:spPr>
          <a:xfrm rot="10800000">
            <a:off x="1920240" y="3794760"/>
            <a:ext cx="1737360" cy="1424635"/>
          </a:xfrm>
          <a:prstGeom prst="straightConnector1">
            <a:avLst/>
          </a:prstGeom>
          <a:noFill/>
          <a:ln cap="flat" cmpd="sng" w="2540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68" name="Google Shape;668;p7"/>
          <p:cNvCxnSpPr/>
          <p:nvPr/>
        </p:nvCxnSpPr>
        <p:spPr>
          <a:xfrm flipH="1" rot="10800000">
            <a:off x="1920240" y="2370125"/>
            <a:ext cx="1737360" cy="1424635"/>
          </a:xfrm>
          <a:prstGeom prst="straightConnector1">
            <a:avLst/>
          </a:prstGeom>
          <a:noFill/>
          <a:ln cap="flat" cmpd="sng" w="2540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69" name="Google Shape;669;p7"/>
          <p:cNvSpPr/>
          <p:nvPr/>
        </p:nvSpPr>
        <p:spPr>
          <a:xfrm>
            <a:off x="2720340" y="1935785"/>
            <a:ext cx="1874520" cy="868680"/>
          </a:xfrm>
          <a:prstGeom prst="roundRect">
            <a:avLst>
              <a:gd fmla="val 10526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7"/>
          <p:cNvSpPr/>
          <p:nvPr/>
        </p:nvSpPr>
        <p:spPr>
          <a:xfrm>
            <a:off x="2720340" y="1935785"/>
            <a:ext cx="187452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8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사용자 동작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5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클릭 · 입력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7"/>
          <p:cNvSpPr/>
          <p:nvPr/>
        </p:nvSpPr>
        <p:spPr>
          <a:xfrm>
            <a:off x="4457700" y="3360420"/>
            <a:ext cx="1874520" cy="868680"/>
          </a:xfrm>
          <a:prstGeom prst="roundRect">
            <a:avLst>
              <a:gd fmla="val 10526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p7"/>
          <p:cNvSpPr/>
          <p:nvPr/>
        </p:nvSpPr>
        <p:spPr>
          <a:xfrm>
            <a:off x="4457700" y="3360420"/>
            <a:ext cx="187452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300"/>
              <a:buFont typeface="Arial"/>
              <a:buNone/>
            </a:pPr>
            <a:r>
              <a:rPr b="1" i="0" lang="en-US" sz="18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setState( 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5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상태 변경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7"/>
          <p:cNvSpPr/>
          <p:nvPr/>
        </p:nvSpPr>
        <p:spPr>
          <a:xfrm>
            <a:off x="2720340" y="4785055"/>
            <a:ext cx="1874520" cy="868680"/>
          </a:xfrm>
          <a:prstGeom prst="roundRect">
            <a:avLst>
              <a:gd fmla="val 10526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p7"/>
          <p:cNvSpPr/>
          <p:nvPr/>
        </p:nvSpPr>
        <p:spPr>
          <a:xfrm>
            <a:off x="2720340" y="4785055"/>
            <a:ext cx="187452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8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리렌더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5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함수 재실행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7"/>
          <p:cNvSpPr/>
          <p:nvPr/>
        </p:nvSpPr>
        <p:spPr>
          <a:xfrm>
            <a:off x="982980" y="3360420"/>
            <a:ext cx="1874520" cy="868680"/>
          </a:xfrm>
          <a:prstGeom prst="roundRect">
            <a:avLst>
              <a:gd fmla="val 10526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7"/>
          <p:cNvSpPr/>
          <p:nvPr/>
        </p:nvSpPr>
        <p:spPr>
          <a:xfrm>
            <a:off x="982980" y="3360420"/>
            <a:ext cx="187452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8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새 화면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5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UI 갱신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7"/>
          <p:cNvSpPr/>
          <p:nvPr/>
        </p:nvSpPr>
        <p:spPr>
          <a:xfrm>
            <a:off x="2834640" y="3337560"/>
            <a:ext cx="16459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700"/>
              <a:buFont typeface="Century Schoolbook"/>
              <a:buNone/>
            </a:pPr>
            <a:r>
              <a:rPr b="1" i="0" lang="en-US" sz="18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리렌더</a:t>
            </a:r>
            <a:br>
              <a:rPr b="1" i="0" lang="en-US" sz="18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00"/>
              <a:buFont typeface="Arial"/>
              <a:buNone/>
            </a:pPr>
            <a:r>
              <a:rPr b="0" i="0" lang="en-US" sz="12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사이클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7"/>
          <p:cNvSpPr/>
          <p:nvPr/>
        </p:nvSpPr>
        <p:spPr>
          <a:xfrm>
            <a:off x="7030399" y="1783080"/>
            <a:ext cx="4343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배열 상태는 '불변성'으로 바꾼다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7"/>
          <p:cNvSpPr/>
          <p:nvPr/>
        </p:nvSpPr>
        <p:spPr>
          <a:xfrm>
            <a:off x="7021275" y="2286000"/>
            <a:ext cx="4637400" cy="1371600"/>
          </a:xfrm>
          <a:prstGeom prst="roundRect">
            <a:avLst>
              <a:gd fmla="val 6000" name="adj"/>
            </a:avLst>
          </a:prstGeom>
          <a:solidFill>
            <a:srgbClr val="12263A"/>
          </a:solidFill>
          <a:ln cap="flat" cmpd="sng" w="12700">
            <a:solidFill>
              <a:srgbClr val="FF6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680" name="Google Shape;680;p7"/>
          <p:cNvSpPr/>
          <p:nvPr/>
        </p:nvSpPr>
        <p:spPr>
          <a:xfrm>
            <a:off x="7265345" y="2395728"/>
            <a:ext cx="41493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250"/>
              <a:buFont typeface="Arial"/>
              <a:buNone/>
            </a:pPr>
            <a:r>
              <a:rPr b="1" i="0" lang="en-US" sz="155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✕  직접 수정 (안 됨)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7"/>
          <p:cNvSpPr/>
          <p:nvPr/>
        </p:nvSpPr>
        <p:spPr>
          <a:xfrm>
            <a:off x="7265345" y="2788920"/>
            <a:ext cx="4149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Courier New"/>
              <a:buNone/>
            </a:pPr>
            <a:r>
              <a:rPr b="0" i="0" lang="en-US" sz="15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todos.push(새값)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→ 같은 배열 참조 → React 가 변화 감지 못함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7"/>
          <p:cNvSpPr/>
          <p:nvPr/>
        </p:nvSpPr>
        <p:spPr>
          <a:xfrm>
            <a:off x="7021275" y="3794760"/>
            <a:ext cx="4637400" cy="1371600"/>
          </a:xfrm>
          <a:prstGeom prst="roundRect">
            <a:avLst>
              <a:gd fmla="val 6000" name="adj"/>
            </a:avLst>
          </a:prstGeom>
          <a:solidFill>
            <a:srgbClr val="12263A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683" name="Google Shape;683;p7"/>
          <p:cNvSpPr/>
          <p:nvPr/>
        </p:nvSpPr>
        <p:spPr>
          <a:xfrm>
            <a:off x="7265345" y="3904488"/>
            <a:ext cx="41493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250"/>
              <a:buFont typeface="Arial"/>
              <a:buNone/>
            </a:pPr>
            <a:r>
              <a:rPr b="1" i="0" lang="en-US" sz="155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✓  새 배열로 교체 (정답)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7"/>
          <p:cNvSpPr/>
          <p:nvPr/>
        </p:nvSpPr>
        <p:spPr>
          <a:xfrm>
            <a:off x="7265345" y="4297680"/>
            <a:ext cx="4149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Courier New"/>
              <a:buNone/>
            </a:pPr>
            <a:r>
              <a:rPr b="0" i="0" lang="en-US" sz="15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setTodos([...todos, 새값])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→ 새 참조 → 리렌더 발생 (filter · map 도 동일)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7"/>
          <p:cNvSpPr/>
          <p:nvPr/>
        </p:nvSpPr>
        <p:spPr>
          <a:xfrm>
            <a:off x="7021275" y="5349240"/>
            <a:ext cx="4637400" cy="822900"/>
          </a:xfrm>
          <a:prstGeom prst="roundRect">
            <a:avLst>
              <a:gd fmla="val 10000" name="adj"/>
            </a:avLst>
          </a:prstGeom>
          <a:solidFill>
            <a:srgbClr val="16324D"/>
          </a:solidFill>
          <a:ln cap="flat" cmpd="sng" w="12700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686" name="Google Shape;686;p7"/>
          <p:cNvSpPr/>
          <p:nvPr/>
        </p:nvSpPr>
        <p:spPr>
          <a:xfrm>
            <a:off x="7265345" y="5349240"/>
            <a:ext cx="41493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50"/>
              <a:buFont typeface="Arial"/>
              <a:buNone/>
            </a:pPr>
            <a:r>
              <a:rPr b="1" i="0" lang="en-US" sz="145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useEffect 의존성   </a:t>
            </a:r>
            <a:r>
              <a:rPr b="0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[ ]=최초 1회 · [x]=x 바뀔 때 실행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7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7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8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8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🧩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8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61DAFB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02  </a:t>
            </a: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확장 과제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8"/>
          <p:cNvSpPr/>
          <p:nvPr/>
        </p:nvSpPr>
        <p:spPr>
          <a:xfrm>
            <a:off x="1673352" y="1024128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여유가 되면 직접 실습 · 정답과 해설은 각 레슨 CHALLENGE.md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8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CHALLENGE.md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8"/>
          <p:cNvSpPr/>
          <p:nvPr/>
        </p:nvSpPr>
        <p:spPr>
          <a:xfrm>
            <a:off x="548640" y="1783080"/>
            <a:ext cx="11109960" cy="1377696"/>
          </a:xfrm>
          <a:prstGeom prst="roundRect">
            <a:avLst>
              <a:gd fmla="val 597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p8"/>
          <p:cNvSpPr/>
          <p:nvPr/>
        </p:nvSpPr>
        <p:spPr>
          <a:xfrm>
            <a:off x="777240" y="1984248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8"/>
          <p:cNvSpPr/>
          <p:nvPr/>
        </p:nvSpPr>
        <p:spPr>
          <a:xfrm>
            <a:off x="777240" y="198424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8"/>
          <p:cNvSpPr/>
          <p:nvPr/>
        </p:nvSpPr>
        <p:spPr>
          <a:xfrm>
            <a:off x="1371600" y="192938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할 일에 우선순위(높음/보통/낮음) 추가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8"/>
          <p:cNvSpPr/>
          <p:nvPr/>
        </p:nvSpPr>
        <p:spPr>
          <a:xfrm>
            <a:off x="1371600" y="2496312"/>
            <a:ext cx="4846320" cy="5547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950"/>
              <a:buFont typeface="Arial"/>
              <a:buNone/>
            </a:pPr>
            <a:r>
              <a:rPr b="1" i="0" lang="en-US" sz="125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상태의 '모양(객체 구조)'을 확장하는 연습. 기존 항목은 todo.priority || 'normal' 로 기본값 처리.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8"/>
          <p:cNvSpPr/>
          <p:nvPr/>
        </p:nvSpPr>
        <p:spPr>
          <a:xfrm>
            <a:off x="6400800" y="1911096"/>
            <a:ext cx="5074920" cy="1121664"/>
          </a:xfrm>
          <a:prstGeom prst="roundRect">
            <a:avLst>
              <a:gd fmla="val 4891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8"/>
          <p:cNvSpPr/>
          <p:nvPr/>
        </p:nvSpPr>
        <p:spPr>
          <a:xfrm>
            <a:off x="6583680" y="202082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p8"/>
          <p:cNvSpPr/>
          <p:nvPr/>
        </p:nvSpPr>
        <p:spPr>
          <a:xfrm>
            <a:off x="6784848" y="202082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8"/>
          <p:cNvSpPr/>
          <p:nvPr/>
        </p:nvSpPr>
        <p:spPr>
          <a:xfrm>
            <a:off x="6986016" y="202082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p8"/>
          <p:cNvSpPr/>
          <p:nvPr/>
        </p:nvSpPr>
        <p:spPr>
          <a:xfrm>
            <a:off x="6601968" y="2221992"/>
            <a:ext cx="4672584" cy="737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[priority, setPriority] = </a:t>
            </a: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useState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0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'normal'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setTodos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([...todos, { id, text,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done: </a:t>
            </a:r>
            <a:r>
              <a:rPr b="0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false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, priority }])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색 매핑 후 목록에 점 표시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8"/>
          <p:cNvSpPr/>
          <p:nvPr/>
        </p:nvSpPr>
        <p:spPr>
          <a:xfrm>
            <a:off x="548640" y="3380232"/>
            <a:ext cx="11109960" cy="1377696"/>
          </a:xfrm>
          <a:prstGeom prst="roundRect">
            <a:avLst>
              <a:gd fmla="val 597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8"/>
          <p:cNvSpPr/>
          <p:nvPr/>
        </p:nvSpPr>
        <p:spPr>
          <a:xfrm>
            <a:off x="777240" y="3581400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8"/>
          <p:cNvSpPr/>
          <p:nvPr/>
        </p:nvSpPr>
        <p:spPr>
          <a:xfrm>
            <a:off x="777240" y="3581400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8"/>
          <p:cNvSpPr/>
          <p:nvPr/>
        </p:nvSpPr>
        <p:spPr>
          <a:xfrm>
            <a:off x="1371600" y="3526536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'완료 전체 삭제' 버튼 추가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8"/>
          <p:cNvSpPr/>
          <p:nvPr/>
        </p:nvSpPr>
        <p:spPr>
          <a:xfrm>
            <a:off x="1371600" y="4093464"/>
            <a:ext cx="4846320" cy="5547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950"/>
              <a:buFont typeface="Arial"/>
              <a:buNone/>
            </a:pPr>
            <a:r>
              <a:rPr b="1" i="0" lang="en-US" sz="125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삭제도 불변성 — filter 로 '남길 것만' 추린 새 배열로 교체. some 으로 완료 항목 있을 때만 버튼 노출.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8"/>
          <p:cNvSpPr/>
          <p:nvPr/>
        </p:nvSpPr>
        <p:spPr>
          <a:xfrm>
            <a:off x="6400800" y="3508248"/>
            <a:ext cx="5074920" cy="1121664"/>
          </a:xfrm>
          <a:prstGeom prst="roundRect">
            <a:avLst>
              <a:gd fmla="val 4891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p8"/>
          <p:cNvSpPr/>
          <p:nvPr/>
        </p:nvSpPr>
        <p:spPr>
          <a:xfrm>
            <a:off x="6583680" y="361797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8"/>
          <p:cNvSpPr/>
          <p:nvPr/>
        </p:nvSpPr>
        <p:spPr>
          <a:xfrm>
            <a:off x="6784848" y="361797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8"/>
          <p:cNvSpPr/>
          <p:nvPr/>
        </p:nvSpPr>
        <p:spPr>
          <a:xfrm>
            <a:off x="6986016" y="361797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p8"/>
          <p:cNvSpPr/>
          <p:nvPr/>
        </p:nvSpPr>
        <p:spPr>
          <a:xfrm>
            <a:off x="6601968" y="3819144"/>
            <a:ext cx="4672584" cy="737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clearCompleted = () =&gt;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setTodos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(todos.</a:t>
            </a: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filter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(t =&gt; !t.done))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{todos.</a:t>
            </a: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some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(t =&gt; t.done) &amp;&amp; &lt;button/&gt;}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8"/>
          <p:cNvSpPr/>
          <p:nvPr/>
        </p:nvSpPr>
        <p:spPr>
          <a:xfrm>
            <a:off x="548640" y="4977384"/>
            <a:ext cx="11109960" cy="1377696"/>
          </a:xfrm>
          <a:prstGeom prst="roundRect">
            <a:avLst>
              <a:gd fmla="val 597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8"/>
          <p:cNvSpPr/>
          <p:nvPr/>
        </p:nvSpPr>
        <p:spPr>
          <a:xfrm>
            <a:off x="777240" y="5178552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8"/>
          <p:cNvSpPr/>
          <p:nvPr/>
        </p:nvSpPr>
        <p:spPr>
          <a:xfrm>
            <a:off x="777240" y="5178552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8"/>
          <p:cNvSpPr/>
          <p:nvPr/>
        </p:nvSpPr>
        <p:spPr>
          <a:xfrm>
            <a:off x="1371600" y="5123688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입력이 비면 추가 버튼 비활성화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8"/>
          <p:cNvSpPr/>
          <p:nvPr/>
        </p:nvSpPr>
        <p:spPr>
          <a:xfrm>
            <a:off x="1371600" y="5690616"/>
            <a:ext cx="4846320" cy="5547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950"/>
              <a:buFont typeface="Arial"/>
              <a:buNone/>
            </a:pPr>
            <a:r>
              <a:rPr b="1" i="0" lang="en-US" sz="125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제어 컴포넌트라 input 값이 곧 상태. 빈 값일 때 disabled 로 빈 할 일 추가를 UI 단에서 차단.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8"/>
          <p:cNvSpPr/>
          <p:nvPr/>
        </p:nvSpPr>
        <p:spPr>
          <a:xfrm>
            <a:off x="6400800" y="5105400"/>
            <a:ext cx="5074920" cy="1121664"/>
          </a:xfrm>
          <a:prstGeom prst="roundRect">
            <a:avLst>
              <a:gd fmla="val 4891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" name="Google Shape;725;p8"/>
          <p:cNvSpPr/>
          <p:nvPr/>
        </p:nvSpPr>
        <p:spPr>
          <a:xfrm>
            <a:off x="6583680" y="5215128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8"/>
          <p:cNvSpPr/>
          <p:nvPr/>
        </p:nvSpPr>
        <p:spPr>
          <a:xfrm>
            <a:off x="6784848" y="5215128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8"/>
          <p:cNvSpPr/>
          <p:nvPr/>
        </p:nvSpPr>
        <p:spPr>
          <a:xfrm>
            <a:off x="6986016" y="5215128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8"/>
          <p:cNvSpPr/>
          <p:nvPr/>
        </p:nvSpPr>
        <p:spPr>
          <a:xfrm>
            <a:off x="6601968" y="5416296"/>
            <a:ext cx="4672584" cy="737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&lt;button </a:t>
            </a: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onClick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={addTodo}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disabled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={!input.</a:t>
            </a: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trim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()}&gt;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추가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9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&lt;/button&gt;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8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8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3f5576b70e4_0_86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g3f5576b70e4_0_86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03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g3f5576b70e4_0_86"/>
          <p:cNvSpPr/>
          <p:nvPr/>
        </p:nvSpPr>
        <p:spPr>
          <a:xfrm>
            <a:off x="1645920" y="457200"/>
            <a:ext cx="8595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500"/>
              <a:buFont typeface="Century Schoolbook"/>
              <a:buNone/>
            </a:pPr>
            <a:r>
              <a:rPr b="1" i="0" lang="en-US" sz="25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실습 흐름 — 성능 훅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g3f5576b70e4_0_86"/>
          <p:cNvSpPr/>
          <p:nvPr/>
        </p:nvSpPr>
        <p:spPr>
          <a:xfrm>
            <a:off x="1673352" y="1024128"/>
            <a:ext cx="9601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StockList 가 상태를 관리하고, memo 로 감싼 StockRow 가 렌더를 스킵한다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g3f5576b70e4_0_86"/>
          <p:cNvSpPr/>
          <p:nvPr/>
        </p:nvSpPr>
        <p:spPr>
          <a:xfrm>
            <a:off x="10042855" y="566928"/>
            <a:ext cx="1600200" cy="310800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실습 흐름도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g3f5576b70e4_0_86"/>
          <p:cNvSpPr/>
          <p:nvPr/>
        </p:nvSpPr>
        <p:spPr>
          <a:xfrm>
            <a:off x="594360" y="1783080"/>
            <a:ext cx="4114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파일 구성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g3f5576b70e4_0_86"/>
          <p:cNvSpPr/>
          <p:nvPr/>
        </p:nvSpPr>
        <p:spPr>
          <a:xfrm>
            <a:off x="548640" y="2148840"/>
            <a:ext cx="4114800" cy="4206300"/>
          </a:xfrm>
          <a:prstGeom prst="roundRect">
            <a:avLst>
              <a:gd fmla="val 200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g3f5576b70e4_0_86"/>
          <p:cNvSpPr/>
          <p:nvPr/>
        </p:nvSpPr>
        <p:spPr>
          <a:xfrm>
            <a:off x="749808" y="2313432"/>
            <a:ext cx="3776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src/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g3f5576b70e4_0_86"/>
          <p:cNvSpPr/>
          <p:nvPr/>
        </p:nvSpPr>
        <p:spPr>
          <a:xfrm>
            <a:off x="1042416" y="266090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App.jsx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g3f5576b70e4_0_86"/>
          <p:cNvSpPr/>
          <p:nvPr/>
        </p:nvSpPr>
        <p:spPr>
          <a:xfrm>
            <a:off x="1042416" y="3008376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├─ data/stocks.js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g3f5576b70e4_0_86"/>
          <p:cNvSpPr/>
          <p:nvPr/>
        </p:nvSpPr>
        <p:spPr>
          <a:xfrm>
            <a:off x="3063240" y="3008376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원본 데이터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g3f5576b70e4_0_86"/>
          <p:cNvSpPr/>
          <p:nvPr/>
        </p:nvSpPr>
        <p:spPr>
          <a:xfrm>
            <a:off x="1042416" y="3355848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└─ components/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g3f5576b70e4_0_86"/>
          <p:cNvSpPr/>
          <p:nvPr/>
        </p:nvSpPr>
        <p:spPr>
          <a:xfrm>
            <a:off x="1335024" y="3703320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StockList.jsx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g3f5576b70e4_0_86"/>
          <p:cNvSpPr/>
          <p:nvPr/>
        </p:nvSpPr>
        <p:spPr>
          <a:xfrm>
            <a:off x="3063240" y="3703320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상태·훅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g3f5576b70e4_0_86"/>
          <p:cNvSpPr/>
          <p:nvPr/>
        </p:nvSpPr>
        <p:spPr>
          <a:xfrm>
            <a:off x="1335024" y="4050792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StockRow.jsx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g3f5576b70e4_0_86"/>
          <p:cNvSpPr/>
          <p:nvPr/>
        </p:nvSpPr>
        <p:spPr>
          <a:xfrm>
            <a:off x="3063240" y="4050792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memo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g3f5576b70e4_0_86"/>
          <p:cNvSpPr/>
          <p:nvPr/>
        </p:nvSpPr>
        <p:spPr>
          <a:xfrm>
            <a:off x="1335024" y="4398264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└─ StockSearch.jsx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g3f5576b70e4_0_86"/>
          <p:cNvSpPr/>
          <p:nvPr/>
        </p:nvSpPr>
        <p:spPr>
          <a:xfrm>
            <a:off x="4983480" y="1783080"/>
            <a:ext cx="67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데이터 흐름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g3f5576b70e4_0_86"/>
          <p:cNvSpPr/>
          <p:nvPr/>
        </p:nvSpPr>
        <p:spPr>
          <a:xfrm>
            <a:off x="4937760" y="2148840"/>
            <a:ext cx="6750900" cy="3429000"/>
          </a:xfrm>
          <a:prstGeom prst="roundRect">
            <a:avLst>
              <a:gd fmla="val 2400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55" name="Google Shape;755;g3f5576b70e4_0_86"/>
          <p:cNvCxnSpPr/>
          <p:nvPr/>
        </p:nvCxnSpPr>
        <p:spPr>
          <a:xfrm flipH="1">
            <a:off x="6479862" y="3249778"/>
            <a:ext cx="489000" cy="12270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756" name="Google Shape;756;g3f5576b70e4_0_86"/>
          <p:cNvSpPr/>
          <p:nvPr/>
        </p:nvSpPr>
        <p:spPr>
          <a:xfrm>
            <a:off x="5901464" y="3698748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무거운 계산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7" name="Google Shape;757;g3f5576b70e4_0_86"/>
          <p:cNvCxnSpPr/>
          <p:nvPr/>
        </p:nvCxnSpPr>
        <p:spPr>
          <a:xfrm>
            <a:off x="6968862" y="3249778"/>
            <a:ext cx="1955400" cy="12270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758" name="Google Shape;758;g3f5576b70e4_0_86"/>
          <p:cNvSpPr/>
          <p:nvPr/>
        </p:nvSpPr>
        <p:spPr>
          <a:xfrm>
            <a:off x="7123651" y="3698748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toggleFav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9" name="Google Shape;759;g3f5576b70e4_0_86"/>
          <p:cNvCxnSpPr/>
          <p:nvPr/>
        </p:nvCxnSpPr>
        <p:spPr>
          <a:xfrm flipH="1" rot="10800000">
            <a:off x="8924361" y="3249902"/>
            <a:ext cx="916500" cy="1227000"/>
          </a:xfrm>
          <a:prstGeom prst="straightConnector1">
            <a:avLst/>
          </a:prstGeom>
          <a:noFill/>
          <a:ln cap="flat" cmpd="sng" w="22225">
            <a:solidFill>
              <a:srgbClr val="64FFDA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60" name="Google Shape;760;g3f5576b70e4_0_86"/>
          <p:cNvSpPr/>
          <p:nvPr/>
        </p:nvSpPr>
        <p:spPr>
          <a:xfrm>
            <a:off x="8559721" y="3698748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고정된 함수 ↑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61" name="Google Shape;761;g3f5576b70e4_0_86"/>
          <p:cNvCxnSpPr/>
          <p:nvPr/>
        </p:nvCxnSpPr>
        <p:spPr>
          <a:xfrm>
            <a:off x="6968862" y="3249778"/>
            <a:ext cx="2872200" cy="0"/>
          </a:xfrm>
          <a:prstGeom prst="straightConnector1">
            <a:avLst/>
          </a:prstGeom>
          <a:noFill/>
          <a:ln cap="flat" cmpd="sng" w="22225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62" name="Google Shape;762;g3f5576b70e4_0_86"/>
          <p:cNvSpPr/>
          <p:nvPr/>
        </p:nvSpPr>
        <p:spPr>
          <a:xfrm>
            <a:off x="7581972" y="3085186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props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g3f5576b70e4_0_86"/>
          <p:cNvSpPr/>
          <p:nvPr/>
        </p:nvSpPr>
        <p:spPr>
          <a:xfrm>
            <a:off x="5685565" y="2942996"/>
            <a:ext cx="2566500" cy="613500"/>
          </a:xfrm>
          <a:prstGeom prst="roundRect">
            <a:avLst>
              <a:gd fmla="val 11923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g3f5576b70e4_0_86"/>
          <p:cNvSpPr/>
          <p:nvPr/>
        </p:nvSpPr>
        <p:spPr>
          <a:xfrm>
            <a:off x="5685565" y="2942996"/>
            <a:ext cx="2566500" cy="61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StockList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filter · sortBy · fav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g3f5576b70e4_0_86"/>
          <p:cNvSpPr/>
          <p:nvPr/>
        </p:nvSpPr>
        <p:spPr>
          <a:xfrm>
            <a:off x="5563347" y="4198010"/>
            <a:ext cx="18333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g3f5576b70e4_0_86"/>
          <p:cNvSpPr/>
          <p:nvPr/>
        </p:nvSpPr>
        <p:spPr>
          <a:xfrm>
            <a:off x="5563347" y="4198010"/>
            <a:ext cx="18333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useMemo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정렬/필터 캐싱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g3f5576b70e4_0_86"/>
          <p:cNvSpPr/>
          <p:nvPr/>
        </p:nvSpPr>
        <p:spPr>
          <a:xfrm>
            <a:off x="8007721" y="4198010"/>
            <a:ext cx="18333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" name="Google Shape;768;g3f5576b70e4_0_86"/>
          <p:cNvSpPr/>
          <p:nvPr/>
        </p:nvSpPr>
        <p:spPr>
          <a:xfrm>
            <a:off x="8007721" y="4198010"/>
            <a:ext cx="18333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useCallback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함수 참조 고정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g3f5576b70e4_0_86"/>
          <p:cNvSpPr/>
          <p:nvPr/>
        </p:nvSpPr>
        <p:spPr>
          <a:xfrm>
            <a:off x="8618814" y="2942996"/>
            <a:ext cx="2444400" cy="613500"/>
          </a:xfrm>
          <a:prstGeom prst="roundRect">
            <a:avLst>
              <a:gd fmla="val 11923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g3f5576b70e4_0_86"/>
          <p:cNvSpPr/>
          <p:nvPr/>
        </p:nvSpPr>
        <p:spPr>
          <a:xfrm>
            <a:off x="8618814" y="2942996"/>
            <a:ext cx="2444400" cy="61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StockRow (memo)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props 같으면 스킵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g3f5576b70e4_0_86"/>
          <p:cNvSpPr/>
          <p:nvPr/>
        </p:nvSpPr>
        <p:spPr>
          <a:xfrm>
            <a:off x="4937760" y="5687568"/>
            <a:ext cx="6750900" cy="658500"/>
          </a:xfrm>
          <a:prstGeom prst="roundRect">
            <a:avLst>
              <a:gd fmla="val 12500" name="adj"/>
            </a:avLst>
          </a:prstGeom>
          <a:solidFill>
            <a:srgbClr val="12263A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g3f5576b70e4_0_86"/>
          <p:cNvSpPr/>
          <p:nvPr/>
        </p:nvSpPr>
        <p:spPr>
          <a:xfrm>
            <a:off x="5138928" y="5687568"/>
            <a:ext cx="6348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useCallback 으로 참조를 고정해야 memo 자식이 리렌더를 건너뛴다. 콘솔 로그로 재계산 여부를 관찰.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g3f5576b70e4_0_86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g3f5576b70e4_0_86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9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p9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03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p9"/>
          <p:cNvSpPr/>
          <p:nvPr/>
        </p:nvSpPr>
        <p:spPr>
          <a:xfrm>
            <a:off x="1645920" y="457200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useRef · useMemo · useCallback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9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'언제 다시 계산/렌더되는가'를 콘솔 로그로 눈으로 확인하는 성능 훅 3종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Google Shape;784;p9"/>
          <p:cNvSpPr/>
          <p:nvPr/>
        </p:nvSpPr>
        <p:spPr>
          <a:xfrm>
            <a:off x="9859975" y="566928"/>
            <a:ext cx="178308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Vite · React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9"/>
          <p:cNvSpPr/>
          <p:nvPr/>
        </p:nvSpPr>
        <p:spPr>
          <a:xfrm>
            <a:off x="548640" y="1801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9"/>
          <p:cNvSpPr/>
          <p:nvPr/>
        </p:nvSpPr>
        <p:spPr>
          <a:xfrm>
            <a:off x="822960" y="1728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학습 목표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7" name="Google Shape;787;p9"/>
          <p:cNvSpPr/>
          <p:nvPr/>
        </p:nvSpPr>
        <p:spPr>
          <a:xfrm>
            <a:off x="548640" y="224028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p9"/>
          <p:cNvSpPr/>
          <p:nvPr/>
        </p:nvSpPr>
        <p:spPr>
          <a:xfrm>
            <a:off x="804672" y="224028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useRef : DOM 접근 + 리렌더와 무관한 값 보존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9"/>
          <p:cNvSpPr/>
          <p:nvPr/>
        </p:nvSpPr>
        <p:spPr>
          <a:xfrm>
            <a:off x="548640" y="280720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9"/>
          <p:cNvSpPr/>
          <p:nvPr/>
        </p:nvSpPr>
        <p:spPr>
          <a:xfrm>
            <a:off x="804672" y="280720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useMemo : 무거운 필터/정렬 결과 캐싱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9"/>
          <p:cNvSpPr/>
          <p:nvPr/>
        </p:nvSpPr>
        <p:spPr>
          <a:xfrm>
            <a:off x="548640" y="317296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9"/>
          <p:cNvSpPr/>
          <p:nvPr/>
        </p:nvSpPr>
        <p:spPr>
          <a:xfrm>
            <a:off x="804672" y="317296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useCallback : 함수 참조 고정 → memo 자식 보호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9"/>
          <p:cNvSpPr/>
          <p:nvPr/>
        </p:nvSpPr>
        <p:spPr>
          <a:xfrm>
            <a:off x="548640" y="3739896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9"/>
          <p:cNvSpPr/>
          <p:nvPr/>
        </p:nvSpPr>
        <p:spPr>
          <a:xfrm>
            <a:off x="804672" y="3739896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React.memo : props 같으면 렌더 스킵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9"/>
          <p:cNvSpPr/>
          <p:nvPr/>
        </p:nvSpPr>
        <p:spPr>
          <a:xfrm>
            <a:off x="548640" y="4462272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9"/>
          <p:cNvSpPr/>
          <p:nvPr/>
        </p:nvSpPr>
        <p:spPr>
          <a:xfrm>
            <a:off x="822960" y="4389120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개념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9"/>
          <p:cNvSpPr/>
          <p:nvPr/>
        </p:nvSpPr>
        <p:spPr>
          <a:xfrm>
            <a:off x="548640" y="4828032"/>
            <a:ext cx="4709160" cy="1481328"/>
          </a:xfrm>
          <a:prstGeom prst="roundRect">
            <a:avLst>
              <a:gd fmla="val 4938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9"/>
          <p:cNvSpPr/>
          <p:nvPr/>
        </p:nvSpPr>
        <p:spPr>
          <a:xfrm>
            <a:off x="749808" y="4974336"/>
            <a:ext cx="4306824" cy="1207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useRef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current 바꿔도 리렌더 X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useMemo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의존성 바뀔 때만 재계산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useCallback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의존성 바뀔 때만 함수 재생성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9"/>
          <p:cNvSpPr/>
          <p:nvPr/>
        </p:nvSpPr>
        <p:spPr>
          <a:xfrm>
            <a:off x="5532120" y="1783080"/>
            <a:ext cx="6156655" cy="3063240"/>
          </a:xfrm>
          <a:prstGeom prst="roundRect">
            <a:avLst>
              <a:gd fmla="val 1791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9"/>
          <p:cNvSpPr/>
          <p:nvPr/>
        </p:nvSpPr>
        <p:spPr>
          <a:xfrm>
            <a:off x="5715000" y="192938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9"/>
          <p:cNvSpPr/>
          <p:nvPr/>
        </p:nvSpPr>
        <p:spPr>
          <a:xfrm>
            <a:off x="5916168" y="192938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p9"/>
          <p:cNvSpPr/>
          <p:nvPr/>
        </p:nvSpPr>
        <p:spPr>
          <a:xfrm>
            <a:off x="6117336" y="192938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9"/>
          <p:cNvSpPr/>
          <p:nvPr/>
        </p:nvSpPr>
        <p:spPr>
          <a:xfrm>
            <a:off x="6309360" y="1874520"/>
            <a:ext cx="524225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src/components/StockList.jsx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p9"/>
          <p:cNvSpPr/>
          <p:nvPr/>
        </p:nvSpPr>
        <p:spPr>
          <a:xfrm>
            <a:off x="5733288" y="2194560"/>
            <a:ext cx="5754319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1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filter/sortBy 바뀔 때만 재계산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processed = </a:t>
            </a: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useMemo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(() =&gt; {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console.</a:t>
            </a: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log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0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'정렬/필터 재계산!'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let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r = [...STOCKS]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r.</a:t>
            </a: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sort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((a,b) =&gt; ...)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return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}, [filter, sortBy])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ourier New"/>
              <a:buNone/>
            </a:pPr>
            <a:r>
              <a:rPr b="0" i="0" lang="en-US" sz="115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1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참조 고정 → StockRow(memo) 보호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toggleFav = </a:t>
            </a: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useCallback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((sym) =&gt; {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50"/>
              <a:buFont typeface="Courier New"/>
              <a:buNone/>
            </a:pP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setFav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(prev =&gt; prev.</a:t>
            </a: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includes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(sym)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? prev.</a:t>
            </a:r>
            <a:r>
              <a:rPr b="0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filter</a:t>
            </a: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(s=&gt;s!==sym) : [...prev, sym])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}, [])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5" name="Google Shape;805;p9"/>
          <p:cNvSpPr/>
          <p:nvPr/>
        </p:nvSpPr>
        <p:spPr>
          <a:xfrm>
            <a:off x="5532120" y="5010912"/>
            <a:ext cx="6156655" cy="1344168"/>
          </a:xfrm>
          <a:prstGeom prst="roundRect">
            <a:avLst>
              <a:gd fmla="val 5442" name="adj"/>
            </a:avLst>
          </a:prstGeom>
          <a:solidFill>
            <a:srgbClr val="16324D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9"/>
          <p:cNvSpPr/>
          <p:nvPr/>
        </p:nvSpPr>
        <p:spPr>
          <a:xfrm>
            <a:off x="5760720" y="5120640"/>
            <a:ext cx="569945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관전 포인트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9"/>
          <p:cNvSpPr/>
          <p:nvPr/>
        </p:nvSpPr>
        <p:spPr>
          <a:xfrm>
            <a:off x="5760720" y="5394960"/>
            <a:ext cx="5699455" cy="932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콘솔을 열고 확인 — 별(즐겨찾기)을 누르면 '재계산!' 로그가 안 찍히고, 누른 한 줄만 렌더된다. 필터/정렬을 바꿀 때만 재계산된다.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9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9" name="Google Shape;809;p9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0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6" name="Google Shape;816;p10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03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10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무엇을 캐싱하고 언제 갱신되나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10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리렌더가 일어나도 각 훅은 '무엇'을 지켜주는지 한눈에 비교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0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개념 다이어그램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10"/>
          <p:cNvSpPr/>
          <p:nvPr/>
        </p:nvSpPr>
        <p:spPr>
          <a:xfrm>
            <a:off x="621792" y="1783080"/>
            <a:ext cx="2631186" cy="685800"/>
          </a:xfrm>
          <a:prstGeom prst="roundRect">
            <a:avLst>
              <a:gd fmla="val 10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1" name="Google Shape;821;p10"/>
          <p:cNvSpPr/>
          <p:nvPr/>
        </p:nvSpPr>
        <p:spPr>
          <a:xfrm>
            <a:off x="621792" y="1783080"/>
            <a:ext cx="2631186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ourier New"/>
              <a:buNone/>
            </a:pPr>
            <a:r>
              <a:rPr b="1" i="0" lang="en-US" sz="1800" u="none" cap="none" strike="noStrike">
                <a:solidFill>
                  <a:srgbClr val="0D1B2A"/>
                </a:solidFill>
                <a:latin typeface="Courier New"/>
                <a:ea typeface="Courier New"/>
                <a:cs typeface="Courier New"/>
                <a:sym typeface="Courier New"/>
              </a:rPr>
              <a:t>useRef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10"/>
          <p:cNvSpPr/>
          <p:nvPr/>
        </p:nvSpPr>
        <p:spPr>
          <a:xfrm>
            <a:off x="3399282" y="1783080"/>
            <a:ext cx="2631186" cy="685800"/>
          </a:xfrm>
          <a:prstGeom prst="roundRect">
            <a:avLst>
              <a:gd fmla="val 10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3" name="Google Shape;823;p10"/>
          <p:cNvSpPr/>
          <p:nvPr/>
        </p:nvSpPr>
        <p:spPr>
          <a:xfrm>
            <a:off x="3399282" y="1783080"/>
            <a:ext cx="2631186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ourier New"/>
              <a:buNone/>
            </a:pPr>
            <a:r>
              <a:rPr b="1" i="0" lang="en-US" sz="1800" u="none" cap="none" strike="noStrike">
                <a:solidFill>
                  <a:srgbClr val="0D1B2A"/>
                </a:solidFill>
                <a:latin typeface="Courier New"/>
                <a:ea typeface="Courier New"/>
                <a:cs typeface="Courier New"/>
                <a:sym typeface="Courier New"/>
              </a:rPr>
              <a:t>useMemo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10"/>
          <p:cNvSpPr/>
          <p:nvPr/>
        </p:nvSpPr>
        <p:spPr>
          <a:xfrm>
            <a:off x="6176772" y="1783080"/>
            <a:ext cx="2631186" cy="685800"/>
          </a:xfrm>
          <a:prstGeom prst="roundRect">
            <a:avLst>
              <a:gd fmla="val 10667" name="adj"/>
            </a:avLst>
          </a:prstGeom>
          <a:solidFill>
            <a:srgbClr val="FFCA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p10"/>
          <p:cNvSpPr/>
          <p:nvPr/>
        </p:nvSpPr>
        <p:spPr>
          <a:xfrm>
            <a:off x="6176772" y="1783080"/>
            <a:ext cx="2631186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ourier New"/>
              <a:buNone/>
            </a:pPr>
            <a:r>
              <a:rPr b="1" i="0" lang="en-US" sz="1800" u="none" cap="none" strike="noStrike">
                <a:solidFill>
                  <a:srgbClr val="0D1B2A"/>
                </a:solidFill>
                <a:latin typeface="Courier New"/>
                <a:ea typeface="Courier New"/>
                <a:cs typeface="Courier New"/>
                <a:sym typeface="Courier New"/>
              </a:rPr>
              <a:t>useCallback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10"/>
          <p:cNvSpPr/>
          <p:nvPr/>
        </p:nvSpPr>
        <p:spPr>
          <a:xfrm>
            <a:off x="8954262" y="1783080"/>
            <a:ext cx="2631186" cy="685800"/>
          </a:xfrm>
          <a:prstGeom prst="roundRect">
            <a:avLst>
              <a:gd fmla="val 10667" name="adj"/>
            </a:avLst>
          </a:prstGeom>
          <a:solidFill>
            <a:srgbClr val="FF6B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p10"/>
          <p:cNvSpPr/>
          <p:nvPr/>
        </p:nvSpPr>
        <p:spPr>
          <a:xfrm>
            <a:off x="8954262" y="1783080"/>
            <a:ext cx="2631186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500"/>
              <a:buFont typeface="Courier New"/>
              <a:buNone/>
            </a:pPr>
            <a:r>
              <a:rPr b="1" i="0" lang="en-US" sz="1800" u="none" cap="none" strike="noStrike">
                <a:solidFill>
                  <a:srgbClr val="0D1B2A"/>
                </a:solidFill>
                <a:latin typeface="Courier New"/>
                <a:ea typeface="Courier New"/>
                <a:cs typeface="Courier New"/>
                <a:sym typeface="Courier New"/>
              </a:rPr>
              <a:t>React.memo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10"/>
          <p:cNvSpPr/>
          <p:nvPr/>
        </p:nvSpPr>
        <p:spPr>
          <a:xfrm>
            <a:off x="621792" y="2606040"/>
            <a:ext cx="2631186" cy="841248"/>
          </a:xfrm>
          <a:prstGeom prst="roundRect">
            <a:avLst>
              <a:gd fmla="val 978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10"/>
          <p:cNvSpPr/>
          <p:nvPr/>
        </p:nvSpPr>
        <p:spPr>
          <a:xfrm>
            <a:off x="685800" y="2606040"/>
            <a:ext cx="250317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값(상자)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10"/>
          <p:cNvSpPr/>
          <p:nvPr/>
        </p:nvSpPr>
        <p:spPr>
          <a:xfrm>
            <a:off x="3399282" y="2606040"/>
            <a:ext cx="2631186" cy="841248"/>
          </a:xfrm>
          <a:prstGeom prst="roundRect">
            <a:avLst>
              <a:gd fmla="val 9783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p10"/>
          <p:cNvSpPr/>
          <p:nvPr/>
        </p:nvSpPr>
        <p:spPr>
          <a:xfrm>
            <a:off x="3463290" y="2606040"/>
            <a:ext cx="250317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계산된 '값'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10"/>
          <p:cNvSpPr/>
          <p:nvPr/>
        </p:nvSpPr>
        <p:spPr>
          <a:xfrm>
            <a:off x="6176772" y="2606040"/>
            <a:ext cx="2631186" cy="841248"/>
          </a:xfrm>
          <a:prstGeom prst="roundRect">
            <a:avLst>
              <a:gd fmla="val 978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10"/>
          <p:cNvSpPr/>
          <p:nvPr/>
        </p:nvSpPr>
        <p:spPr>
          <a:xfrm>
            <a:off x="6240780" y="2606040"/>
            <a:ext cx="250317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'함수'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10"/>
          <p:cNvSpPr/>
          <p:nvPr/>
        </p:nvSpPr>
        <p:spPr>
          <a:xfrm>
            <a:off x="8954262" y="2606040"/>
            <a:ext cx="2631186" cy="841248"/>
          </a:xfrm>
          <a:prstGeom prst="roundRect">
            <a:avLst>
              <a:gd fmla="val 9783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5" name="Google Shape;835;p10"/>
          <p:cNvSpPr/>
          <p:nvPr/>
        </p:nvSpPr>
        <p:spPr>
          <a:xfrm>
            <a:off x="9018270" y="2606040"/>
            <a:ext cx="250317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렌더 결과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10"/>
          <p:cNvSpPr/>
          <p:nvPr/>
        </p:nvSpPr>
        <p:spPr>
          <a:xfrm>
            <a:off x="222767" y="2723545"/>
            <a:ext cx="2743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lt1"/>
                </a:solidFill>
              </a:rPr>
              <a:t>캐싱 대상</a:t>
            </a:r>
            <a:endParaRPr b="1" i="0" sz="10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10"/>
          <p:cNvSpPr/>
          <p:nvPr/>
        </p:nvSpPr>
        <p:spPr>
          <a:xfrm>
            <a:off x="621792" y="3584448"/>
            <a:ext cx="2631186" cy="841248"/>
          </a:xfrm>
          <a:prstGeom prst="roundRect">
            <a:avLst>
              <a:gd fmla="val 978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" name="Google Shape;838;p10"/>
          <p:cNvSpPr/>
          <p:nvPr/>
        </p:nvSpPr>
        <p:spPr>
          <a:xfrm>
            <a:off x="685800" y="3584448"/>
            <a:ext cx="250317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current 변경 시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리렌더 안 함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10"/>
          <p:cNvSpPr/>
          <p:nvPr/>
        </p:nvSpPr>
        <p:spPr>
          <a:xfrm>
            <a:off x="3399282" y="3584448"/>
            <a:ext cx="2631186" cy="841248"/>
          </a:xfrm>
          <a:prstGeom prst="roundRect">
            <a:avLst>
              <a:gd fmla="val 9783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" name="Google Shape;840;p10"/>
          <p:cNvSpPr/>
          <p:nvPr/>
        </p:nvSpPr>
        <p:spPr>
          <a:xfrm>
            <a:off x="3463290" y="3584448"/>
            <a:ext cx="250317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의존성 배열이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바뀔 때만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10"/>
          <p:cNvSpPr/>
          <p:nvPr/>
        </p:nvSpPr>
        <p:spPr>
          <a:xfrm>
            <a:off x="6176772" y="3584448"/>
            <a:ext cx="2631186" cy="841248"/>
          </a:xfrm>
          <a:prstGeom prst="roundRect">
            <a:avLst>
              <a:gd fmla="val 978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2" name="Google Shape;842;p10"/>
          <p:cNvSpPr/>
          <p:nvPr/>
        </p:nvSpPr>
        <p:spPr>
          <a:xfrm>
            <a:off x="6240780" y="3584448"/>
            <a:ext cx="250317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의존성 배열이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바뀔 때만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10"/>
          <p:cNvSpPr/>
          <p:nvPr/>
        </p:nvSpPr>
        <p:spPr>
          <a:xfrm>
            <a:off x="8954262" y="3584448"/>
            <a:ext cx="2631186" cy="841248"/>
          </a:xfrm>
          <a:prstGeom prst="roundRect">
            <a:avLst>
              <a:gd fmla="val 9783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4" name="Google Shape;844;p10"/>
          <p:cNvSpPr/>
          <p:nvPr/>
        </p:nvSpPr>
        <p:spPr>
          <a:xfrm>
            <a:off x="9018270" y="3584448"/>
            <a:ext cx="250317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props 가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바뀔 때만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10"/>
          <p:cNvSpPr/>
          <p:nvPr/>
        </p:nvSpPr>
        <p:spPr>
          <a:xfrm>
            <a:off x="222767" y="3701953"/>
            <a:ext cx="2743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lt1"/>
                </a:solidFill>
              </a:rPr>
              <a:t>갱신 시점</a:t>
            </a:r>
            <a:endParaRPr b="1" i="0" sz="10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10"/>
          <p:cNvSpPr/>
          <p:nvPr/>
        </p:nvSpPr>
        <p:spPr>
          <a:xfrm>
            <a:off x="621792" y="4562856"/>
            <a:ext cx="2631186" cy="841248"/>
          </a:xfrm>
          <a:prstGeom prst="roundRect">
            <a:avLst>
              <a:gd fmla="val 978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10"/>
          <p:cNvSpPr/>
          <p:nvPr/>
        </p:nvSpPr>
        <p:spPr>
          <a:xfrm>
            <a:off x="685800" y="4562856"/>
            <a:ext cx="250317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DOM 접근·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렌더무관 값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10"/>
          <p:cNvSpPr/>
          <p:nvPr/>
        </p:nvSpPr>
        <p:spPr>
          <a:xfrm>
            <a:off x="3399282" y="4562856"/>
            <a:ext cx="2631186" cy="841248"/>
          </a:xfrm>
          <a:prstGeom prst="roundRect">
            <a:avLst>
              <a:gd fmla="val 9783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10"/>
          <p:cNvSpPr/>
          <p:nvPr/>
        </p:nvSpPr>
        <p:spPr>
          <a:xfrm>
            <a:off x="3463290" y="4562856"/>
            <a:ext cx="250317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무거운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필터·정렬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10"/>
          <p:cNvSpPr/>
          <p:nvPr/>
        </p:nvSpPr>
        <p:spPr>
          <a:xfrm>
            <a:off x="6176772" y="4562856"/>
            <a:ext cx="2631186" cy="841248"/>
          </a:xfrm>
          <a:prstGeom prst="roundRect">
            <a:avLst>
              <a:gd fmla="val 978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10"/>
          <p:cNvSpPr/>
          <p:nvPr/>
        </p:nvSpPr>
        <p:spPr>
          <a:xfrm>
            <a:off x="6240780" y="4562856"/>
            <a:ext cx="250317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memo 자식에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넘길 함수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10"/>
          <p:cNvSpPr/>
          <p:nvPr/>
        </p:nvSpPr>
        <p:spPr>
          <a:xfrm>
            <a:off x="8954262" y="4562856"/>
            <a:ext cx="2631186" cy="841248"/>
          </a:xfrm>
          <a:prstGeom prst="roundRect">
            <a:avLst>
              <a:gd fmla="val 9783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3" name="Google Shape;853;p10"/>
          <p:cNvSpPr/>
          <p:nvPr/>
        </p:nvSpPr>
        <p:spPr>
          <a:xfrm>
            <a:off x="9018270" y="4562856"/>
            <a:ext cx="250317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자식 렌더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스킵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10"/>
          <p:cNvSpPr/>
          <p:nvPr/>
        </p:nvSpPr>
        <p:spPr>
          <a:xfrm>
            <a:off x="245551" y="4680361"/>
            <a:ext cx="2743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lt1"/>
                </a:solidFill>
              </a:rPr>
              <a:t>주 용도</a:t>
            </a:r>
            <a:endParaRPr b="1" i="0" sz="10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10"/>
          <p:cNvSpPr/>
          <p:nvPr/>
        </p:nvSpPr>
        <p:spPr>
          <a:xfrm>
            <a:off x="548640" y="5669280"/>
            <a:ext cx="11109960" cy="594360"/>
          </a:xfrm>
          <a:prstGeom prst="roundRect">
            <a:avLst>
              <a:gd fmla="val 13846" name="adj"/>
            </a:avLst>
          </a:prstGeom>
          <a:solidFill>
            <a:srgbClr val="16324D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10"/>
          <p:cNvSpPr/>
          <p:nvPr/>
        </p:nvSpPr>
        <p:spPr>
          <a:xfrm>
            <a:off x="777240" y="5669280"/>
            <a:ext cx="106527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250"/>
              <a:buFont typeface="Arial"/>
              <a:buNone/>
            </a:pPr>
            <a:r>
              <a:rPr b="1" i="0" lang="en-US" sz="145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연결   </a:t>
            </a:r>
            <a:r>
              <a:rPr b="0" i="0" lang="en-US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useCallback 으로 함수 참조를 고정해야  →  React.memo 자식이 리렌더를 건너뛴다. 둘은 짝으로 동작한다.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10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10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11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5" name="Google Shape;865;p11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🧩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11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61DAFB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03  </a:t>
            </a: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확장 과제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7" name="Google Shape;867;p11"/>
          <p:cNvSpPr/>
          <p:nvPr/>
        </p:nvSpPr>
        <p:spPr>
          <a:xfrm>
            <a:off x="1673352" y="1024128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성능 훅을 '빼 보고' 무슨 일이 생기는지 관찰하는 과제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11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CHALLENGE.md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9" name="Google Shape;869;p11"/>
          <p:cNvSpPr/>
          <p:nvPr/>
        </p:nvSpPr>
        <p:spPr>
          <a:xfrm>
            <a:off x="548640" y="178308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0" name="Google Shape;870;p11"/>
          <p:cNvSpPr/>
          <p:nvPr/>
        </p:nvSpPr>
        <p:spPr>
          <a:xfrm>
            <a:off x="777240" y="1984248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1" name="Google Shape;871;p11"/>
          <p:cNvSpPr/>
          <p:nvPr/>
        </p:nvSpPr>
        <p:spPr>
          <a:xfrm>
            <a:off x="777240" y="198424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2" name="Google Shape;872;p11"/>
          <p:cNvSpPr/>
          <p:nvPr/>
        </p:nvSpPr>
        <p:spPr>
          <a:xfrm>
            <a:off x="1371600" y="192938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toggleFavorite 에서 useCallback 을 제거하면?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11"/>
          <p:cNvSpPr/>
          <p:nvPr/>
        </p:nvSpPr>
        <p:spPr>
          <a:xfrm>
            <a:off x="1371600" y="258775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부모 리렌더마다 함수가 새 참조로 생성 → memo 자식이 'props 바뀜'으로 판단 → memo 무력화. useCallback(fn, []) 로 참조를 고정해야 렌더를 스킵한다.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11"/>
          <p:cNvSpPr/>
          <p:nvPr/>
        </p:nvSpPr>
        <p:spPr>
          <a:xfrm>
            <a:off x="6400800" y="1947672"/>
            <a:ext cx="5074920" cy="1819656"/>
          </a:xfrm>
          <a:prstGeom prst="roundRect">
            <a:avLst>
              <a:gd fmla="val 4523" name="adj"/>
            </a:avLst>
          </a:prstGeom>
          <a:solidFill>
            <a:srgbClr val="0A1522"/>
          </a:solidFill>
          <a:ln cap="flat" cmpd="sng" w="12700">
            <a:solidFill>
              <a:srgbClr val="FF6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5" name="Google Shape;875;p11"/>
          <p:cNvSpPr/>
          <p:nvPr/>
        </p:nvSpPr>
        <p:spPr>
          <a:xfrm>
            <a:off x="6629400" y="2075688"/>
            <a:ext cx="4617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관찰 결과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11"/>
          <p:cNvSpPr/>
          <p:nvPr/>
        </p:nvSpPr>
        <p:spPr>
          <a:xfrm>
            <a:off x="6629400" y="2368296"/>
            <a:ext cx="4617720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즐겨찾기 별 하나만 눌러도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콘솔에 모든 종목의 '렌더링' 로그가 찍힘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11"/>
          <p:cNvSpPr/>
          <p:nvPr/>
        </p:nvSpPr>
        <p:spPr>
          <a:xfrm>
            <a:off x="548640" y="420624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p11"/>
          <p:cNvSpPr/>
          <p:nvPr/>
        </p:nvSpPr>
        <p:spPr>
          <a:xfrm>
            <a:off x="777240" y="4407408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9" name="Google Shape;879;p11"/>
          <p:cNvSpPr/>
          <p:nvPr/>
        </p:nvSpPr>
        <p:spPr>
          <a:xfrm>
            <a:off x="777240" y="440740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0" name="Google Shape;880;p11"/>
          <p:cNvSpPr/>
          <p:nvPr/>
        </p:nvSpPr>
        <p:spPr>
          <a:xfrm>
            <a:off x="1371600" y="435254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renderCount 를 useState 로 바꾸면?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1" name="Google Shape;881;p11"/>
          <p:cNvSpPr/>
          <p:nvPr/>
        </p:nvSpPr>
        <p:spPr>
          <a:xfrm>
            <a:off x="1371600" y="501091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렌더 중 setState → 리렌더 → 또 setState → 무한 루프. '화면에 반영될 값 = state, 렌더와 무관히 유지할 값 = ref' 가 판단 기준. ref.current += 1 은 리렌더를 안 일으킨다.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11"/>
          <p:cNvSpPr/>
          <p:nvPr/>
        </p:nvSpPr>
        <p:spPr>
          <a:xfrm>
            <a:off x="6400800" y="4370832"/>
            <a:ext cx="5074920" cy="1819656"/>
          </a:xfrm>
          <a:prstGeom prst="roundRect">
            <a:avLst>
              <a:gd fmla="val 4523" name="adj"/>
            </a:avLst>
          </a:prstGeom>
          <a:solidFill>
            <a:srgbClr val="0A1522"/>
          </a:solidFill>
          <a:ln cap="flat" cmpd="sng" w="12700">
            <a:solidFill>
              <a:srgbClr val="FF6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3" name="Google Shape;883;p11"/>
          <p:cNvSpPr/>
          <p:nvPr/>
        </p:nvSpPr>
        <p:spPr>
          <a:xfrm>
            <a:off x="6629400" y="4498848"/>
            <a:ext cx="4617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관찰 결과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11"/>
          <p:cNvSpPr/>
          <p:nvPr/>
        </p:nvSpPr>
        <p:spPr>
          <a:xfrm>
            <a:off x="6629400" y="4791456"/>
            <a:ext cx="4617720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무한 리렌더 발생 (에러 / 멈춤)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5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→ 이런 값은 useRef 가 정답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p11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11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3f5576b70e4_0_131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3" name="Google Shape;893;g3f5576b70e4_0_131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04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g3f5576b70e4_0_131"/>
          <p:cNvSpPr/>
          <p:nvPr/>
        </p:nvSpPr>
        <p:spPr>
          <a:xfrm>
            <a:off x="1645920" y="457200"/>
            <a:ext cx="8595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500"/>
              <a:buFont typeface="Century Schoolbook"/>
              <a:buNone/>
            </a:pPr>
            <a:r>
              <a:rPr b="1" i="0" lang="en-US" sz="25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실습 흐름 — 커스텀 훅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g3f5576b70e4_0_131"/>
          <p:cNvSpPr/>
          <p:nvPr/>
        </p:nvSpPr>
        <p:spPr>
          <a:xfrm>
            <a:off x="1673352" y="1024128"/>
            <a:ext cx="9601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훅 4개를 각각 만들고, StockDetail 한 곳에서 조합한다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g3f5576b70e4_0_131"/>
          <p:cNvSpPr/>
          <p:nvPr/>
        </p:nvSpPr>
        <p:spPr>
          <a:xfrm>
            <a:off x="10042855" y="566928"/>
            <a:ext cx="1600200" cy="310800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실습 흐름도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g3f5576b70e4_0_131"/>
          <p:cNvSpPr/>
          <p:nvPr/>
        </p:nvSpPr>
        <p:spPr>
          <a:xfrm>
            <a:off x="594360" y="1783080"/>
            <a:ext cx="4114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파일 구성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g3f5576b70e4_0_131"/>
          <p:cNvSpPr/>
          <p:nvPr/>
        </p:nvSpPr>
        <p:spPr>
          <a:xfrm>
            <a:off x="548640" y="2148840"/>
            <a:ext cx="4114800" cy="4206300"/>
          </a:xfrm>
          <a:prstGeom prst="roundRect">
            <a:avLst>
              <a:gd fmla="val 200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9" name="Google Shape;899;g3f5576b70e4_0_131"/>
          <p:cNvSpPr/>
          <p:nvPr/>
        </p:nvSpPr>
        <p:spPr>
          <a:xfrm>
            <a:off x="749808" y="2313432"/>
            <a:ext cx="3776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src/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g3f5576b70e4_0_131"/>
          <p:cNvSpPr/>
          <p:nvPr/>
        </p:nvSpPr>
        <p:spPr>
          <a:xfrm>
            <a:off x="1042416" y="266090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├─ components/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g3f5576b70e4_0_131"/>
          <p:cNvSpPr/>
          <p:nvPr/>
        </p:nvSpPr>
        <p:spPr>
          <a:xfrm>
            <a:off x="1335024" y="3008376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│    └─ StockDetail.jsx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g3f5576b70e4_0_131"/>
          <p:cNvSpPr/>
          <p:nvPr/>
        </p:nvSpPr>
        <p:spPr>
          <a:xfrm>
            <a:off x="3063240" y="3008376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조합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g3f5576b70e4_0_131"/>
          <p:cNvSpPr/>
          <p:nvPr/>
        </p:nvSpPr>
        <p:spPr>
          <a:xfrm>
            <a:off x="1042416" y="3355848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└─ hooks/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g3f5576b70e4_0_131"/>
          <p:cNvSpPr/>
          <p:nvPr/>
        </p:nvSpPr>
        <p:spPr>
          <a:xfrm>
            <a:off x="1335024" y="3703320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useStockData.js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g3f5576b70e4_0_131"/>
          <p:cNvSpPr/>
          <p:nvPr/>
        </p:nvSpPr>
        <p:spPr>
          <a:xfrm>
            <a:off x="1335024" y="4050792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useDebounce.js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g3f5576b70e4_0_131"/>
          <p:cNvSpPr/>
          <p:nvPr/>
        </p:nvSpPr>
        <p:spPr>
          <a:xfrm>
            <a:off x="1335024" y="4398264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useInterval.js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g3f5576b70e4_0_131"/>
          <p:cNvSpPr/>
          <p:nvPr/>
        </p:nvSpPr>
        <p:spPr>
          <a:xfrm>
            <a:off x="1335024" y="4745736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└─ useLocalStorage.js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g3f5576b70e4_0_131"/>
          <p:cNvSpPr/>
          <p:nvPr/>
        </p:nvSpPr>
        <p:spPr>
          <a:xfrm>
            <a:off x="4983480" y="1783080"/>
            <a:ext cx="67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데이터 흐름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g3f5576b70e4_0_131"/>
          <p:cNvSpPr/>
          <p:nvPr/>
        </p:nvSpPr>
        <p:spPr>
          <a:xfrm>
            <a:off x="4937760" y="2148840"/>
            <a:ext cx="6750900" cy="3429000"/>
          </a:xfrm>
          <a:prstGeom prst="roundRect">
            <a:avLst>
              <a:gd fmla="val 2400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10" name="Google Shape;910;g3f5576b70e4_0_131"/>
          <p:cNvCxnSpPr/>
          <p:nvPr/>
        </p:nvCxnSpPr>
        <p:spPr>
          <a:xfrm>
            <a:off x="6479987" y="2887218"/>
            <a:ext cx="3666600" cy="976200"/>
          </a:xfrm>
          <a:prstGeom prst="straightConnector1">
            <a:avLst/>
          </a:prstGeom>
          <a:noFill/>
          <a:ln cap="flat" cmpd="sng" w="22225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11" name="Google Shape;911;g3f5576b70e4_0_131"/>
          <p:cNvCxnSpPr/>
          <p:nvPr/>
        </p:nvCxnSpPr>
        <p:spPr>
          <a:xfrm>
            <a:off x="6479987" y="3528670"/>
            <a:ext cx="3666600" cy="334800"/>
          </a:xfrm>
          <a:prstGeom prst="straightConnector1">
            <a:avLst/>
          </a:prstGeom>
          <a:noFill/>
          <a:ln cap="flat" cmpd="sng" w="22225">
            <a:solidFill>
              <a:srgbClr val="64FFDA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12" name="Google Shape;912;g3f5576b70e4_0_131"/>
          <p:cNvCxnSpPr/>
          <p:nvPr/>
        </p:nvCxnSpPr>
        <p:spPr>
          <a:xfrm flipH="1" rot="10800000">
            <a:off x="6479987" y="3863221"/>
            <a:ext cx="3666600" cy="306900"/>
          </a:xfrm>
          <a:prstGeom prst="straightConnector1">
            <a:avLst/>
          </a:prstGeom>
          <a:noFill/>
          <a:ln cap="flat" cmpd="sng" w="22225">
            <a:solidFill>
              <a:srgbClr val="FFCA5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13" name="Google Shape;913;g3f5576b70e4_0_131"/>
          <p:cNvCxnSpPr/>
          <p:nvPr/>
        </p:nvCxnSpPr>
        <p:spPr>
          <a:xfrm flipH="1" rot="10800000">
            <a:off x="6479987" y="3863273"/>
            <a:ext cx="3666600" cy="948300"/>
          </a:xfrm>
          <a:prstGeom prst="straightConnector1">
            <a:avLst/>
          </a:prstGeom>
          <a:noFill/>
          <a:ln cap="flat" cmpd="sng" w="22225">
            <a:solidFill>
              <a:srgbClr val="FF6B7A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914" name="Google Shape;914;g3f5576b70e4_0_131"/>
          <p:cNvSpPr/>
          <p:nvPr/>
        </p:nvSpPr>
        <p:spPr>
          <a:xfrm>
            <a:off x="5441128" y="2664104"/>
            <a:ext cx="2077800" cy="446100"/>
          </a:xfrm>
          <a:prstGeom prst="roundRect">
            <a:avLst>
              <a:gd fmla="val 16393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5" name="Google Shape;915;g3f5576b70e4_0_131"/>
          <p:cNvSpPr/>
          <p:nvPr/>
        </p:nvSpPr>
        <p:spPr>
          <a:xfrm>
            <a:off x="5441128" y="2664104"/>
            <a:ext cx="2077800" cy="4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useLocalStorage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g3f5576b70e4_0_131"/>
          <p:cNvSpPr/>
          <p:nvPr/>
        </p:nvSpPr>
        <p:spPr>
          <a:xfrm>
            <a:off x="5441128" y="3305556"/>
            <a:ext cx="2077800" cy="446100"/>
          </a:xfrm>
          <a:prstGeom prst="roundRect">
            <a:avLst>
              <a:gd fmla="val 16393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7" name="Google Shape;917;g3f5576b70e4_0_131"/>
          <p:cNvSpPr/>
          <p:nvPr/>
        </p:nvSpPr>
        <p:spPr>
          <a:xfrm>
            <a:off x="5441128" y="3305556"/>
            <a:ext cx="2077800" cy="4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useDebounce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g3f5576b70e4_0_131"/>
          <p:cNvSpPr/>
          <p:nvPr/>
        </p:nvSpPr>
        <p:spPr>
          <a:xfrm>
            <a:off x="5441128" y="3947008"/>
            <a:ext cx="2077800" cy="446100"/>
          </a:xfrm>
          <a:prstGeom prst="roundRect">
            <a:avLst>
              <a:gd fmla="val 16393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9" name="Google Shape;919;g3f5576b70e4_0_131"/>
          <p:cNvSpPr/>
          <p:nvPr/>
        </p:nvSpPr>
        <p:spPr>
          <a:xfrm>
            <a:off x="5441128" y="3947008"/>
            <a:ext cx="2077800" cy="4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useStockData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g3f5576b70e4_0_131"/>
          <p:cNvSpPr/>
          <p:nvPr/>
        </p:nvSpPr>
        <p:spPr>
          <a:xfrm>
            <a:off x="5441128" y="4588459"/>
            <a:ext cx="2077800" cy="446100"/>
          </a:xfrm>
          <a:prstGeom prst="roundRect">
            <a:avLst>
              <a:gd fmla="val 16393" name="adj"/>
            </a:avLst>
          </a:prstGeom>
          <a:solidFill>
            <a:srgbClr val="16324D"/>
          </a:solidFill>
          <a:ln cap="flat" cmpd="sng" w="15875">
            <a:solidFill>
              <a:srgbClr val="FF6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1" name="Google Shape;921;g3f5576b70e4_0_131"/>
          <p:cNvSpPr/>
          <p:nvPr/>
        </p:nvSpPr>
        <p:spPr>
          <a:xfrm>
            <a:off x="5441128" y="4588459"/>
            <a:ext cx="2077800" cy="4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6B7A"/>
                </a:solidFill>
                <a:latin typeface="Courier New"/>
                <a:ea typeface="Courier New"/>
                <a:cs typeface="Courier New"/>
                <a:sym typeface="Courier New"/>
              </a:rPr>
              <a:t>useInterval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g3f5576b70e4_0_131"/>
          <p:cNvSpPr/>
          <p:nvPr/>
        </p:nvSpPr>
        <p:spPr>
          <a:xfrm>
            <a:off x="9168799" y="3445002"/>
            <a:ext cx="1955400" cy="836700"/>
          </a:xfrm>
          <a:prstGeom prst="roundRect">
            <a:avLst>
              <a:gd fmla="val 8743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3" name="Google Shape;923;g3f5576b70e4_0_131"/>
          <p:cNvSpPr/>
          <p:nvPr/>
        </p:nvSpPr>
        <p:spPr>
          <a:xfrm>
            <a:off x="9168799" y="3445002"/>
            <a:ext cx="1955400" cy="8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StockDetail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4개 훅 조합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g3f5576b70e4_0_131"/>
          <p:cNvSpPr/>
          <p:nvPr/>
        </p:nvSpPr>
        <p:spPr>
          <a:xfrm>
            <a:off x="4937760" y="5687568"/>
            <a:ext cx="6750900" cy="658500"/>
          </a:xfrm>
          <a:prstGeom prst="roundRect">
            <a:avLst>
              <a:gd fmla="val 12500" name="adj"/>
            </a:avLst>
          </a:prstGeom>
          <a:solidFill>
            <a:srgbClr val="12263A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5" name="Google Shape;925;g3f5576b70e4_0_131"/>
          <p:cNvSpPr/>
          <p:nvPr/>
        </p:nvSpPr>
        <p:spPr>
          <a:xfrm>
            <a:off x="5138928" y="5687568"/>
            <a:ext cx="6348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 로 시작하는 함수에 상태+useEffect 로직을 묶어 재사용. 부품을 먼저 완성하고 마지막에 조합한다.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g3f5576b70e4_0_131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g3f5576b70e4_0_131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2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" name="Google Shape;934;p12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04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12"/>
          <p:cNvSpPr/>
          <p:nvPr/>
        </p:nvSpPr>
        <p:spPr>
          <a:xfrm>
            <a:off x="1645920" y="457200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커스텀 훅 (Custom Hooks)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12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반복 로직(상태+useEffect)을 use~ 함수로 묶어 재사용 · 마지막에 4개를 조합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12"/>
          <p:cNvSpPr/>
          <p:nvPr/>
        </p:nvSpPr>
        <p:spPr>
          <a:xfrm>
            <a:off x="9859975" y="566928"/>
            <a:ext cx="178308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Vite · React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8" name="Google Shape;938;p12"/>
          <p:cNvSpPr/>
          <p:nvPr/>
        </p:nvSpPr>
        <p:spPr>
          <a:xfrm>
            <a:off x="548640" y="1801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9" name="Google Shape;939;p12"/>
          <p:cNvSpPr/>
          <p:nvPr/>
        </p:nvSpPr>
        <p:spPr>
          <a:xfrm>
            <a:off x="822960" y="1728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학습 목표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12"/>
          <p:cNvSpPr/>
          <p:nvPr/>
        </p:nvSpPr>
        <p:spPr>
          <a:xfrm>
            <a:off x="548640" y="224028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12"/>
          <p:cNvSpPr/>
          <p:nvPr/>
        </p:nvSpPr>
        <p:spPr>
          <a:xfrm>
            <a:off x="804672" y="224028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규칙 : 이름은 use 로 시작, 내부에 훅 사용 가능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2" name="Google Shape;942;p12"/>
          <p:cNvSpPr/>
          <p:nvPr/>
        </p:nvSpPr>
        <p:spPr>
          <a:xfrm>
            <a:off x="548640" y="280720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p12"/>
          <p:cNvSpPr/>
          <p:nvPr/>
        </p:nvSpPr>
        <p:spPr>
          <a:xfrm>
            <a:off x="804672" y="280720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useStockData : 로딩/에러/refetch 캡슐화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12"/>
          <p:cNvSpPr/>
          <p:nvPr/>
        </p:nvSpPr>
        <p:spPr>
          <a:xfrm>
            <a:off x="548640" y="3374136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12"/>
          <p:cNvSpPr/>
          <p:nvPr/>
        </p:nvSpPr>
        <p:spPr>
          <a:xfrm>
            <a:off x="804672" y="3374136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useDebounce : cleanup 으로 마지막 값만 반영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p12"/>
          <p:cNvSpPr/>
          <p:nvPr/>
        </p:nvSpPr>
        <p:spPr>
          <a:xfrm>
            <a:off x="548640" y="3941064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12"/>
          <p:cNvSpPr/>
          <p:nvPr/>
        </p:nvSpPr>
        <p:spPr>
          <a:xfrm>
            <a:off x="804672" y="3941064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useInterval : ref 로 최신 콜백 유지, null=정지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12"/>
          <p:cNvSpPr/>
          <p:nvPr/>
        </p:nvSpPr>
        <p:spPr>
          <a:xfrm>
            <a:off x="548640" y="4507992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12"/>
          <p:cNvSpPr/>
          <p:nvPr/>
        </p:nvSpPr>
        <p:spPr>
          <a:xfrm>
            <a:off x="804672" y="4507992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useLocalStorage : 상태처럼 쓰며 자동 저장/복원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12"/>
          <p:cNvSpPr/>
          <p:nvPr/>
        </p:nvSpPr>
        <p:spPr>
          <a:xfrm>
            <a:off x="548640" y="5230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1" name="Google Shape;951;p12"/>
          <p:cNvSpPr/>
          <p:nvPr/>
        </p:nvSpPr>
        <p:spPr>
          <a:xfrm>
            <a:off x="822960" y="5157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개념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12"/>
          <p:cNvSpPr/>
          <p:nvPr/>
        </p:nvSpPr>
        <p:spPr>
          <a:xfrm>
            <a:off x="548640" y="5596128"/>
            <a:ext cx="4709160" cy="713232"/>
          </a:xfrm>
          <a:prstGeom prst="roundRect">
            <a:avLst>
              <a:gd fmla="val 10256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3" name="Google Shape;953;p12"/>
          <p:cNvSpPr/>
          <p:nvPr/>
        </p:nvSpPr>
        <p:spPr>
          <a:xfrm>
            <a:off x="749808" y="5742432"/>
            <a:ext cx="4306824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cleanup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return () =&gt; clearTimeout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조합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여러 훅을 레고처럼 끼우기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4" name="Google Shape;954;p12"/>
          <p:cNvSpPr/>
          <p:nvPr/>
        </p:nvSpPr>
        <p:spPr>
          <a:xfrm>
            <a:off x="5532120" y="1783080"/>
            <a:ext cx="6156655" cy="3063240"/>
          </a:xfrm>
          <a:prstGeom prst="roundRect">
            <a:avLst>
              <a:gd fmla="val 1791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5" name="Google Shape;955;p12"/>
          <p:cNvSpPr/>
          <p:nvPr/>
        </p:nvSpPr>
        <p:spPr>
          <a:xfrm>
            <a:off x="5715000" y="192938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6" name="Google Shape;956;p12"/>
          <p:cNvSpPr/>
          <p:nvPr/>
        </p:nvSpPr>
        <p:spPr>
          <a:xfrm>
            <a:off x="5916168" y="192938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7" name="Google Shape;957;p12"/>
          <p:cNvSpPr/>
          <p:nvPr/>
        </p:nvSpPr>
        <p:spPr>
          <a:xfrm>
            <a:off x="6117336" y="192938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8" name="Google Shape;958;p12"/>
          <p:cNvSpPr/>
          <p:nvPr/>
        </p:nvSpPr>
        <p:spPr>
          <a:xfrm>
            <a:off x="6309360" y="1874520"/>
            <a:ext cx="524225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src/hooks/useDebounce.js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12"/>
          <p:cNvSpPr/>
          <p:nvPr/>
        </p:nvSpPr>
        <p:spPr>
          <a:xfrm>
            <a:off x="5733288" y="2194560"/>
            <a:ext cx="5754319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값이 '멈춘 뒤'에만 반영 → 입력 최적화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export function 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useDebounce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(value, delay=</a:t>
            </a: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300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const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[debounced, setD] = 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useState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(value)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useEffect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(() =&gt; {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  const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timer = 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setTimeout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 () =&gt; 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setD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(value), delay)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    // 다음 입력 전에 이전 타이머 취소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  return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() =&gt; 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clearTimeout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(timer)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}, [value, delay])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return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debounced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12"/>
          <p:cNvSpPr/>
          <p:nvPr/>
        </p:nvSpPr>
        <p:spPr>
          <a:xfrm>
            <a:off x="5532120" y="5010912"/>
            <a:ext cx="6156655" cy="1344168"/>
          </a:xfrm>
          <a:prstGeom prst="roundRect">
            <a:avLst>
              <a:gd fmla="val 5442" name="adj"/>
            </a:avLst>
          </a:prstGeom>
          <a:solidFill>
            <a:srgbClr val="16324D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1" name="Google Shape;961;p12"/>
          <p:cNvSpPr/>
          <p:nvPr/>
        </p:nvSpPr>
        <p:spPr>
          <a:xfrm>
            <a:off x="5760720" y="5120640"/>
            <a:ext cx="569945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관전 포인트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2" name="Google Shape;962;p12"/>
          <p:cNvSpPr/>
          <p:nvPr/>
        </p:nvSpPr>
        <p:spPr>
          <a:xfrm>
            <a:off x="5760720" y="5394960"/>
            <a:ext cx="5699455" cy="932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부품(훅 4개)을 각각 완성한 뒤 StockDetail 에서 조합 → '기억되는 + 디바운스된 + 자동갱신되는' 상세 조회 완성. 빠르게 타이핑하면 멈춘 뒤에만 조회된다.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12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4" name="Google Shape;964;p12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13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1" name="Google Shape;971;p13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04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13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훅 4개를 레고처럼 조합한다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13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각 훅은 독립된 부품 → StockDetail 하나에서 끼워 맞춰 완성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13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개념 다이어그램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13"/>
          <p:cNvSpPr/>
          <p:nvPr/>
        </p:nvSpPr>
        <p:spPr>
          <a:xfrm>
            <a:off x="548640" y="1874520"/>
            <a:ext cx="4846320" cy="868680"/>
          </a:xfrm>
          <a:prstGeom prst="roundRect">
            <a:avLst>
              <a:gd fmla="val 9474" name="adj"/>
            </a:avLst>
          </a:prstGeom>
          <a:solidFill>
            <a:srgbClr val="12263A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6" name="Google Shape;976;p13"/>
          <p:cNvSpPr/>
          <p:nvPr/>
        </p:nvSpPr>
        <p:spPr>
          <a:xfrm>
            <a:off x="749808" y="2148840"/>
            <a:ext cx="320040" cy="320040"/>
          </a:xfrm>
          <a:prstGeom prst="roundRect">
            <a:avLst>
              <a:gd fmla="val 17143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7" name="Google Shape;977;p13"/>
          <p:cNvSpPr/>
          <p:nvPr/>
        </p:nvSpPr>
        <p:spPr>
          <a:xfrm>
            <a:off x="1234440" y="1993392"/>
            <a:ext cx="39319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Courier New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useLocalStorage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8" name="Google Shape;978;p13"/>
          <p:cNvSpPr/>
          <p:nvPr/>
        </p:nvSpPr>
        <p:spPr>
          <a:xfrm>
            <a:off x="1234440" y="2331720"/>
            <a:ext cx="39319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마지막 종목 기억  </a:t>
            </a: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→ 값 자동 저장/복원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9" name="Google Shape;979;p13"/>
          <p:cNvSpPr/>
          <p:nvPr/>
        </p:nvSpPr>
        <p:spPr>
          <a:xfrm>
            <a:off x="548640" y="2999232"/>
            <a:ext cx="4846320" cy="868680"/>
          </a:xfrm>
          <a:prstGeom prst="roundRect">
            <a:avLst>
              <a:gd fmla="val 9474" name="adj"/>
            </a:avLst>
          </a:prstGeom>
          <a:solidFill>
            <a:srgbClr val="12263A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0" name="Google Shape;980;p13"/>
          <p:cNvSpPr/>
          <p:nvPr/>
        </p:nvSpPr>
        <p:spPr>
          <a:xfrm>
            <a:off x="749808" y="3273552"/>
            <a:ext cx="320040" cy="320040"/>
          </a:xfrm>
          <a:prstGeom prst="roundRect">
            <a:avLst>
              <a:gd fmla="val 17143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1" name="Google Shape;981;p13"/>
          <p:cNvSpPr/>
          <p:nvPr/>
        </p:nvSpPr>
        <p:spPr>
          <a:xfrm>
            <a:off x="1234440" y="3118104"/>
            <a:ext cx="39319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Courier New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useDebounce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13"/>
          <p:cNvSpPr/>
          <p:nvPr/>
        </p:nvSpPr>
        <p:spPr>
          <a:xfrm>
            <a:off x="1234440" y="3456432"/>
            <a:ext cx="39319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입력 최적화  </a:t>
            </a: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→ 멈춘 뒤에만 조회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3" name="Google Shape;983;p13"/>
          <p:cNvSpPr/>
          <p:nvPr/>
        </p:nvSpPr>
        <p:spPr>
          <a:xfrm>
            <a:off x="548640" y="4123944"/>
            <a:ext cx="4846320" cy="868680"/>
          </a:xfrm>
          <a:prstGeom prst="roundRect">
            <a:avLst>
              <a:gd fmla="val 9474" name="adj"/>
            </a:avLst>
          </a:prstGeom>
          <a:solidFill>
            <a:srgbClr val="12263A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" name="Google Shape;984;p13"/>
          <p:cNvSpPr/>
          <p:nvPr/>
        </p:nvSpPr>
        <p:spPr>
          <a:xfrm>
            <a:off x="749808" y="4398264"/>
            <a:ext cx="320040" cy="320040"/>
          </a:xfrm>
          <a:prstGeom prst="roundRect">
            <a:avLst>
              <a:gd fmla="val 17143" name="adj"/>
            </a:avLst>
          </a:prstGeom>
          <a:solidFill>
            <a:srgbClr val="FFCA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p13"/>
          <p:cNvSpPr/>
          <p:nvPr/>
        </p:nvSpPr>
        <p:spPr>
          <a:xfrm>
            <a:off x="1234440" y="4242816"/>
            <a:ext cx="39319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400"/>
              <a:buFont typeface="Courier New"/>
              <a:buNone/>
            </a:pPr>
            <a:r>
              <a:rPr b="1" i="0" lang="en-US" sz="14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useStockData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6" name="Google Shape;986;p13"/>
          <p:cNvSpPr/>
          <p:nvPr/>
        </p:nvSpPr>
        <p:spPr>
          <a:xfrm>
            <a:off x="1234440" y="4581144"/>
            <a:ext cx="39319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데이터 패칭  </a:t>
            </a: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→ loading·error·refetch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" name="Google Shape;987;p13"/>
          <p:cNvSpPr/>
          <p:nvPr/>
        </p:nvSpPr>
        <p:spPr>
          <a:xfrm>
            <a:off x="548640" y="5248656"/>
            <a:ext cx="4846320" cy="868680"/>
          </a:xfrm>
          <a:prstGeom prst="roundRect">
            <a:avLst>
              <a:gd fmla="val 9474" name="adj"/>
            </a:avLst>
          </a:prstGeom>
          <a:solidFill>
            <a:srgbClr val="12263A"/>
          </a:solidFill>
          <a:ln cap="flat" cmpd="sng" w="15875">
            <a:solidFill>
              <a:srgbClr val="FF6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8" name="Google Shape;988;p13"/>
          <p:cNvSpPr/>
          <p:nvPr/>
        </p:nvSpPr>
        <p:spPr>
          <a:xfrm>
            <a:off x="749808" y="5522976"/>
            <a:ext cx="320040" cy="320040"/>
          </a:xfrm>
          <a:prstGeom prst="roundRect">
            <a:avLst>
              <a:gd fmla="val 17143" name="adj"/>
            </a:avLst>
          </a:prstGeom>
          <a:solidFill>
            <a:srgbClr val="FF6B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9" name="Google Shape;989;p13"/>
          <p:cNvSpPr/>
          <p:nvPr/>
        </p:nvSpPr>
        <p:spPr>
          <a:xfrm>
            <a:off x="1234440" y="5367528"/>
            <a:ext cx="39319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400"/>
              <a:buFont typeface="Courier New"/>
              <a:buNone/>
            </a:pPr>
            <a:r>
              <a:rPr b="1" i="0" lang="en-US" sz="1400" u="none" cap="none" strike="noStrike">
                <a:solidFill>
                  <a:srgbClr val="FF6B7A"/>
                </a:solidFill>
                <a:latin typeface="Courier New"/>
                <a:ea typeface="Courier New"/>
                <a:cs typeface="Courier New"/>
                <a:sym typeface="Courier New"/>
              </a:rPr>
              <a:t>useInterval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13"/>
          <p:cNvSpPr/>
          <p:nvPr/>
        </p:nvSpPr>
        <p:spPr>
          <a:xfrm>
            <a:off x="1234440" y="5705856"/>
            <a:ext cx="39319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주기 실행  </a:t>
            </a: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→ 5초마다 자동 갱신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13"/>
          <p:cNvSpPr/>
          <p:nvPr/>
        </p:nvSpPr>
        <p:spPr>
          <a:xfrm>
            <a:off x="7315200" y="2651760"/>
            <a:ext cx="4343400" cy="2377440"/>
          </a:xfrm>
          <a:prstGeom prst="roundRect">
            <a:avLst>
              <a:gd fmla="val 4615" name="adj"/>
            </a:avLst>
          </a:prstGeom>
          <a:solidFill>
            <a:srgbClr val="16324D"/>
          </a:solidFill>
          <a:ln cap="flat" cmpd="sng" w="1905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2" name="Google Shape;992;p13"/>
          <p:cNvSpPr/>
          <p:nvPr/>
        </p:nvSpPr>
        <p:spPr>
          <a:xfrm>
            <a:off x="7315200" y="2880360"/>
            <a:ext cx="4343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700"/>
              <a:buFont typeface="Courier New"/>
              <a:buNone/>
            </a:pPr>
            <a:r>
              <a:rPr b="1" i="0" lang="en-US" sz="17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StockDetail.jsx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3" name="Google Shape;993;p13"/>
          <p:cNvSpPr/>
          <p:nvPr/>
        </p:nvSpPr>
        <p:spPr>
          <a:xfrm>
            <a:off x="7315200" y="3337560"/>
            <a:ext cx="4343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4개 훅을 한 컴포넌트에서 호출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Google Shape;994;p13"/>
          <p:cNvSpPr/>
          <p:nvPr/>
        </p:nvSpPr>
        <p:spPr>
          <a:xfrm>
            <a:off x="7589520" y="3886200"/>
            <a:ext cx="37947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기억되는</a:t>
            </a:r>
            <a:r>
              <a:rPr b="0" i="0" lang="en-US" sz="13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b="1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디바운스된</a:t>
            </a:r>
            <a:r>
              <a:rPr b="0" i="0" lang="en-US" sz="13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 +</a:t>
            </a:r>
            <a:br>
              <a:rPr b="0" i="0" lang="en-US" sz="13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자동갱신되는</a:t>
            </a: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 상세 조회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95" name="Google Shape;995;p13"/>
          <p:cNvCxnSpPr/>
          <p:nvPr/>
        </p:nvCxnSpPr>
        <p:spPr>
          <a:xfrm>
            <a:off x="5394960" y="2308860"/>
            <a:ext cx="1920240" cy="1531620"/>
          </a:xfrm>
          <a:prstGeom prst="straightConnector1">
            <a:avLst/>
          </a:prstGeom>
          <a:noFill/>
          <a:ln cap="flat" cmpd="sng" w="1905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96" name="Google Shape;996;p13"/>
          <p:cNvCxnSpPr/>
          <p:nvPr/>
        </p:nvCxnSpPr>
        <p:spPr>
          <a:xfrm>
            <a:off x="5394960" y="3433572"/>
            <a:ext cx="1920240" cy="406908"/>
          </a:xfrm>
          <a:prstGeom prst="straightConnector1">
            <a:avLst/>
          </a:prstGeom>
          <a:noFill/>
          <a:ln cap="flat" cmpd="sng" w="1905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97" name="Google Shape;997;p13"/>
          <p:cNvCxnSpPr/>
          <p:nvPr/>
        </p:nvCxnSpPr>
        <p:spPr>
          <a:xfrm flipH="1" rot="10800000">
            <a:off x="5394960" y="3840480"/>
            <a:ext cx="1920240" cy="717804"/>
          </a:xfrm>
          <a:prstGeom prst="straightConnector1">
            <a:avLst/>
          </a:prstGeom>
          <a:noFill/>
          <a:ln cap="flat" cmpd="sng" w="1905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98" name="Google Shape;998;p13"/>
          <p:cNvCxnSpPr/>
          <p:nvPr/>
        </p:nvCxnSpPr>
        <p:spPr>
          <a:xfrm flipH="1" rot="10800000">
            <a:off x="5394960" y="3840480"/>
            <a:ext cx="1920240" cy="1842516"/>
          </a:xfrm>
          <a:prstGeom prst="straightConnector1">
            <a:avLst/>
          </a:prstGeom>
          <a:noFill/>
          <a:ln cap="flat" cmpd="sng" w="1905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999" name="Google Shape;999;p13"/>
          <p:cNvSpPr/>
          <p:nvPr/>
        </p:nvSpPr>
        <p:spPr>
          <a:xfrm>
            <a:off x="548640" y="5349240"/>
            <a:ext cx="11109960" cy="777240"/>
          </a:xfrm>
          <a:prstGeom prst="roundRect">
            <a:avLst>
              <a:gd fmla="val 10588" name="adj"/>
            </a:avLst>
          </a:prstGeom>
          <a:solidFill>
            <a:srgbClr val="12263A"/>
          </a:solidFill>
          <a:ln cap="flat" cmpd="sng" w="12700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0" name="Google Shape;1000;p13"/>
          <p:cNvSpPr/>
          <p:nvPr/>
        </p:nvSpPr>
        <p:spPr>
          <a:xfrm>
            <a:off x="777240" y="534924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규칙   </a:t>
            </a: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이름은 use 로 시작 · 내부에서 다른 훅 사용 가능 · 상태+useEffect 로직을 묶어 재사용 → 부품을 먼저, 조립은 나중에.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1" name="Google Shape;1001;p13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p13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4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9" name="Google Shape;1009;p14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🧩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0" name="Google Shape;1010;p14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61DAFB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04  </a:t>
            </a: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확장 과제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14"/>
          <p:cNvSpPr/>
          <p:nvPr/>
        </p:nvSpPr>
        <p:spPr>
          <a:xfrm>
            <a:off x="1673352" y="1024128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여유가 되면 직접 실습 · 정답과 해설은 각 레슨 CHALLENGE.md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2" name="Google Shape;1012;p14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CHALLENGE.md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14"/>
          <p:cNvSpPr/>
          <p:nvPr/>
        </p:nvSpPr>
        <p:spPr>
          <a:xfrm>
            <a:off x="548640" y="178308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4" name="Google Shape;1014;p14"/>
          <p:cNvSpPr/>
          <p:nvPr/>
        </p:nvSpPr>
        <p:spPr>
          <a:xfrm>
            <a:off x="777240" y="1984248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" name="Google Shape;1015;p14"/>
          <p:cNvSpPr/>
          <p:nvPr/>
        </p:nvSpPr>
        <p:spPr>
          <a:xfrm>
            <a:off x="777240" y="198424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14"/>
          <p:cNvSpPr/>
          <p:nvPr/>
        </p:nvSpPr>
        <p:spPr>
          <a:xfrm>
            <a:off x="1371600" y="192938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autoRefresh 도 useLocalStorage 로 기억하기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7" name="Google Shape;1017;p14"/>
          <p:cNvSpPr/>
          <p:nvPr/>
        </p:nvSpPr>
        <p:spPr>
          <a:xfrm>
            <a:off x="1371600" y="258775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useLocalStorage 는 useState 와 인터페이스가 같아 한 줄만 바꾸면 된다. 자동 갱신 on/off 도 새로고침 후 유지.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8" name="Google Shape;1018;p14"/>
          <p:cNvSpPr/>
          <p:nvPr/>
        </p:nvSpPr>
        <p:spPr>
          <a:xfrm>
            <a:off x="6400800" y="194767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9" name="Google Shape;1019;p14"/>
          <p:cNvSpPr/>
          <p:nvPr/>
        </p:nvSpPr>
        <p:spPr>
          <a:xfrm>
            <a:off x="6583680" y="209397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" name="Google Shape;1020;p14"/>
          <p:cNvSpPr/>
          <p:nvPr/>
        </p:nvSpPr>
        <p:spPr>
          <a:xfrm>
            <a:off x="6784848" y="209397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1" name="Google Shape;1021;p14"/>
          <p:cNvSpPr/>
          <p:nvPr/>
        </p:nvSpPr>
        <p:spPr>
          <a:xfrm>
            <a:off x="6986016" y="209397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2" name="Google Shape;1022;p14"/>
          <p:cNvSpPr/>
          <p:nvPr/>
        </p:nvSpPr>
        <p:spPr>
          <a:xfrm>
            <a:off x="6601968" y="235915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변경 전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[autoRefresh, set] =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useState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false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변경 후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[autoRefresh, set] =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useLocalStorage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'autoRefresh'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false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3" name="Google Shape;1023;p14"/>
          <p:cNvSpPr/>
          <p:nvPr/>
        </p:nvSpPr>
        <p:spPr>
          <a:xfrm>
            <a:off x="548640" y="420624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" name="Google Shape;1024;p14"/>
          <p:cNvSpPr/>
          <p:nvPr/>
        </p:nvSpPr>
        <p:spPr>
          <a:xfrm>
            <a:off x="777240" y="4407408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" name="Google Shape;1025;p14"/>
          <p:cNvSpPr/>
          <p:nvPr/>
        </p:nvSpPr>
        <p:spPr>
          <a:xfrm>
            <a:off x="777240" y="440740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14"/>
          <p:cNvSpPr/>
          <p:nvPr/>
        </p:nvSpPr>
        <p:spPr>
          <a:xfrm>
            <a:off x="1371600" y="435254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load 를 useCallback 으로 감싸 의존성 경고 제거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7" name="Google Shape;1027;p14"/>
          <p:cNvSpPr/>
          <p:nvPr/>
        </p:nvSpPr>
        <p:spPr>
          <a:xfrm>
            <a:off x="1371600" y="501091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load 가 매 렌더 새로 생기면 useEffect([load]) 가 매번 실행. useCallback(fn, [symbol]) 로 고정하면 정직하게 넣어도 무한 실행 없이 lint 경고까지 사라진다.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14"/>
          <p:cNvSpPr/>
          <p:nvPr/>
        </p:nvSpPr>
        <p:spPr>
          <a:xfrm>
            <a:off x="6400800" y="437083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9" name="Google Shape;1029;p14"/>
          <p:cNvSpPr/>
          <p:nvPr/>
        </p:nvSpPr>
        <p:spPr>
          <a:xfrm>
            <a:off x="6583680" y="451713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14"/>
          <p:cNvSpPr/>
          <p:nvPr/>
        </p:nvSpPr>
        <p:spPr>
          <a:xfrm>
            <a:off x="6784848" y="451713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1" name="Google Shape;1031;p14"/>
          <p:cNvSpPr/>
          <p:nvPr/>
        </p:nvSpPr>
        <p:spPr>
          <a:xfrm>
            <a:off x="6986016" y="451713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2" name="Google Shape;1032;p14"/>
          <p:cNvSpPr/>
          <p:nvPr/>
        </p:nvSpPr>
        <p:spPr>
          <a:xfrm>
            <a:off x="6601968" y="478231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load =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useCallback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(() =&gt; 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fakeFetch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(symbol).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then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(...)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}, [symbol])</a:t>
            </a: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  // symbol 바뀔 때만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useEffect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(() =&gt; {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load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() }, [load])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1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14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5690c73c2_1_0"/>
          <p:cNvSpPr/>
          <p:nvPr/>
        </p:nvSpPr>
        <p:spPr>
          <a:xfrm>
            <a:off x="487680" y="219456"/>
            <a:ext cx="1828800" cy="390000"/>
          </a:xfrm>
          <a:prstGeom prst="roundRect">
            <a:avLst>
              <a:gd fmla="val 15625" name="adj"/>
            </a:avLst>
          </a:prstGeom>
          <a:solidFill>
            <a:srgbClr val="61DAFB">
              <a:alpha val="20000"/>
            </a:srgbClr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g3f5690c73c2_1_0"/>
          <p:cNvSpPr/>
          <p:nvPr/>
        </p:nvSpPr>
        <p:spPr>
          <a:xfrm>
            <a:off x="487680" y="219456"/>
            <a:ext cx="18288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1강 · REACT 기초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g3f5690c73c2_1_0"/>
          <p:cNvSpPr/>
          <p:nvPr/>
        </p:nvSpPr>
        <p:spPr>
          <a:xfrm>
            <a:off x="487680" y="695661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Calibri"/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왜 React인가? — 명령형 vs 선언형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g3f5690c73c2_1_0"/>
          <p:cNvSpPr/>
          <p:nvPr/>
        </p:nvSpPr>
        <p:spPr>
          <a:xfrm>
            <a:off x="487680" y="1459454"/>
            <a:ext cx="11216700" cy="30300"/>
          </a:xfrm>
          <a:prstGeom prst="rect">
            <a:avLst/>
          </a:prstGeom>
          <a:solidFill>
            <a:srgbClr val="61DAFB">
              <a:alpha val="40000"/>
            </a:srgbClr>
          </a:solidFill>
          <a:ln cap="flat" cmpd="sng" w="16925">
            <a:solidFill>
              <a:srgbClr val="61DAFB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3f5690c73c2_1_0"/>
          <p:cNvSpPr/>
          <p:nvPr/>
        </p:nvSpPr>
        <p:spPr>
          <a:xfrm>
            <a:off x="487680" y="1645920"/>
            <a:ext cx="5120700" cy="4754700"/>
          </a:xfrm>
          <a:prstGeom prst="rect">
            <a:avLst/>
          </a:prstGeom>
          <a:solidFill>
            <a:srgbClr val="1A0A0A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g3f5690c73c2_1_0"/>
          <p:cNvSpPr/>
          <p:nvPr/>
        </p:nvSpPr>
        <p:spPr>
          <a:xfrm>
            <a:off x="487680" y="1645920"/>
            <a:ext cx="5120700" cy="97500"/>
          </a:xfrm>
          <a:prstGeom prst="rect">
            <a:avLst/>
          </a:prstGeom>
          <a:solidFill>
            <a:srgbClr val="E94560"/>
          </a:solidFill>
          <a:ln cap="flat" cmpd="sng" w="16925">
            <a:solidFill>
              <a:srgbClr val="E945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3f5690c73c2_1_0"/>
          <p:cNvSpPr/>
          <p:nvPr/>
        </p:nvSpPr>
        <p:spPr>
          <a:xfrm>
            <a:off x="670560" y="1828800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명령형 (Vanilla JS)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g3f5690c73c2_1_0"/>
          <p:cNvSpPr/>
          <p:nvPr/>
        </p:nvSpPr>
        <p:spPr>
          <a:xfrm>
            <a:off x="670560" y="2255520"/>
            <a:ext cx="4754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"어떻게 바꿀지" 단계별로 지시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g3f5690c73c2_1_0"/>
          <p:cNvSpPr/>
          <p:nvPr/>
        </p:nvSpPr>
        <p:spPr>
          <a:xfrm>
            <a:off x="670560" y="2743200"/>
            <a:ext cx="4754700" cy="585300"/>
          </a:xfrm>
          <a:prstGeom prst="rect">
            <a:avLst/>
          </a:prstGeom>
          <a:solidFill>
            <a:srgbClr val="2A1010"/>
          </a:solidFill>
          <a:ln cap="flat" cmpd="sng" w="12700">
            <a:solidFill>
              <a:srgbClr val="E94560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3f5690c73c2_1_0"/>
          <p:cNvSpPr/>
          <p:nvPr/>
        </p:nvSpPr>
        <p:spPr>
          <a:xfrm>
            <a:off x="792480" y="2779776"/>
            <a:ext cx="45111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1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DOM 요소 직접 선택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g3f5690c73c2_1_0"/>
          <p:cNvSpPr/>
          <p:nvPr/>
        </p:nvSpPr>
        <p:spPr>
          <a:xfrm>
            <a:off x="670560" y="3499104"/>
            <a:ext cx="4754700" cy="585300"/>
          </a:xfrm>
          <a:prstGeom prst="rect">
            <a:avLst/>
          </a:prstGeom>
          <a:solidFill>
            <a:srgbClr val="2A1010"/>
          </a:solidFill>
          <a:ln cap="flat" cmpd="sng" w="12700">
            <a:solidFill>
              <a:srgbClr val="E94560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3f5690c73c2_1_0"/>
          <p:cNvSpPr/>
          <p:nvPr/>
        </p:nvSpPr>
        <p:spPr>
          <a:xfrm>
            <a:off x="792480" y="3535680"/>
            <a:ext cx="45111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2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스타일 직접 변경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g3f5690c73c2_1_0"/>
          <p:cNvSpPr/>
          <p:nvPr/>
        </p:nvSpPr>
        <p:spPr>
          <a:xfrm>
            <a:off x="670560" y="4255008"/>
            <a:ext cx="4754700" cy="585300"/>
          </a:xfrm>
          <a:prstGeom prst="rect">
            <a:avLst/>
          </a:prstGeom>
          <a:solidFill>
            <a:srgbClr val="2A1010"/>
          </a:solidFill>
          <a:ln cap="flat" cmpd="sng" w="12700">
            <a:solidFill>
              <a:srgbClr val="E94560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g3f5690c73c2_1_0"/>
          <p:cNvSpPr/>
          <p:nvPr/>
        </p:nvSpPr>
        <p:spPr>
          <a:xfrm>
            <a:off x="792480" y="4291584"/>
            <a:ext cx="45111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3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텍스트 직접 수정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g3f5690c73c2_1_0"/>
          <p:cNvSpPr/>
          <p:nvPr/>
        </p:nvSpPr>
        <p:spPr>
          <a:xfrm>
            <a:off x="670560" y="5010912"/>
            <a:ext cx="4754700" cy="585300"/>
          </a:xfrm>
          <a:prstGeom prst="rect">
            <a:avLst/>
          </a:prstGeom>
          <a:solidFill>
            <a:srgbClr val="2A1010"/>
          </a:solidFill>
          <a:ln cap="flat" cmpd="sng" w="12700">
            <a:solidFill>
              <a:srgbClr val="E94560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3f5690c73c2_1_0"/>
          <p:cNvSpPr/>
          <p:nvPr/>
        </p:nvSpPr>
        <p:spPr>
          <a:xfrm>
            <a:off x="792480" y="5047488"/>
            <a:ext cx="45111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4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이벤트 리스너 직접 연결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g3f5690c73c2_1_0"/>
          <p:cNvSpPr/>
          <p:nvPr/>
        </p:nvSpPr>
        <p:spPr>
          <a:xfrm>
            <a:off x="5608320" y="3413760"/>
            <a:ext cx="975300" cy="73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VS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g3f5690c73c2_1_0"/>
          <p:cNvSpPr/>
          <p:nvPr/>
        </p:nvSpPr>
        <p:spPr>
          <a:xfrm>
            <a:off x="6583680" y="1645920"/>
            <a:ext cx="5120700" cy="4754700"/>
          </a:xfrm>
          <a:prstGeom prst="rect">
            <a:avLst/>
          </a:prstGeom>
          <a:solidFill>
            <a:srgbClr val="081A0A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g3f5690c73c2_1_0"/>
          <p:cNvSpPr/>
          <p:nvPr/>
        </p:nvSpPr>
        <p:spPr>
          <a:xfrm>
            <a:off x="6583680" y="1645920"/>
            <a:ext cx="5120700" cy="97500"/>
          </a:xfrm>
          <a:prstGeom prst="rect">
            <a:avLst/>
          </a:prstGeom>
          <a:solidFill>
            <a:srgbClr val="61DAFB"/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3f5690c73c2_1_0"/>
          <p:cNvSpPr/>
          <p:nvPr/>
        </p:nvSpPr>
        <p:spPr>
          <a:xfrm>
            <a:off x="6766560" y="1828800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선언형 (React)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g3f5690c73c2_1_0"/>
          <p:cNvSpPr/>
          <p:nvPr/>
        </p:nvSpPr>
        <p:spPr>
          <a:xfrm>
            <a:off x="6766560" y="2255520"/>
            <a:ext cx="4754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"어떻게 보여야 하는지"만 기술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3f5690c73c2_1_0"/>
          <p:cNvSpPr/>
          <p:nvPr/>
        </p:nvSpPr>
        <p:spPr>
          <a:xfrm>
            <a:off x="6766560" y="2743200"/>
            <a:ext cx="4754700" cy="19509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g3f5690c73c2_1_0"/>
          <p:cNvSpPr/>
          <p:nvPr/>
        </p:nvSpPr>
        <p:spPr>
          <a:xfrm>
            <a:off x="6888480" y="2804160"/>
            <a:ext cx="4511100" cy="17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const </a:t>
            </a: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[clicked, setClicked]</a:t>
            </a:r>
            <a:b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= useState(false)</a:t>
            </a:r>
            <a:b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</a:br>
            <a:b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b="0" i="0" lang="en-US" sz="1500" u="none" cap="none" strike="noStrike">
                <a:solidFill>
                  <a:srgbClr val="E94560"/>
                </a:solidFill>
                <a:latin typeface="Consolas"/>
                <a:ea typeface="Consolas"/>
                <a:cs typeface="Consolas"/>
                <a:sym typeface="Consolas"/>
              </a:rPr>
              <a:t>&lt;button </a:t>
            </a: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onClick=</a:t>
            </a:r>
            <a:r>
              <a:rPr b="0" i="0" lang="en-US" sz="15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  <a:t>{() =&gt; setClicked(true)}</a:t>
            </a:r>
            <a:r>
              <a:rPr b="0" i="0" lang="en-US" sz="1500" u="none" cap="none" strike="noStrike">
                <a:solidFill>
                  <a:srgbClr val="E94560"/>
                </a:solidFill>
                <a:latin typeface="Consolas"/>
                <a:ea typeface="Consolas"/>
                <a:cs typeface="Consolas"/>
                <a:sym typeface="Consolas"/>
              </a:rPr>
              <a:t>&gt;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g3f5690c73c2_1_0"/>
          <p:cNvSpPr/>
          <p:nvPr/>
        </p:nvSpPr>
        <p:spPr>
          <a:xfrm>
            <a:off x="6766560" y="4815840"/>
            <a:ext cx="4754700" cy="670500"/>
          </a:xfrm>
          <a:prstGeom prst="rect">
            <a:avLst/>
          </a:prstGeom>
          <a:solidFill>
            <a:srgbClr val="0A2A0F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3f5690c73c2_1_0"/>
          <p:cNvSpPr/>
          <p:nvPr/>
        </p:nvSpPr>
        <p:spPr>
          <a:xfrm>
            <a:off x="6888480" y="4852416"/>
            <a:ext cx="45111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✓  상태만 바꾸면 UI는 React가 알아서!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g3f5690c73c2_1_0"/>
          <p:cNvSpPr/>
          <p:nvPr/>
        </p:nvSpPr>
        <p:spPr>
          <a:xfrm>
            <a:off x="487680" y="6492240"/>
            <a:ext cx="112167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핵심: 결과가 어떻게 보여야 하는지를 선언한다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039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g3f5576b70e4_0_173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1" name="Google Shape;1041;g3f5576b70e4_0_173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05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2" name="Google Shape;1042;g3f5576b70e4_0_173"/>
          <p:cNvSpPr/>
          <p:nvPr/>
        </p:nvSpPr>
        <p:spPr>
          <a:xfrm>
            <a:off x="1645920" y="457200"/>
            <a:ext cx="8595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500"/>
              <a:buFont typeface="Century Schoolbook"/>
              <a:buNone/>
            </a:pPr>
            <a:r>
              <a:rPr b="1" i="0" lang="en-US" sz="25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실습 흐름 — memo · lazy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3" name="Google Shape;1043;g3f5576b70e4_0_173"/>
          <p:cNvSpPr/>
          <p:nvPr/>
        </p:nvSpPr>
        <p:spPr>
          <a:xfrm>
            <a:off x="1673352" y="1024128"/>
            <a:ext cx="9601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MemoComparison 으로 렌더를 비교하고, 무거운 컴포넌트는 lazy 로 분리한다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4" name="Google Shape;1044;g3f5576b70e4_0_173"/>
          <p:cNvSpPr/>
          <p:nvPr/>
        </p:nvSpPr>
        <p:spPr>
          <a:xfrm>
            <a:off x="10042855" y="566928"/>
            <a:ext cx="1600200" cy="310800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실습 흐름도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5" name="Google Shape;1045;g3f5576b70e4_0_173"/>
          <p:cNvSpPr/>
          <p:nvPr/>
        </p:nvSpPr>
        <p:spPr>
          <a:xfrm>
            <a:off x="594360" y="1783080"/>
            <a:ext cx="4114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파일 구성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6" name="Google Shape;1046;g3f5576b70e4_0_173"/>
          <p:cNvSpPr/>
          <p:nvPr/>
        </p:nvSpPr>
        <p:spPr>
          <a:xfrm>
            <a:off x="548640" y="2148840"/>
            <a:ext cx="4114800" cy="4206300"/>
          </a:xfrm>
          <a:prstGeom prst="roundRect">
            <a:avLst>
              <a:gd fmla="val 200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7" name="Google Shape;1047;g3f5576b70e4_0_173"/>
          <p:cNvSpPr/>
          <p:nvPr/>
        </p:nvSpPr>
        <p:spPr>
          <a:xfrm>
            <a:off x="749808" y="2313432"/>
            <a:ext cx="3776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src/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" name="Google Shape;1048;g3f5576b70e4_0_173"/>
          <p:cNvSpPr/>
          <p:nvPr/>
        </p:nvSpPr>
        <p:spPr>
          <a:xfrm>
            <a:off x="1042416" y="266090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App.jsx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9" name="Google Shape;1049;g3f5576b70e4_0_173"/>
          <p:cNvSpPr/>
          <p:nvPr/>
        </p:nvSpPr>
        <p:spPr>
          <a:xfrm>
            <a:off x="3063240" y="2660904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lazy · Suspense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g3f5576b70e4_0_173"/>
          <p:cNvSpPr/>
          <p:nvPr/>
        </p:nvSpPr>
        <p:spPr>
          <a:xfrm>
            <a:off x="1042416" y="3008376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└─ components/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1" name="Google Shape;1051;g3f5576b70e4_0_173"/>
          <p:cNvSpPr/>
          <p:nvPr/>
        </p:nvSpPr>
        <p:spPr>
          <a:xfrm>
            <a:off x="1335024" y="3355848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MemoComparison.jsx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g3f5576b70e4_0_173"/>
          <p:cNvSpPr/>
          <p:nvPr/>
        </p:nvSpPr>
        <p:spPr>
          <a:xfrm>
            <a:off x="1335024" y="3703320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HeavyChart.jsx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3" name="Google Shape;1053;g3f5576b70e4_0_173"/>
          <p:cNvSpPr/>
          <p:nvPr/>
        </p:nvSpPr>
        <p:spPr>
          <a:xfrm>
            <a:off x="3063240" y="3703320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별도 청크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4" name="Google Shape;1054;g3f5576b70e4_0_173"/>
          <p:cNvSpPr/>
          <p:nvPr/>
        </p:nvSpPr>
        <p:spPr>
          <a:xfrm>
            <a:off x="1335024" y="4050792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     └─ HeavyReport.jsx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5" name="Google Shape;1055;g3f5576b70e4_0_173"/>
          <p:cNvSpPr/>
          <p:nvPr/>
        </p:nvSpPr>
        <p:spPr>
          <a:xfrm>
            <a:off x="3063240" y="4050792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별도 청크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g3f5576b70e4_0_173"/>
          <p:cNvSpPr/>
          <p:nvPr/>
        </p:nvSpPr>
        <p:spPr>
          <a:xfrm>
            <a:off x="4983480" y="1783080"/>
            <a:ext cx="67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데이터 흐름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7" name="Google Shape;1057;g3f5576b70e4_0_173"/>
          <p:cNvSpPr/>
          <p:nvPr/>
        </p:nvSpPr>
        <p:spPr>
          <a:xfrm>
            <a:off x="4937760" y="2148840"/>
            <a:ext cx="6750900" cy="3429000"/>
          </a:xfrm>
          <a:prstGeom prst="roundRect">
            <a:avLst>
              <a:gd fmla="val 2400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58" name="Google Shape;1058;g3f5576b70e4_0_173"/>
          <p:cNvCxnSpPr/>
          <p:nvPr/>
        </p:nvCxnSpPr>
        <p:spPr>
          <a:xfrm flipH="1" rot="10800000">
            <a:off x="6479987" y="3082440"/>
            <a:ext cx="3177600" cy="780900"/>
          </a:xfrm>
          <a:prstGeom prst="straightConnector1">
            <a:avLst/>
          </a:prstGeom>
          <a:noFill/>
          <a:ln cap="flat" cmpd="sng" w="22225">
            <a:solidFill>
              <a:srgbClr val="FFCA5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059" name="Google Shape;1059;g3f5576b70e4_0_173"/>
          <p:cNvSpPr/>
          <p:nvPr/>
        </p:nvSpPr>
        <p:spPr>
          <a:xfrm>
            <a:off x="7245870" y="3308299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직접 렌더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60" name="Google Shape;1060;g3f5576b70e4_0_173"/>
          <p:cNvCxnSpPr/>
          <p:nvPr/>
        </p:nvCxnSpPr>
        <p:spPr>
          <a:xfrm>
            <a:off x="6479987" y="3863340"/>
            <a:ext cx="2566500" cy="4182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061" name="Google Shape;1061;g3f5576b70e4_0_173"/>
          <p:cNvSpPr/>
          <p:nvPr/>
        </p:nvSpPr>
        <p:spPr>
          <a:xfrm>
            <a:off x="6940323" y="3907917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탭 클릭 시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62" name="Google Shape;1062;g3f5576b70e4_0_173"/>
          <p:cNvCxnSpPr/>
          <p:nvPr/>
        </p:nvCxnSpPr>
        <p:spPr>
          <a:xfrm flipH="1" rot="10800000">
            <a:off x="9046580" y="4002678"/>
            <a:ext cx="1711200" cy="279000"/>
          </a:xfrm>
          <a:prstGeom prst="straightConnector1">
            <a:avLst/>
          </a:prstGeom>
          <a:noFill/>
          <a:ln cap="flat" cmpd="sng" w="22225">
            <a:solidFill>
              <a:srgbClr val="64FFDA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1063" name="Google Shape;1063;g3f5576b70e4_0_173"/>
          <p:cNvSpPr/>
          <p:nvPr/>
        </p:nvSpPr>
        <p:spPr>
          <a:xfrm>
            <a:off x="9079151" y="3977640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lazy import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64" name="Google Shape;1064;g3f5576b70e4_0_173"/>
          <p:cNvCxnSpPr/>
          <p:nvPr/>
        </p:nvCxnSpPr>
        <p:spPr>
          <a:xfrm>
            <a:off x="9046580" y="4281678"/>
            <a:ext cx="1711200" cy="474000"/>
          </a:xfrm>
          <a:prstGeom prst="straightConnector1">
            <a:avLst/>
          </a:prstGeom>
          <a:noFill/>
          <a:ln cap="flat" cmpd="sng" w="22225">
            <a:solidFill>
              <a:srgbClr val="64FFDA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1065" name="Google Shape;1065;g3f5576b70e4_0_173"/>
          <p:cNvSpPr/>
          <p:nvPr/>
        </p:nvSpPr>
        <p:spPr>
          <a:xfrm>
            <a:off x="5624456" y="3528670"/>
            <a:ext cx="1711200" cy="669300"/>
          </a:xfrm>
          <a:prstGeom prst="roundRect">
            <a:avLst>
              <a:gd fmla="val 10929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6" name="Google Shape;1066;g3f5576b70e4_0_173"/>
          <p:cNvSpPr/>
          <p:nvPr/>
        </p:nvSpPr>
        <p:spPr>
          <a:xfrm>
            <a:off x="5624456" y="3528670"/>
            <a:ext cx="1711200" cy="6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App.jsx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탭 상태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7" name="Google Shape;1067;g3f5576b70e4_0_173"/>
          <p:cNvSpPr/>
          <p:nvPr/>
        </p:nvSpPr>
        <p:spPr>
          <a:xfrm>
            <a:off x="8435486" y="2803550"/>
            <a:ext cx="24444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8" name="Google Shape;1068;g3f5576b70e4_0_173"/>
          <p:cNvSpPr/>
          <p:nvPr/>
        </p:nvSpPr>
        <p:spPr>
          <a:xfrm>
            <a:off x="8435486" y="2803550"/>
            <a:ext cx="24444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MemoComparison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렌더 비교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g3f5576b70e4_0_173"/>
          <p:cNvSpPr/>
          <p:nvPr/>
        </p:nvSpPr>
        <p:spPr>
          <a:xfrm>
            <a:off x="8252158" y="4002786"/>
            <a:ext cx="15888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0" name="Google Shape;1070;g3f5576b70e4_0_173"/>
          <p:cNvSpPr/>
          <p:nvPr/>
        </p:nvSpPr>
        <p:spPr>
          <a:xfrm>
            <a:off x="8252158" y="4002786"/>
            <a:ext cx="15888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Suspense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fallback ⏳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g3f5576b70e4_0_173"/>
          <p:cNvSpPr/>
          <p:nvPr/>
        </p:nvSpPr>
        <p:spPr>
          <a:xfrm>
            <a:off x="10024329" y="3751783"/>
            <a:ext cx="1466700" cy="501900"/>
          </a:xfrm>
          <a:prstGeom prst="roundRect">
            <a:avLst>
              <a:gd fmla="val 14572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2" name="Google Shape;1072;g3f5576b70e4_0_173"/>
          <p:cNvSpPr/>
          <p:nvPr/>
        </p:nvSpPr>
        <p:spPr>
          <a:xfrm>
            <a:off x="10024329" y="3751783"/>
            <a:ext cx="1466700" cy="5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HeavyChart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필요 시 로드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3" name="Google Shape;1073;g3f5576b70e4_0_173"/>
          <p:cNvSpPr/>
          <p:nvPr/>
        </p:nvSpPr>
        <p:spPr>
          <a:xfrm>
            <a:off x="10024329" y="4504792"/>
            <a:ext cx="1466700" cy="501900"/>
          </a:xfrm>
          <a:prstGeom prst="roundRect">
            <a:avLst>
              <a:gd fmla="val 14572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4" name="Google Shape;1074;g3f5576b70e4_0_173"/>
          <p:cNvSpPr/>
          <p:nvPr/>
        </p:nvSpPr>
        <p:spPr>
          <a:xfrm>
            <a:off x="10024329" y="4504792"/>
            <a:ext cx="1466700" cy="5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HeavyReport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필요 시 로드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5" name="Google Shape;1075;g3f5576b70e4_0_173"/>
          <p:cNvSpPr/>
          <p:nvPr/>
        </p:nvSpPr>
        <p:spPr>
          <a:xfrm>
            <a:off x="4937760" y="5687568"/>
            <a:ext cx="6750900" cy="658500"/>
          </a:xfrm>
          <a:prstGeom prst="roundRect">
            <a:avLst>
              <a:gd fmla="val 12500" name="adj"/>
            </a:avLst>
          </a:prstGeom>
          <a:solidFill>
            <a:srgbClr val="12263A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6" name="Google Shape;1076;g3f5576b70e4_0_173"/>
          <p:cNvSpPr/>
          <p:nvPr/>
        </p:nvSpPr>
        <p:spPr>
          <a:xfrm>
            <a:off x="5138928" y="5687568"/>
            <a:ext cx="6348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lazy(() =&gt; import(...)) 로 무거운 컴포넌트를 초기 번들에서 분리 → 탭을 열 때만 청크를 다운로드.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7" name="Google Shape;1077;g3f5576b70e4_0_173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8" name="Google Shape;1078;g3f5576b70e4_0_173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15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5" name="Google Shape;1085;p15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05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p15"/>
          <p:cNvSpPr/>
          <p:nvPr/>
        </p:nvSpPr>
        <p:spPr>
          <a:xfrm>
            <a:off x="1645920" y="457200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React.memo · lazy / Suspense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15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렌더 최적화(memo) 를 있음/없음으로 비교하고, 코드 분할로 초기 로딩을 가볍게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15"/>
          <p:cNvSpPr/>
          <p:nvPr/>
        </p:nvSpPr>
        <p:spPr>
          <a:xfrm>
            <a:off x="9859975" y="566928"/>
            <a:ext cx="178308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Vite · React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p15"/>
          <p:cNvSpPr/>
          <p:nvPr/>
        </p:nvSpPr>
        <p:spPr>
          <a:xfrm>
            <a:off x="548640" y="1801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0" name="Google Shape;1090;p15"/>
          <p:cNvSpPr/>
          <p:nvPr/>
        </p:nvSpPr>
        <p:spPr>
          <a:xfrm>
            <a:off x="822960" y="1728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학습 목표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1" name="Google Shape;1091;p15"/>
          <p:cNvSpPr/>
          <p:nvPr/>
        </p:nvSpPr>
        <p:spPr>
          <a:xfrm>
            <a:off x="548640" y="224028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2" name="Google Shape;1092;p15"/>
          <p:cNvSpPr/>
          <p:nvPr/>
        </p:nvSpPr>
        <p:spPr>
          <a:xfrm>
            <a:off x="804672" y="224028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React.memo : props 같으면 자식 렌더 스킵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3" name="Google Shape;1093;p15"/>
          <p:cNvSpPr/>
          <p:nvPr/>
        </p:nvSpPr>
        <p:spPr>
          <a:xfrm>
            <a:off x="548640" y="280720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4" name="Google Shape;1094;p15"/>
          <p:cNvSpPr/>
          <p:nvPr/>
        </p:nvSpPr>
        <p:spPr>
          <a:xfrm>
            <a:off x="804672" y="280720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useCallback 이 memo 를 살리는 이유 (참조 고정)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5" name="Google Shape;1095;p15"/>
          <p:cNvSpPr/>
          <p:nvPr/>
        </p:nvSpPr>
        <p:spPr>
          <a:xfrm>
            <a:off x="548640" y="3374136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6" name="Google Shape;1096;p15"/>
          <p:cNvSpPr/>
          <p:nvPr/>
        </p:nvSpPr>
        <p:spPr>
          <a:xfrm>
            <a:off x="804672" y="3374136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lazy(() =&gt; import(...)) : 필요할 때만 다운로드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7" name="Google Shape;1097;p15"/>
          <p:cNvSpPr/>
          <p:nvPr/>
        </p:nvSpPr>
        <p:spPr>
          <a:xfrm>
            <a:off x="548640" y="3941064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8" name="Google Shape;1098;p15"/>
          <p:cNvSpPr/>
          <p:nvPr/>
        </p:nvSpPr>
        <p:spPr>
          <a:xfrm>
            <a:off x="804672" y="3941064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Suspense fallback : 로딩 중 임시 UI 표시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9" name="Google Shape;1099;p15"/>
          <p:cNvSpPr/>
          <p:nvPr/>
        </p:nvSpPr>
        <p:spPr>
          <a:xfrm>
            <a:off x="548640" y="4663440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0" name="Google Shape;1100;p15"/>
          <p:cNvSpPr/>
          <p:nvPr/>
        </p:nvSpPr>
        <p:spPr>
          <a:xfrm>
            <a:off x="822960" y="4590288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개념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1" name="Google Shape;1101;p15"/>
          <p:cNvSpPr/>
          <p:nvPr/>
        </p:nvSpPr>
        <p:spPr>
          <a:xfrm>
            <a:off x="548640" y="5029200"/>
            <a:ext cx="4709160" cy="1280160"/>
          </a:xfrm>
          <a:prstGeom prst="roundRect">
            <a:avLst>
              <a:gd fmla="val 5714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" name="Google Shape;1102;p15"/>
          <p:cNvSpPr/>
          <p:nvPr/>
        </p:nvSpPr>
        <p:spPr>
          <a:xfrm>
            <a:off x="749808" y="5175504"/>
            <a:ext cx="430682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React.memo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props 같으면 렌더 스킵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lazy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초기 번들에서 제외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Suspense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로딩 중 fallback 표시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3" name="Google Shape;1103;p15"/>
          <p:cNvSpPr/>
          <p:nvPr/>
        </p:nvSpPr>
        <p:spPr>
          <a:xfrm>
            <a:off x="5532120" y="1783080"/>
            <a:ext cx="6156655" cy="3063240"/>
          </a:xfrm>
          <a:prstGeom prst="roundRect">
            <a:avLst>
              <a:gd fmla="val 1791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" name="Google Shape;1104;p15"/>
          <p:cNvSpPr/>
          <p:nvPr/>
        </p:nvSpPr>
        <p:spPr>
          <a:xfrm>
            <a:off x="5715000" y="192938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" name="Google Shape;1105;p15"/>
          <p:cNvSpPr/>
          <p:nvPr/>
        </p:nvSpPr>
        <p:spPr>
          <a:xfrm>
            <a:off x="5916168" y="192938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6" name="Google Shape;1106;p15"/>
          <p:cNvSpPr/>
          <p:nvPr/>
        </p:nvSpPr>
        <p:spPr>
          <a:xfrm>
            <a:off x="6117336" y="192938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7" name="Google Shape;1107;p15"/>
          <p:cNvSpPr/>
          <p:nvPr/>
        </p:nvSpPr>
        <p:spPr>
          <a:xfrm>
            <a:off x="6309360" y="1874520"/>
            <a:ext cx="524225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src/App.jsx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8" name="Google Shape;1108;p15"/>
          <p:cNvSpPr/>
          <p:nvPr/>
        </p:nvSpPr>
        <p:spPr>
          <a:xfrm>
            <a:off x="5733288" y="2194560"/>
            <a:ext cx="5754319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import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{ lazy, Suspense } </a:t>
            </a: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from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'react'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필요할 때만 코드 다운로드 (코드 분할)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HeavyChart = 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lazy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(() =&gt;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import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'./components/HeavyChart'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Suspense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fallback={&lt;p&gt;⏳ 로딩중...&lt;/p&gt;}&gt;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{tab === </a:t>
            </a: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'chart'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&amp;&amp; &lt;</a:t>
            </a: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HeavyChart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/&gt;}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&lt;/</a:t>
            </a: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Suspense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memo 있음: props 같으면 렌더 스킵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export default 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memo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MemoRow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9" name="Google Shape;1109;p15"/>
          <p:cNvSpPr/>
          <p:nvPr/>
        </p:nvSpPr>
        <p:spPr>
          <a:xfrm>
            <a:off x="5532120" y="5010912"/>
            <a:ext cx="6156655" cy="1344168"/>
          </a:xfrm>
          <a:prstGeom prst="roundRect">
            <a:avLst>
              <a:gd fmla="val 5442" name="adj"/>
            </a:avLst>
          </a:prstGeom>
          <a:solidFill>
            <a:srgbClr val="16324D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" name="Google Shape;1110;p15"/>
          <p:cNvSpPr/>
          <p:nvPr/>
        </p:nvSpPr>
        <p:spPr>
          <a:xfrm>
            <a:off x="5760720" y="5120640"/>
            <a:ext cx="569945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관전 포인트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1" name="Google Shape;1111;p15"/>
          <p:cNvSpPr/>
          <p:nvPr/>
        </p:nvSpPr>
        <p:spPr>
          <a:xfrm>
            <a:off x="5760720" y="5394960"/>
            <a:ext cx="5699455" cy="932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'부모 리렌더' 버튼 클릭 → [memo없음]만 매번 로그, [memo있음]은 안 찍힘. build 결과에서 HeavyChart·HeavyReport 가 별도 청크로 분리됨.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2" name="Google Shape;1112;p15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3" name="Google Shape;1113;p15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16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" name="Google Shape;1120;p16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05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16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렌더 최적화 vs 번들 최적화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Google Shape;1122;p16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React.memo 는 '언제 렌더할지', lazy 는 '언제 다운로드할지'를 줄인다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3" name="Google Shape;1123;p16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개념 다이어그램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4" name="Google Shape;1124;p16"/>
          <p:cNvSpPr/>
          <p:nvPr/>
        </p:nvSpPr>
        <p:spPr>
          <a:xfrm>
            <a:off x="548640" y="1783080"/>
            <a:ext cx="5486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① React.memo — 부모 리렌더 시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p16"/>
          <p:cNvSpPr/>
          <p:nvPr/>
        </p:nvSpPr>
        <p:spPr>
          <a:xfrm>
            <a:off x="1737360" y="2286000"/>
            <a:ext cx="2286000" cy="640080"/>
          </a:xfrm>
          <a:prstGeom prst="roundRect">
            <a:avLst>
              <a:gd fmla="val 14286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" name="Google Shape;1126;p16"/>
          <p:cNvSpPr/>
          <p:nvPr/>
        </p:nvSpPr>
        <p:spPr>
          <a:xfrm>
            <a:off x="1737360" y="2286000"/>
            <a:ext cx="22860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부모 리렌더 발생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7" name="Google Shape;1127;p16"/>
          <p:cNvSpPr/>
          <p:nvPr/>
        </p:nvSpPr>
        <p:spPr>
          <a:xfrm>
            <a:off x="548640" y="3246120"/>
            <a:ext cx="2606040" cy="1737360"/>
          </a:xfrm>
          <a:prstGeom prst="roundRect">
            <a:avLst>
              <a:gd fmla="val 4737" name="adj"/>
            </a:avLst>
          </a:prstGeom>
          <a:solidFill>
            <a:srgbClr val="12263A"/>
          </a:solidFill>
          <a:ln cap="flat" cmpd="sng" w="12700">
            <a:solidFill>
              <a:srgbClr val="FF6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8" name="Google Shape;1128;p16"/>
          <p:cNvSpPr/>
          <p:nvPr/>
        </p:nvSpPr>
        <p:spPr>
          <a:xfrm>
            <a:off x="548640" y="3364992"/>
            <a:ext cx="26060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memo 없음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Google Shape;1129;p16"/>
          <p:cNvSpPr/>
          <p:nvPr/>
        </p:nvSpPr>
        <p:spPr>
          <a:xfrm>
            <a:off x="548640" y="3749040"/>
            <a:ext cx="26060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[자식] 렌더링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0" name="Google Shape;1130;p16"/>
          <p:cNvSpPr/>
          <p:nvPr/>
        </p:nvSpPr>
        <p:spPr>
          <a:xfrm>
            <a:off x="548640" y="4023360"/>
            <a:ext cx="26060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[자식] 렌더링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1" name="Google Shape;1131;p16"/>
          <p:cNvSpPr/>
          <p:nvPr/>
        </p:nvSpPr>
        <p:spPr>
          <a:xfrm>
            <a:off x="548640" y="4434840"/>
            <a:ext cx="2606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매번 다시 렌더 ✕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2" name="Google Shape;1132;p16"/>
          <p:cNvSpPr/>
          <p:nvPr/>
        </p:nvSpPr>
        <p:spPr>
          <a:xfrm>
            <a:off x="3337560" y="3246120"/>
            <a:ext cx="2606040" cy="1737360"/>
          </a:xfrm>
          <a:prstGeom prst="roundRect">
            <a:avLst>
              <a:gd fmla="val 4737" name="adj"/>
            </a:avLst>
          </a:prstGeom>
          <a:solidFill>
            <a:srgbClr val="12263A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" name="Google Shape;1133;p16"/>
          <p:cNvSpPr/>
          <p:nvPr/>
        </p:nvSpPr>
        <p:spPr>
          <a:xfrm>
            <a:off x="3337560" y="3364992"/>
            <a:ext cx="26060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memo 있음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16"/>
          <p:cNvSpPr/>
          <p:nvPr/>
        </p:nvSpPr>
        <p:spPr>
          <a:xfrm>
            <a:off x="3337560" y="3886200"/>
            <a:ext cx="2606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( 로그 없음 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5" name="Google Shape;1135;p16"/>
          <p:cNvSpPr/>
          <p:nvPr/>
        </p:nvSpPr>
        <p:spPr>
          <a:xfrm>
            <a:off x="3337560" y="4434840"/>
            <a:ext cx="2606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props 같으면 스킵 ✓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36" name="Google Shape;1136;p16"/>
          <p:cNvCxnSpPr/>
          <p:nvPr/>
        </p:nvCxnSpPr>
        <p:spPr>
          <a:xfrm flipH="1">
            <a:off x="1920240" y="2926080"/>
            <a:ext cx="457200" cy="320040"/>
          </a:xfrm>
          <a:prstGeom prst="straightConnector1">
            <a:avLst/>
          </a:prstGeom>
          <a:noFill/>
          <a:ln cap="flat" cmpd="sng" w="1905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137" name="Google Shape;1137;p16"/>
          <p:cNvCxnSpPr/>
          <p:nvPr/>
        </p:nvCxnSpPr>
        <p:spPr>
          <a:xfrm>
            <a:off x="3291840" y="2926080"/>
            <a:ext cx="1280160" cy="320040"/>
          </a:xfrm>
          <a:prstGeom prst="straightConnector1">
            <a:avLst/>
          </a:prstGeom>
          <a:noFill/>
          <a:ln cap="flat" cmpd="sng" w="1905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38" name="Google Shape;1138;p16"/>
          <p:cNvSpPr/>
          <p:nvPr/>
        </p:nvSpPr>
        <p:spPr>
          <a:xfrm>
            <a:off x="548640" y="5120640"/>
            <a:ext cx="53949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useCallback 이 props(함수) 참조를 고정해줘야 memo 가 효과를 냄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16"/>
          <p:cNvSpPr/>
          <p:nvPr/>
        </p:nvSpPr>
        <p:spPr>
          <a:xfrm>
            <a:off x="6400800" y="1783080"/>
            <a:ext cx="5486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② lazy / Suspense — 코드 분할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0" name="Google Shape;1140;p16"/>
          <p:cNvSpPr/>
          <p:nvPr/>
        </p:nvSpPr>
        <p:spPr>
          <a:xfrm>
            <a:off x="6400800" y="2286000"/>
            <a:ext cx="5257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lazy 없음 — 한 번에 전부 다운로드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16"/>
          <p:cNvSpPr/>
          <p:nvPr/>
        </p:nvSpPr>
        <p:spPr>
          <a:xfrm>
            <a:off x="6400800" y="2606040"/>
            <a:ext cx="5257800" cy="502920"/>
          </a:xfrm>
          <a:prstGeom prst="roundRect">
            <a:avLst>
              <a:gd fmla="val 16364" name="adj"/>
            </a:avLst>
          </a:prstGeom>
          <a:solidFill>
            <a:srgbClr val="FF6B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2" name="Google Shape;1142;p16"/>
          <p:cNvSpPr/>
          <p:nvPr/>
        </p:nvSpPr>
        <p:spPr>
          <a:xfrm>
            <a:off x="6400800" y="2606040"/>
            <a:ext cx="52578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Courier New"/>
                <a:ea typeface="Courier New"/>
                <a:cs typeface="Courier New"/>
                <a:sym typeface="Courier New"/>
              </a:rPr>
              <a:t>main.js  ( App + Chart + Report 전부 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16"/>
          <p:cNvSpPr/>
          <p:nvPr/>
        </p:nvSpPr>
        <p:spPr>
          <a:xfrm>
            <a:off x="6400800" y="3337560"/>
            <a:ext cx="5257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lazy 적용 — 초기엔 App 만, 나머지는 나중에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4" name="Google Shape;1144;p16"/>
          <p:cNvSpPr/>
          <p:nvPr/>
        </p:nvSpPr>
        <p:spPr>
          <a:xfrm>
            <a:off x="6400800" y="3657600"/>
            <a:ext cx="2377440" cy="502920"/>
          </a:xfrm>
          <a:prstGeom prst="roundRect">
            <a:avLst>
              <a:gd fmla="val 16364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" name="Google Shape;1145;p16"/>
          <p:cNvSpPr/>
          <p:nvPr/>
        </p:nvSpPr>
        <p:spPr>
          <a:xfrm>
            <a:off x="6400800" y="3657600"/>
            <a:ext cx="23774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Courier New"/>
                <a:ea typeface="Courier New"/>
                <a:cs typeface="Courier New"/>
                <a:sym typeface="Courier New"/>
              </a:rPr>
              <a:t>main.js (App)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16"/>
          <p:cNvSpPr/>
          <p:nvPr/>
        </p:nvSpPr>
        <p:spPr>
          <a:xfrm>
            <a:off x="8915400" y="3657600"/>
            <a:ext cx="1325880" cy="502920"/>
          </a:xfrm>
          <a:prstGeom prst="roundRect">
            <a:avLst>
              <a:gd fmla="val 16364" name="adj"/>
            </a:avLst>
          </a:prstGeom>
          <a:solidFill>
            <a:srgbClr val="16324D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" name="Google Shape;1147;p16"/>
          <p:cNvSpPr/>
          <p:nvPr/>
        </p:nvSpPr>
        <p:spPr>
          <a:xfrm>
            <a:off x="8915400" y="3657600"/>
            <a:ext cx="13258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050"/>
              <a:buFont typeface="Courier New"/>
              <a:buNone/>
            </a:pPr>
            <a:r>
              <a:rPr b="1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Chart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16"/>
          <p:cNvSpPr/>
          <p:nvPr/>
        </p:nvSpPr>
        <p:spPr>
          <a:xfrm>
            <a:off x="10332720" y="3657600"/>
            <a:ext cx="1325880" cy="502920"/>
          </a:xfrm>
          <a:prstGeom prst="roundRect">
            <a:avLst>
              <a:gd fmla="val 16364" name="adj"/>
            </a:avLst>
          </a:prstGeom>
          <a:solidFill>
            <a:srgbClr val="16324D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9" name="Google Shape;1149;p16"/>
          <p:cNvSpPr/>
          <p:nvPr/>
        </p:nvSpPr>
        <p:spPr>
          <a:xfrm>
            <a:off x="10332720" y="3657600"/>
            <a:ext cx="13258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050"/>
              <a:buFont typeface="Courier New"/>
              <a:buNone/>
            </a:pPr>
            <a:r>
              <a:rPr b="1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Report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0" name="Google Shape;1150;p16"/>
          <p:cNvSpPr/>
          <p:nvPr/>
        </p:nvSpPr>
        <p:spPr>
          <a:xfrm>
            <a:off x="8915400" y="4206240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50"/>
              <a:buFont typeface="Arial"/>
              <a:buNone/>
            </a:pPr>
            <a:r>
              <a:rPr b="0" i="0" lang="en-US" sz="9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탭 열 때 로드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6"/>
          <p:cNvSpPr/>
          <p:nvPr/>
        </p:nvSpPr>
        <p:spPr>
          <a:xfrm>
            <a:off x="6400800" y="4800600"/>
            <a:ext cx="5257800" cy="914400"/>
          </a:xfrm>
          <a:prstGeom prst="roundRect">
            <a:avLst>
              <a:gd fmla="val 9000" name="adj"/>
            </a:avLst>
          </a:prstGeom>
          <a:solidFill>
            <a:srgbClr val="12263A"/>
          </a:solidFill>
          <a:ln cap="flat" cmpd="sng" w="12700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2" name="Google Shape;1152;p16"/>
          <p:cNvSpPr/>
          <p:nvPr/>
        </p:nvSpPr>
        <p:spPr>
          <a:xfrm>
            <a:off x="6629400" y="4800600"/>
            <a:ext cx="4800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Suspense fallback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별도 청크를 다운로드하는 동안 ⏳ 임시 UI 를 보여준다. build 시 HeavyChart·HeavyReport 가 별도 파일로 분리.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3" name="Google Shape;1153;p16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4" name="Google Shape;1154;p16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17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1" name="Google Shape;1161;p17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🧩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2" name="Google Shape;1162;p17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61DAFB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05  </a:t>
            </a: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확장 과제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7"/>
          <p:cNvSpPr/>
          <p:nvPr/>
        </p:nvSpPr>
        <p:spPr>
          <a:xfrm>
            <a:off x="1673352" y="1024128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여유가 되면 직접 실습 · 정답과 해설은 각 레슨 CHALLENGE.md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4" name="Google Shape;1164;p17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CHALLENGE.md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17"/>
          <p:cNvSpPr/>
          <p:nvPr/>
        </p:nvSpPr>
        <p:spPr>
          <a:xfrm>
            <a:off x="548640" y="178308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" name="Google Shape;1166;p17"/>
          <p:cNvSpPr/>
          <p:nvPr/>
        </p:nvSpPr>
        <p:spPr>
          <a:xfrm>
            <a:off x="777240" y="1984248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7" name="Google Shape;1167;p17"/>
          <p:cNvSpPr/>
          <p:nvPr/>
        </p:nvSpPr>
        <p:spPr>
          <a:xfrm>
            <a:off x="777240" y="198424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8" name="Google Shape;1168;p17"/>
          <p:cNvSpPr/>
          <p:nvPr/>
        </p:nvSpPr>
        <p:spPr>
          <a:xfrm>
            <a:off x="1371600" y="192938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onToggle 에서 useCallback 을 제거하면?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9" name="Google Shape;1169;p17"/>
          <p:cNvSpPr/>
          <p:nvPr/>
        </p:nvSpPr>
        <p:spPr>
          <a:xfrm>
            <a:off x="1371600" y="258775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memo 로 감쌌어도 부모 리렌더마다 onToggle 이 새 참조로 내려가면 memo 는 'props 바뀜'으로 판단해 다시 렌더. memo 와 useCallback 은 한 세트다.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0" name="Google Shape;1170;p17"/>
          <p:cNvSpPr/>
          <p:nvPr/>
        </p:nvSpPr>
        <p:spPr>
          <a:xfrm>
            <a:off x="6400800" y="1947672"/>
            <a:ext cx="5074920" cy="1819656"/>
          </a:xfrm>
          <a:prstGeom prst="roundRect">
            <a:avLst>
              <a:gd fmla="val 4523" name="adj"/>
            </a:avLst>
          </a:prstGeom>
          <a:solidFill>
            <a:srgbClr val="0A1522"/>
          </a:solidFill>
          <a:ln cap="flat" cmpd="sng" w="12700">
            <a:solidFill>
              <a:srgbClr val="FF6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1" name="Google Shape;1171;p17"/>
          <p:cNvSpPr/>
          <p:nvPr/>
        </p:nvSpPr>
        <p:spPr>
          <a:xfrm>
            <a:off x="6629400" y="2075688"/>
            <a:ext cx="4617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관찰 결과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2" name="Google Shape;1172;p17"/>
          <p:cNvSpPr/>
          <p:nvPr/>
        </p:nvSpPr>
        <p:spPr>
          <a:xfrm>
            <a:off x="6629400" y="2368296"/>
            <a:ext cx="4617720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'부모 리렌더 유발' 클릭 시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[memo있음] 로그도 매번 함께 찍힘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(memo 무력화)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3" name="Google Shape;1173;p17"/>
          <p:cNvSpPr/>
          <p:nvPr/>
        </p:nvSpPr>
        <p:spPr>
          <a:xfrm>
            <a:off x="548640" y="420624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4" name="Google Shape;1174;p17"/>
          <p:cNvSpPr/>
          <p:nvPr/>
        </p:nvSpPr>
        <p:spPr>
          <a:xfrm>
            <a:off x="777240" y="4407408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5" name="Google Shape;1175;p17"/>
          <p:cNvSpPr/>
          <p:nvPr/>
        </p:nvSpPr>
        <p:spPr>
          <a:xfrm>
            <a:off x="777240" y="440740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17"/>
          <p:cNvSpPr/>
          <p:nvPr/>
        </p:nvSpPr>
        <p:spPr>
          <a:xfrm>
            <a:off x="1371600" y="435254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느린 네트워크(Slow 3G)에서 lazy 청크 관찰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7" name="Google Shape;1177;p17"/>
          <p:cNvSpPr/>
          <p:nvPr/>
        </p:nvSpPr>
        <p:spPr>
          <a:xfrm>
            <a:off x="1371600" y="501091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lazy(() =&gt; import('./X')) 는 X 를 초기 번들에서 분리해 별도 청크로. 실제 필요한 시점에만 받아와 초기 로딩이 가볍다. 한 번 받으면 캐시.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8" name="Google Shape;1178;p17"/>
          <p:cNvSpPr/>
          <p:nvPr/>
        </p:nvSpPr>
        <p:spPr>
          <a:xfrm>
            <a:off x="6400800" y="4370832"/>
            <a:ext cx="5074920" cy="1819656"/>
          </a:xfrm>
          <a:prstGeom prst="roundRect">
            <a:avLst>
              <a:gd fmla="val 4523" name="adj"/>
            </a:avLst>
          </a:prstGeom>
          <a:solidFill>
            <a:srgbClr val="0A1522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" name="Google Shape;1179;p17"/>
          <p:cNvSpPr/>
          <p:nvPr/>
        </p:nvSpPr>
        <p:spPr>
          <a:xfrm>
            <a:off x="6629400" y="4498848"/>
            <a:ext cx="4617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관찰 결과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0" name="Google Shape;1180;p17"/>
          <p:cNvSpPr/>
          <p:nvPr/>
        </p:nvSpPr>
        <p:spPr>
          <a:xfrm>
            <a:off x="6629400" y="4791456"/>
            <a:ext cx="4617720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탭을 처음 누르는 순간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HeavyChart-xxxx.js 청크를 새로 요청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→ 그동안 Suspense fallback(⏳) 표시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17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2" name="Google Shape;1182;p17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g3f5576b70e4_0_218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9" name="Google Shape;1189;g3f5576b70e4_0_218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06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0" name="Google Shape;1190;g3f5576b70e4_0_218"/>
          <p:cNvSpPr/>
          <p:nvPr/>
        </p:nvSpPr>
        <p:spPr>
          <a:xfrm>
            <a:off x="1645920" y="457200"/>
            <a:ext cx="8595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500"/>
              <a:buFont typeface="Century Schoolbook"/>
              <a:buNone/>
            </a:pPr>
            <a:r>
              <a:rPr b="1" i="0" lang="en-US" sz="25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실습 흐름 — Context API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1" name="Google Shape;1191;g3f5576b70e4_0_218"/>
          <p:cNvSpPr/>
          <p:nvPr/>
        </p:nvSpPr>
        <p:spPr>
          <a:xfrm>
            <a:off x="1673352" y="1024128"/>
            <a:ext cx="9601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Provider 로 감싸면, 하위 어디서든 useContext 로 값을 꺼낸다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g3f5576b70e4_0_218"/>
          <p:cNvSpPr/>
          <p:nvPr/>
        </p:nvSpPr>
        <p:spPr>
          <a:xfrm>
            <a:off x="10042855" y="566928"/>
            <a:ext cx="1600200" cy="310800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실습 흐름도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3" name="Google Shape;1193;g3f5576b70e4_0_218"/>
          <p:cNvSpPr/>
          <p:nvPr/>
        </p:nvSpPr>
        <p:spPr>
          <a:xfrm>
            <a:off x="594360" y="1783080"/>
            <a:ext cx="4114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파일 구성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4" name="Google Shape;1194;g3f5576b70e4_0_218"/>
          <p:cNvSpPr/>
          <p:nvPr/>
        </p:nvSpPr>
        <p:spPr>
          <a:xfrm>
            <a:off x="548640" y="2148840"/>
            <a:ext cx="4114800" cy="4206300"/>
          </a:xfrm>
          <a:prstGeom prst="roundRect">
            <a:avLst>
              <a:gd fmla="val 200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" name="Google Shape;1195;g3f5576b70e4_0_218"/>
          <p:cNvSpPr/>
          <p:nvPr/>
        </p:nvSpPr>
        <p:spPr>
          <a:xfrm>
            <a:off x="749808" y="2313432"/>
            <a:ext cx="3776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src/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g3f5576b70e4_0_218"/>
          <p:cNvSpPr/>
          <p:nvPr/>
        </p:nvSpPr>
        <p:spPr>
          <a:xfrm>
            <a:off x="1042416" y="266090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App.jsx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g3f5576b70e4_0_218"/>
          <p:cNvSpPr/>
          <p:nvPr/>
        </p:nvSpPr>
        <p:spPr>
          <a:xfrm>
            <a:off x="3063240" y="2660904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Provider 중첩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8" name="Google Shape;1198;g3f5576b70e4_0_218"/>
          <p:cNvSpPr/>
          <p:nvPr/>
        </p:nvSpPr>
        <p:spPr>
          <a:xfrm>
            <a:off x="1042416" y="3008376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├─ context/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9" name="Google Shape;1199;g3f5576b70e4_0_218"/>
          <p:cNvSpPr/>
          <p:nvPr/>
        </p:nvSpPr>
        <p:spPr>
          <a:xfrm>
            <a:off x="1335024" y="3355848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│    ├─ ThemeContext.jsx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g3f5576b70e4_0_218"/>
          <p:cNvSpPr/>
          <p:nvPr/>
        </p:nvSpPr>
        <p:spPr>
          <a:xfrm>
            <a:off x="1335024" y="3703320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│    └─ WatchlistContext.jsx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g3f5576b70e4_0_218"/>
          <p:cNvSpPr/>
          <p:nvPr/>
        </p:nvSpPr>
        <p:spPr>
          <a:xfrm>
            <a:off x="1042416" y="4050792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└─ components/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2" name="Google Shape;1202;g3f5576b70e4_0_218"/>
          <p:cNvSpPr/>
          <p:nvPr/>
        </p:nvSpPr>
        <p:spPr>
          <a:xfrm>
            <a:off x="1335024" y="4398264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Header.jsx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g3f5576b70e4_0_218"/>
          <p:cNvSpPr/>
          <p:nvPr/>
        </p:nvSpPr>
        <p:spPr>
          <a:xfrm>
            <a:off x="1335024" y="4745736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└─ StockGrid.jsx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g3f5576b70e4_0_218"/>
          <p:cNvSpPr/>
          <p:nvPr/>
        </p:nvSpPr>
        <p:spPr>
          <a:xfrm>
            <a:off x="4983480" y="1783080"/>
            <a:ext cx="67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데이터 흐름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g3f5576b70e4_0_218"/>
          <p:cNvSpPr/>
          <p:nvPr/>
        </p:nvSpPr>
        <p:spPr>
          <a:xfrm>
            <a:off x="4937760" y="2148840"/>
            <a:ext cx="6750900" cy="3429000"/>
          </a:xfrm>
          <a:prstGeom prst="roundRect">
            <a:avLst>
              <a:gd fmla="val 2400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06" name="Google Shape;1206;g3f5576b70e4_0_218"/>
          <p:cNvCxnSpPr/>
          <p:nvPr/>
        </p:nvCxnSpPr>
        <p:spPr>
          <a:xfrm>
            <a:off x="7091081" y="3082442"/>
            <a:ext cx="0" cy="12828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207" name="Google Shape;1207;g3f5576b70e4_0_218"/>
          <p:cNvSpPr/>
          <p:nvPr/>
        </p:nvSpPr>
        <p:spPr>
          <a:xfrm>
            <a:off x="6268121" y="3559302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담기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08" name="Google Shape;1208;g3f5576b70e4_0_218"/>
          <p:cNvCxnSpPr/>
          <p:nvPr/>
        </p:nvCxnSpPr>
        <p:spPr>
          <a:xfrm flipH="1" rot="10800000">
            <a:off x="7091081" y="3249646"/>
            <a:ext cx="3177600" cy="1115700"/>
          </a:xfrm>
          <a:prstGeom prst="straightConnector1">
            <a:avLst/>
          </a:prstGeom>
          <a:noFill/>
          <a:ln cap="flat" cmpd="sng" w="22225">
            <a:solidFill>
              <a:srgbClr val="64FFDA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1209" name="Google Shape;1209;g3f5576b70e4_0_218"/>
          <p:cNvSpPr/>
          <p:nvPr/>
        </p:nvSpPr>
        <p:spPr>
          <a:xfrm>
            <a:off x="7856964" y="3642970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useContext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10" name="Google Shape;1210;g3f5576b70e4_0_218"/>
          <p:cNvCxnSpPr/>
          <p:nvPr/>
        </p:nvCxnSpPr>
        <p:spPr>
          <a:xfrm>
            <a:off x="7091081" y="4365346"/>
            <a:ext cx="3177600" cy="111600"/>
          </a:xfrm>
          <a:prstGeom prst="straightConnector1">
            <a:avLst/>
          </a:prstGeom>
          <a:noFill/>
          <a:ln cap="flat" cmpd="sng" w="22225">
            <a:solidFill>
              <a:srgbClr val="64FFDA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1211" name="Google Shape;1211;g3f5576b70e4_0_218"/>
          <p:cNvSpPr/>
          <p:nvPr/>
        </p:nvSpPr>
        <p:spPr>
          <a:xfrm>
            <a:off x="5991112" y="2775661"/>
            <a:ext cx="2199900" cy="613500"/>
          </a:xfrm>
          <a:prstGeom prst="roundRect">
            <a:avLst>
              <a:gd fmla="val 11923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2" name="Google Shape;1212;g3f5576b70e4_0_218"/>
          <p:cNvSpPr/>
          <p:nvPr/>
        </p:nvSpPr>
        <p:spPr>
          <a:xfrm>
            <a:off x="5991112" y="2775661"/>
            <a:ext cx="2199900" cy="61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Provider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value 공급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3" name="Google Shape;1213;g3f5576b70e4_0_218"/>
          <p:cNvSpPr/>
          <p:nvPr/>
        </p:nvSpPr>
        <p:spPr>
          <a:xfrm>
            <a:off x="5991112" y="4058564"/>
            <a:ext cx="2199900" cy="613500"/>
          </a:xfrm>
          <a:prstGeom prst="roundRect">
            <a:avLst>
              <a:gd fmla="val 11923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4" name="Google Shape;1214;g3f5576b70e4_0_218"/>
          <p:cNvSpPr/>
          <p:nvPr/>
        </p:nvSpPr>
        <p:spPr>
          <a:xfrm>
            <a:off x="5991112" y="4058564"/>
            <a:ext cx="2199900" cy="61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Context 상자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theme · watchlist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g3f5576b70e4_0_218"/>
          <p:cNvSpPr/>
          <p:nvPr/>
        </p:nvSpPr>
        <p:spPr>
          <a:xfrm>
            <a:off x="9413236" y="2970886"/>
            <a:ext cx="17112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6" name="Google Shape;1216;g3f5576b70e4_0_218"/>
          <p:cNvSpPr/>
          <p:nvPr/>
        </p:nvSpPr>
        <p:spPr>
          <a:xfrm>
            <a:off x="9413236" y="2970886"/>
            <a:ext cx="17112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Header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useTheme()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7" name="Google Shape;1217;g3f5576b70e4_0_218"/>
          <p:cNvSpPr/>
          <p:nvPr/>
        </p:nvSpPr>
        <p:spPr>
          <a:xfrm>
            <a:off x="9413236" y="4198010"/>
            <a:ext cx="17112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" name="Google Shape;1218;g3f5576b70e4_0_218"/>
          <p:cNvSpPr/>
          <p:nvPr/>
        </p:nvSpPr>
        <p:spPr>
          <a:xfrm>
            <a:off x="9413236" y="4198010"/>
            <a:ext cx="17112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StockGrid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useWatchlist()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9" name="Google Shape;1219;g3f5576b70e4_0_218"/>
          <p:cNvSpPr/>
          <p:nvPr/>
        </p:nvSpPr>
        <p:spPr>
          <a:xfrm>
            <a:off x="4937760" y="5687568"/>
            <a:ext cx="6750900" cy="658500"/>
          </a:xfrm>
          <a:prstGeom prst="roundRect">
            <a:avLst>
              <a:gd fmla="val 12500" name="adj"/>
            </a:avLst>
          </a:prstGeom>
          <a:solidFill>
            <a:srgbClr val="12263A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0" name="Google Shape;1220;g3f5576b70e4_0_218"/>
          <p:cNvSpPr/>
          <p:nvPr/>
        </p:nvSpPr>
        <p:spPr>
          <a:xfrm>
            <a:off x="5138928" y="5687568"/>
            <a:ext cx="6348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createContext → Provider → useContext 3단계. 중간 컴포넌트를 거치지 않아 prop drilling 이 사라진다.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1" name="Google Shape;1221;g3f5576b70e4_0_218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2" name="Google Shape;1222;g3f5576b70e4_0_218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18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9" name="Google Shape;1229;p18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06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0" name="Google Shape;1230;p18"/>
          <p:cNvSpPr/>
          <p:nvPr/>
        </p:nvSpPr>
        <p:spPr>
          <a:xfrm>
            <a:off x="1645920" y="457200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Context API (전역 상태)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1" name="Google Shape;1231;p18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prop drilling 없이 여러 컴포넌트가 같은 상태를 공유 · 테마 + 관심목록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2" name="Google Shape;1232;p18"/>
          <p:cNvSpPr/>
          <p:nvPr/>
        </p:nvSpPr>
        <p:spPr>
          <a:xfrm>
            <a:off x="9859975" y="566928"/>
            <a:ext cx="178308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Vite · React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3" name="Google Shape;1233;p18"/>
          <p:cNvSpPr/>
          <p:nvPr/>
        </p:nvSpPr>
        <p:spPr>
          <a:xfrm>
            <a:off x="548640" y="1801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" name="Google Shape;1234;p18"/>
          <p:cNvSpPr/>
          <p:nvPr/>
        </p:nvSpPr>
        <p:spPr>
          <a:xfrm>
            <a:off x="822960" y="1728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학습 목표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18"/>
          <p:cNvSpPr/>
          <p:nvPr/>
        </p:nvSpPr>
        <p:spPr>
          <a:xfrm>
            <a:off x="548640" y="224028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18"/>
          <p:cNvSpPr/>
          <p:nvPr/>
        </p:nvSpPr>
        <p:spPr>
          <a:xfrm>
            <a:off x="804672" y="224028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Context 가 푸는 문제 : prop drilling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18"/>
          <p:cNvSpPr/>
          <p:nvPr/>
        </p:nvSpPr>
        <p:spPr>
          <a:xfrm>
            <a:off x="548640" y="280720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8" name="Google Shape;1238;p18"/>
          <p:cNvSpPr/>
          <p:nvPr/>
        </p:nvSpPr>
        <p:spPr>
          <a:xfrm>
            <a:off x="804672" y="280720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3단계 : createContext → Provider → useContext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18"/>
          <p:cNvSpPr/>
          <p:nvPr/>
        </p:nvSpPr>
        <p:spPr>
          <a:xfrm>
            <a:off x="548640" y="3374136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18"/>
          <p:cNvSpPr/>
          <p:nvPr/>
        </p:nvSpPr>
        <p:spPr>
          <a:xfrm>
            <a:off x="804672" y="3374136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커스텀 훅(useTheme)으로 소비 + 밖 사용 방지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18"/>
          <p:cNvSpPr/>
          <p:nvPr/>
        </p:nvSpPr>
        <p:spPr>
          <a:xfrm>
            <a:off x="548640" y="3941064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2" name="Google Shape;1242;p18"/>
          <p:cNvSpPr/>
          <p:nvPr/>
        </p:nvSpPr>
        <p:spPr>
          <a:xfrm>
            <a:off x="804672" y="3941064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Provider 중첩으로 여러 Context 동시 적용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3" name="Google Shape;1243;p18"/>
          <p:cNvSpPr/>
          <p:nvPr/>
        </p:nvSpPr>
        <p:spPr>
          <a:xfrm>
            <a:off x="548640" y="4663440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4" name="Google Shape;1244;p18"/>
          <p:cNvSpPr/>
          <p:nvPr/>
        </p:nvSpPr>
        <p:spPr>
          <a:xfrm>
            <a:off x="822960" y="4590288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개념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5" name="Google Shape;1245;p18"/>
          <p:cNvSpPr/>
          <p:nvPr/>
        </p:nvSpPr>
        <p:spPr>
          <a:xfrm>
            <a:off x="548640" y="5029200"/>
            <a:ext cx="4709160" cy="1280160"/>
          </a:xfrm>
          <a:prstGeom prst="roundRect">
            <a:avLst>
              <a:gd fmla="val 5714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" name="Google Shape;1246;p18"/>
          <p:cNvSpPr/>
          <p:nvPr/>
        </p:nvSpPr>
        <p:spPr>
          <a:xfrm>
            <a:off x="749808" y="5175504"/>
            <a:ext cx="430682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createContext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값을 담을 상자 생성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Provider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하위 트리에 값 공급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useContext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하위 어디서든 값 접근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7" name="Google Shape;1247;p18"/>
          <p:cNvSpPr/>
          <p:nvPr/>
        </p:nvSpPr>
        <p:spPr>
          <a:xfrm>
            <a:off x="5532120" y="1783080"/>
            <a:ext cx="6156655" cy="3246120"/>
          </a:xfrm>
          <a:prstGeom prst="roundRect">
            <a:avLst>
              <a:gd fmla="val 169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" name="Google Shape;1248;p18"/>
          <p:cNvSpPr/>
          <p:nvPr/>
        </p:nvSpPr>
        <p:spPr>
          <a:xfrm>
            <a:off x="5715000" y="192938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" name="Google Shape;1249;p18"/>
          <p:cNvSpPr/>
          <p:nvPr/>
        </p:nvSpPr>
        <p:spPr>
          <a:xfrm>
            <a:off x="5916168" y="192938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0" name="Google Shape;1250;p18"/>
          <p:cNvSpPr/>
          <p:nvPr/>
        </p:nvSpPr>
        <p:spPr>
          <a:xfrm>
            <a:off x="6117336" y="192938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1" name="Google Shape;1251;p18"/>
          <p:cNvSpPr/>
          <p:nvPr/>
        </p:nvSpPr>
        <p:spPr>
          <a:xfrm>
            <a:off x="6309360" y="1874520"/>
            <a:ext cx="524225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src/context/ThemeContext.jsx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2" name="Google Shape;1252;p18"/>
          <p:cNvSpPr/>
          <p:nvPr/>
        </p:nvSpPr>
        <p:spPr>
          <a:xfrm>
            <a:off x="5733288" y="2194560"/>
            <a:ext cx="5754319" cy="269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1) 상자 만들기 (기본값 null)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ThemeContext =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createContext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null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2) Provider 로 값 담기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export function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ThemeProvider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({ children }) 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[isDark, setDark] =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useState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false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return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&lt;ThemeContext.Provider value={...}&gt;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3) 편의 훅 + Provider 밖 사용 방지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export function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useTheme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() 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ctx =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useContext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(ThemeContext)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if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(!ctx)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throw new Error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(...)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p18"/>
          <p:cNvSpPr/>
          <p:nvPr/>
        </p:nvSpPr>
        <p:spPr>
          <a:xfrm>
            <a:off x="5532120" y="5193792"/>
            <a:ext cx="6156655" cy="1161288"/>
          </a:xfrm>
          <a:prstGeom prst="roundRect">
            <a:avLst>
              <a:gd fmla="val 6299" name="adj"/>
            </a:avLst>
          </a:prstGeom>
          <a:solidFill>
            <a:srgbClr val="16324D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" name="Google Shape;1254;p18"/>
          <p:cNvSpPr/>
          <p:nvPr/>
        </p:nvSpPr>
        <p:spPr>
          <a:xfrm>
            <a:off x="5760720" y="5303520"/>
            <a:ext cx="569945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다음 단계 (Zustand)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5" name="Google Shape;1255;p18"/>
          <p:cNvSpPr/>
          <p:nvPr/>
        </p:nvSpPr>
        <p:spPr>
          <a:xfrm>
            <a:off x="5760720" y="5577840"/>
            <a:ext cx="5699455" cy="7498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Context 는 전역 공유엔 좋지만, 값이 자주 바뀌면 하위가 광범위하게 리렌더될 수 있다. 08강부터 이를 보완하는 Zustand 로 넘어간다.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18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7" name="Google Shape;1257;p18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19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4" name="Google Shape;1264;p19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06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5" name="Google Shape;1265;p19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prop drilling 을 Context 가 없앤다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19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중간 컴포넌트를 거치지 않고, 필요한 곳에서 값을 바로 꺼낸다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19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개념 다이어그램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8" name="Google Shape;1268;p19"/>
          <p:cNvSpPr/>
          <p:nvPr/>
        </p:nvSpPr>
        <p:spPr>
          <a:xfrm>
            <a:off x="548640" y="1783080"/>
            <a:ext cx="5394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✕  prop drilling — 계층마다 전달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19"/>
          <p:cNvSpPr/>
          <p:nvPr/>
        </p:nvSpPr>
        <p:spPr>
          <a:xfrm>
            <a:off x="2194560" y="2331720"/>
            <a:ext cx="2377440" cy="640080"/>
          </a:xfrm>
          <a:prstGeom prst="roundRect">
            <a:avLst>
              <a:gd fmla="val 14286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0" name="Google Shape;1270;p19"/>
          <p:cNvSpPr/>
          <p:nvPr/>
        </p:nvSpPr>
        <p:spPr>
          <a:xfrm>
            <a:off x="2194560" y="2331720"/>
            <a:ext cx="23774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App (theme 보유)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71" name="Google Shape;1271;p19"/>
          <p:cNvCxnSpPr/>
          <p:nvPr/>
        </p:nvCxnSpPr>
        <p:spPr>
          <a:xfrm>
            <a:off x="3383280" y="2971800"/>
            <a:ext cx="0" cy="256032"/>
          </a:xfrm>
          <a:prstGeom prst="straightConnector1">
            <a:avLst/>
          </a:prstGeom>
          <a:noFill/>
          <a:ln cap="flat" cmpd="sng" w="19050">
            <a:solidFill>
              <a:srgbClr val="FF6B7A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272" name="Google Shape;1272;p19"/>
          <p:cNvSpPr/>
          <p:nvPr/>
        </p:nvSpPr>
        <p:spPr>
          <a:xfrm>
            <a:off x="4663440" y="2990088"/>
            <a:ext cx="10972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FF6B7A"/>
                </a:solidFill>
                <a:latin typeface="Courier New"/>
                <a:ea typeface="Courier New"/>
                <a:cs typeface="Courier New"/>
                <a:sym typeface="Courier New"/>
              </a:rPr>
              <a:t>props 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3" name="Google Shape;1273;p19"/>
          <p:cNvSpPr/>
          <p:nvPr/>
        </p:nvSpPr>
        <p:spPr>
          <a:xfrm>
            <a:off x="2194560" y="3227832"/>
            <a:ext cx="2377440" cy="640080"/>
          </a:xfrm>
          <a:prstGeom prst="roundRect">
            <a:avLst>
              <a:gd fmla="val 14286" name="adj"/>
            </a:avLst>
          </a:prstGeom>
          <a:solidFill>
            <a:srgbClr val="12263A"/>
          </a:solidFill>
          <a:ln cap="flat" cmpd="sng" w="12700">
            <a:solidFill>
              <a:srgbClr val="5D76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4" name="Google Shape;1274;p19"/>
          <p:cNvSpPr/>
          <p:nvPr/>
        </p:nvSpPr>
        <p:spPr>
          <a:xfrm>
            <a:off x="2194560" y="3227832"/>
            <a:ext cx="23774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75" name="Google Shape;1275;p19"/>
          <p:cNvCxnSpPr/>
          <p:nvPr/>
        </p:nvCxnSpPr>
        <p:spPr>
          <a:xfrm>
            <a:off x="3383280" y="3867912"/>
            <a:ext cx="0" cy="256032"/>
          </a:xfrm>
          <a:prstGeom prst="straightConnector1">
            <a:avLst/>
          </a:prstGeom>
          <a:noFill/>
          <a:ln cap="flat" cmpd="sng" w="19050">
            <a:solidFill>
              <a:srgbClr val="FF6B7A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276" name="Google Shape;1276;p19"/>
          <p:cNvSpPr/>
          <p:nvPr/>
        </p:nvSpPr>
        <p:spPr>
          <a:xfrm>
            <a:off x="4663440" y="3886200"/>
            <a:ext cx="10972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FF6B7A"/>
                </a:solidFill>
                <a:latin typeface="Courier New"/>
                <a:ea typeface="Courier New"/>
                <a:cs typeface="Courier New"/>
                <a:sym typeface="Courier New"/>
              </a:rPr>
              <a:t>props 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7" name="Google Shape;1277;p19"/>
          <p:cNvSpPr/>
          <p:nvPr/>
        </p:nvSpPr>
        <p:spPr>
          <a:xfrm>
            <a:off x="2194560" y="4123944"/>
            <a:ext cx="2377440" cy="640080"/>
          </a:xfrm>
          <a:prstGeom prst="roundRect">
            <a:avLst>
              <a:gd fmla="val 14286" name="adj"/>
            </a:avLst>
          </a:prstGeom>
          <a:solidFill>
            <a:srgbClr val="12263A"/>
          </a:solidFill>
          <a:ln cap="flat" cmpd="sng" w="12700">
            <a:solidFill>
              <a:srgbClr val="5D76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8" name="Google Shape;1278;p19"/>
          <p:cNvSpPr/>
          <p:nvPr/>
        </p:nvSpPr>
        <p:spPr>
          <a:xfrm>
            <a:off x="2194560" y="4123944"/>
            <a:ext cx="23774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Sidebar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79" name="Google Shape;1279;p19"/>
          <p:cNvCxnSpPr/>
          <p:nvPr/>
        </p:nvCxnSpPr>
        <p:spPr>
          <a:xfrm>
            <a:off x="3383280" y="4764024"/>
            <a:ext cx="0" cy="256032"/>
          </a:xfrm>
          <a:prstGeom prst="straightConnector1">
            <a:avLst/>
          </a:prstGeom>
          <a:noFill/>
          <a:ln cap="flat" cmpd="sng" w="19050">
            <a:solidFill>
              <a:srgbClr val="FF6B7A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280" name="Google Shape;1280;p19"/>
          <p:cNvSpPr/>
          <p:nvPr/>
        </p:nvSpPr>
        <p:spPr>
          <a:xfrm>
            <a:off x="4663440" y="4782312"/>
            <a:ext cx="10972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FF6B7A"/>
                </a:solidFill>
                <a:latin typeface="Courier New"/>
                <a:ea typeface="Courier New"/>
                <a:cs typeface="Courier New"/>
                <a:sym typeface="Courier New"/>
              </a:rPr>
              <a:t>props 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9"/>
          <p:cNvSpPr/>
          <p:nvPr/>
        </p:nvSpPr>
        <p:spPr>
          <a:xfrm>
            <a:off x="2194560" y="5020056"/>
            <a:ext cx="2377440" cy="640080"/>
          </a:xfrm>
          <a:prstGeom prst="roundRect">
            <a:avLst>
              <a:gd fmla="val 14286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2" name="Google Shape;1282;p19"/>
          <p:cNvSpPr/>
          <p:nvPr/>
        </p:nvSpPr>
        <p:spPr>
          <a:xfrm>
            <a:off x="2194560" y="5020056"/>
            <a:ext cx="23774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StockGrid (사용)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19"/>
          <p:cNvSpPr/>
          <p:nvPr/>
        </p:nvSpPr>
        <p:spPr>
          <a:xfrm>
            <a:off x="548640" y="5961888"/>
            <a:ext cx="5212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중간 Layout·Sidebar 는 theme 을 안 쓰는데도 그냥 전달만 함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84" name="Google Shape;1284;p19"/>
          <p:cNvCxnSpPr/>
          <p:nvPr/>
        </p:nvCxnSpPr>
        <p:spPr>
          <a:xfrm>
            <a:off x="6080760" y="1920240"/>
            <a:ext cx="0" cy="3931920"/>
          </a:xfrm>
          <a:prstGeom prst="straightConnector1">
            <a:avLst/>
          </a:prstGeom>
          <a:noFill/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5" name="Google Shape;1285;p19"/>
          <p:cNvSpPr/>
          <p:nvPr/>
        </p:nvSpPr>
        <p:spPr>
          <a:xfrm>
            <a:off x="6400800" y="1783080"/>
            <a:ext cx="5486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✓  Context — Provider 에 담고 바로 꺼냄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6" name="Google Shape;1286;p19"/>
          <p:cNvSpPr/>
          <p:nvPr/>
        </p:nvSpPr>
        <p:spPr>
          <a:xfrm>
            <a:off x="6400800" y="2331720"/>
            <a:ext cx="5257800" cy="2880360"/>
          </a:xfrm>
          <a:prstGeom prst="roundRect">
            <a:avLst>
              <a:gd fmla="val 3810" name="adj"/>
            </a:avLst>
          </a:prstGeom>
          <a:solidFill>
            <a:srgbClr val="10243B"/>
          </a:solidFill>
          <a:ln cap="flat" cmpd="sng" w="1905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7" name="Google Shape;1287;p19"/>
          <p:cNvSpPr/>
          <p:nvPr/>
        </p:nvSpPr>
        <p:spPr>
          <a:xfrm>
            <a:off x="6537960" y="2450592"/>
            <a:ext cx="49834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ThemeProvider  value={theme}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8" name="Google Shape;1288;p19"/>
          <p:cNvSpPr/>
          <p:nvPr/>
        </p:nvSpPr>
        <p:spPr>
          <a:xfrm>
            <a:off x="6766560" y="2926080"/>
            <a:ext cx="2103120" cy="731520"/>
          </a:xfrm>
          <a:prstGeom prst="roundRect">
            <a:avLst>
              <a:gd fmla="val 12500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9" name="Google Shape;1289;p19"/>
          <p:cNvSpPr/>
          <p:nvPr/>
        </p:nvSpPr>
        <p:spPr>
          <a:xfrm>
            <a:off x="6766560" y="2926080"/>
            <a:ext cx="21031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200"/>
              <a:buFont typeface="Courier New"/>
              <a:buNone/>
            </a:pPr>
            <a:r>
              <a:rPr b="1" i="0" lang="en-US" sz="12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Header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useTheme()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0" name="Google Shape;1290;p19"/>
          <p:cNvSpPr/>
          <p:nvPr/>
        </p:nvSpPr>
        <p:spPr>
          <a:xfrm>
            <a:off x="9144000" y="2926080"/>
            <a:ext cx="2103120" cy="731520"/>
          </a:xfrm>
          <a:prstGeom prst="roundRect">
            <a:avLst>
              <a:gd fmla="val 12500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" name="Google Shape;1291;p19"/>
          <p:cNvSpPr/>
          <p:nvPr/>
        </p:nvSpPr>
        <p:spPr>
          <a:xfrm>
            <a:off x="9144000" y="2926080"/>
            <a:ext cx="21031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200"/>
              <a:buFont typeface="Courier New"/>
              <a:buNone/>
            </a:pPr>
            <a:r>
              <a:rPr b="1" i="0" lang="en-US" sz="12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StockGrid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useWatchlist()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2" name="Google Shape;1292;p19"/>
          <p:cNvSpPr/>
          <p:nvPr/>
        </p:nvSpPr>
        <p:spPr>
          <a:xfrm>
            <a:off x="7955280" y="4023360"/>
            <a:ext cx="2103120" cy="731520"/>
          </a:xfrm>
          <a:prstGeom prst="roundRect">
            <a:avLst>
              <a:gd fmla="val 12500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3" name="Google Shape;1293;p19"/>
          <p:cNvSpPr/>
          <p:nvPr/>
        </p:nvSpPr>
        <p:spPr>
          <a:xfrm>
            <a:off x="7955280" y="4023360"/>
            <a:ext cx="21031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200"/>
              <a:buFont typeface="Courier New"/>
              <a:buNone/>
            </a:pPr>
            <a:r>
              <a:rPr b="1" i="0" lang="en-US" sz="12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AddForm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useWatchlist()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94" name="Google Shape;1294;p19"/>
          <p:cNvCxnSpPr/>
          <p:nvPr/>
        </p:nvCxnSpPr>
        <p:spPr>
          <a:xfrm flipH="1">
            <a:off x="7818120" y="2788920"/>
            <a:ext cx="1207008" cy="137160"/>
          </a:xfrm>
          <a:prstGeom prst="straightConnector1">
            <a:avLst/>
          </a:prstGeom>
          <a:noFill/>
          <a:ln cap="flat" cmpd="sng" w="12700">
            <a:solidFill>
              <a:srgbClr val="64FFDA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1295" name="Google Shape;1295;p19"/>
          <p:cNvCxnSpPr/>
          <p:nvPr/>
        </p:nvCxnSpPr>
        <p:spPr>
          <a:xfrm>
            <a:off x="9025128" y="2788920"/>
            <a:ext cx="1170432" cy="137160"/>
          </a:xfrm>
          <a:prstGeom prst="straightConnector1">
            <a:avLst/>
          </a:prstGeom>
          <a:noFill/>
          <a:ln cap="flat" cmpd="sng" w="12700">
            <a:solidFill>
              <a:srgbClr val="64FFDA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1296" name="Google Shape;1296;p19"/>
          <p:cNvCxnSpPr/>
          <p:nvPr/>
        </p:nvCxnSpPr>
        <p:spPr>
          <a:xfrm flipH="1">
            <a:off x="9006840" y="2788920"/>
            <a:ext cx="18288" cy="1234440"/>
          </a:xfrm>
          <a:prstGeom prst="straightConnector1">
            <a:avLst/>
          </a:prstGeom>
          <a:noFill/>
          <a:ln cap="flat" cmpd="sng" w="12700">
            <a:solidFill>
              <a:srgbClr val="64FFDA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1297" name="Google Shape;1297;p19"/>
          <p:cNvSpPr/>
          <p:nvPr/>
        </p:nvSpPr>
        <p:spPr>
          <a:xfrm>
            <a:off x="6400800" y="5349240"/>
            <a:ext cx="5257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createContext → Provider → useContext (3단계)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19"/>
          <p:cNvSpPr/>
          <p:nvPr/>
        </p:nvSpPr>
        <p:spPr>
          <a:xfrm>
            <a:off x="548640" y="5806440"/>
            <a:ext cx="5394960" cy="502920"/>
          </a:xfrm>
          <a:prstGeom prst="roundRect">
            <a:avLst>
              <a:gd fmla="val 16364" name="adj"/>
            </a:avLst>
          </a:prstGeom>
          <a:solidFill>
            <a:srgbClr val="12263A"/>
          </a:solidFill>
          <a:ln cap="flat" cmpd="sng" w="12700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" name="Google Shape;1299;p19"/>
          <p:cNvSpPr/>
          <p:nvPr/>
        </p:nvSpPr>
        <p:spPr>
          <a:xfrm>
            <a:off x="731520" y="5806440"/>
            <a:ext cx="51206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한계: 값이 자주 바뀌면 하위 전체가 리렌더 → 08강 Zustand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0" name="Google Shape;1300;p19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1" name="Google Shape;1301;p19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20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" name="Google Shape;1308;p20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🧩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9" name="Google Shape;1309;p20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61DAFB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06  </a:t>
            </a: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확장 과제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0" name="Google Shape;1310;p20"/>
          <p:cNvSpPr/>
          <p:nvPr/>
        </p:nvSpPr>
        <p:spPr>
          <a:xfrm>
            <a:off x="1673352" y="1024128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여유가 되면 직접 실습 · 정답과 해설은 각 레슨 CHALLENGE.md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1" name="Google Shape;1311;p20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CHALLENGE.md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2" name="Google Shape;1312;p20"/>
          <p:cNvSpPr/>
          <p:nvPr/>
        </p:nvSpPr>
        <p:spPr>
          <a:xfrm>
            <a:off x="548640" y="178308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3" name="Google Shape;1313;p20"/>
          <p:cNvSpPr/>
          <p:nvPr/>
        </p:nvSpPr>
        <p:spPr>
          <a:xfrm>
            <a:off x="777240" y="1984248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" name="Google Shape;1314;p20"/>
          <p:cNvSpPr/>
          <p:nvPr/>
        </p:nvSpPr>
        <p:spPr>
          <a:xfrm>
            <a:off x="777240" y="198424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5" name="Google Shape;1315;p20"/>
          <p:cNvSpPr/>
          <p:nvPr/>
        </p:nvSpPr>
        <p:spPr>
          <a:xfrm>
            <a:off x="1371600" y="192938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세 번째 Context(정렬 기준) 추가하기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6" name="Google Shape;1316;p20"/>
          <p:cNvSpPr/>
          <p:nvPr/>
        </p:nvSpPr>
        <p:spPr>
          <a:xfrm>
            <a:off x="1371600" y="258775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Context 가 늘면 Provider 를 계속 중첩. 깊어지면 AppProviders 로 묶어 정리. StockGrid 에서 useSort() 로 정렬 기준을 읽는다.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7" name="Google Shape;1317;p20"/>
          <p:cNvSpPr/>
          <p:nvPr/>
        </p:nvSpPr>
        <p:spPr>
          <a:xfrm>
            <a:off x="6400800" y="194767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8" name="Google Shape;1318;p20"/>
          <p:cNvSpPr/>
          <p:nvPr/>
        </p:nvSpPr>
        <p:spPr>
          <a:xfrm>
            <a:off x="6583680" y="209397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9" name="Google Shape;1319;p20"/>
          <p:cNvSpPr/>
          <p:nvPr/>
        </p:nvSpPr>
        <p:spPr>
          <a:xfrm>
            <a:off x="6784848" y="209397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0" name="Google Shape;1320;p20"/>
          <p:cNvSpPr/>
          <p:nvPr/>
        </p:nvSpPr>
        <p:spPr>
          <a:xfrm>
            <a:off x="6986016" y="209397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1" name="Google Shape;1321;p20"/>
          <p:cNvSpPr/>
          <p:nvPr/>
        </p:nvSpPr>
        <p:spPr>
          <a:xfrm>
            <a:off x="6601968" y="235915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SortContext.jsx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SortContext =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createContext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null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App.jsx — Provider 중첩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&lt;ThemeProvider&gt;&lt;WatchlistProvider&gt;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&lt;SortProvider&gt;...&lt;/SortProvider&gt;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2" name="Google Shape;1322;p20"/>
          <p:cNvSpPr/>
          <p:nvPr/>
        </p:nvSpPr>
        <p:spPr>
          <a:xfrm>
            <a:off x="548640" y="420624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3" name="Google Shape;1323;p20"/>
          <p:cNvSpPr/>
          <p:nvPr/>
        </p:nvSpPr>
        <p:spPr>
          <a:xfrm>
            <a:off x="777240" y="4407408"/>
            <a:ext cx="438912" cy="438912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" name="Google Shape;1324;p20"/>
          <p:cNvSpPr/>
          <p:nvPr/>
        </p:nvSpPr>
        <p:spPr>
          <a:xfrm>
            <a:off x="777240" y="440740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20"/>
          <p:cNvSpPr/>
          <p:nvPr/>
        </p:nvSpPr>
        <p:spPr>
          <a:xfrm>
            <a:off x="1371600" y="435254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Provider 밖에서 훅을 호출하면?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6" name="Google Shape;1326;p20"/>
          <p:cNvSpPr/>
          <p:nvPr/>
        </p:nvSpPr>
        <p:spPr>
          <a:xfrm>
            <a:off x="1371600" y="501091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Provider 없으면 useContext 가 기본값 null 반환 → 나중에 'null 속성 읽기' 같은 모호한 에러. 커스텀 훅에서 if(!ctx) throw 로 일찍, 명확히 실패하게 설계.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7" name="Google Shape;1327;p20"/>
          <p:cNvSpPr/>
          <p:nvPr/>
        </p:nvSpPr>
        <p:spPr>
          <a:xfrm>
            <a:off x="6400800" y="4370832"/>
            <a:ext cx="5074920" cy="1819656"/>
          </a:xfrm>
          <a:prstGeom prst="roundRect">
            <a:avLst>
              <a:gd fmla="val 4523" name="adj"/>
            </a:avLst>
          </a:prstGeom>
          <a:solidFill>
            <a:srgbClr val="0A1522"/>
          </a:solidFill>
          <a:ln cap="flat" cmpd="sng" w="12700">
            <a:solidFill>
              <a:srgbClr val="FF6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8" name="Google Shape;1328;p20"/>
          <p:cNvSpPr/>
          <p:nvPr/>
        </p:nvSpPr>
        <p:spPr>
          <a:xfrm>
            <a:off x="6629400" y="4498848"/>
            <a:ext cx="4617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관찰 결과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0"/>
          <p:cNvSpPr/>
          <p:nvPr/>
        </p:nvSpPr>
        <p:spPr>
          <a:xfrm>
            <a:off x="6629400" y="4791456"/>
            <a:ext cx="4617720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Error: useWatchlist은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WatchlistProvider 안에서 사용하세요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→ Provider 감싸기 누락을 즉시 인지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0" name="Google Shape;1330;p20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1" name="Google Shape;1331;p20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g3f5690c73c2_1_350"/>
          <p:cNvSpPr/>
          <p:nvPr/>
        </p:nvSpPr>
        <p:spPr>
          <a:xfrm>
            <a:off x="487680" y="219456"/>
            <a:ext cx="1828800" cy="390000"/>
          </a:xfrm>
          <a:prstGeom prst="roundRect">
            <a:avLst>
              <a:gd fmla="val 15625" name="adj"/>
            </a:avLst>
          </a:prstGeom>
          <a:solidFill>
            <a:srgbClr val="E94560">
              <a:alpha val="20000"/>
            </a:srgbClr>
          </a:solidFill>
          <a:ln cap="flat" cmpd="sng" w="16925">
            <a:solidFill>
              <a:srgbClr val="E945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g3f5690c73c2_1_350"/>
          <p:cNvSpPr/>
          <p:nvPr/>
        </p:nvSpPr>
        <p:spPr>
          <a:xfrm>
            <a:off x="487680" y="219456"/>
            <a:ext cx="1828800" cy="390000"/>
          </a:xfrm>
          <a:prstGeom prst="rect">
            <a:avLst/>
          </a:prstGeom>
          <a:solidFill>
            <a:srgbClr val="FFCA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b="1" i="0" lang="en-US" sz="12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강 · 개념 경계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9" name="Google Shape;1339;g3f5690c73c2_1_350"/>
          <p:cNvSpPr/>
          <p:nvPr/>
        </p:nvSpPr>
        <p:spPr>
          <a:xfrm>
            <a:off x="487680" y="731520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Calibri"/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무엇이 React이고, 무엇이 Next.js인가?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0" name="Google Shape;1340;g3f5690c73c2_1_350"/>
          <p:cNvSpPr/>
          <p:nvPr/>
        </p:nvSpPr>
        <p:spPr>
          <a:xfrm>
            <a:off x="487680" y="1706880"/>
            <a:ext cx="5120700" cy="4754700"/>
          </a:xfrm>
          <a:prstGeom prst="rect">
            <a:avLst/>
          </a:prstGeom>
          <a:solidFill>
            <a:srgbClr val="0A1A2A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g3f5690c73c2_1_350"/>
          <p:cNvSpPr/>
          <p:nvPr/>
        </p:nvSpPr>
        <p:spPr>
          <a:xfrm>
            <a:off x="487680" y="1706880"/>
            <a:ext cx="5120700" cy="85200"/>
          </a:xfrm>
          <a:prstGeom prst="rect">
            <a:avLst/>
          </a:prstGeom>
          <a:solidFill>
            <a:srgbClr val="61DAFB"/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g3f5690c73c2_1_350"/>
          <p:cNvSpPr/>
          <p:nvPr/>
        </p:nvSpPr>
        <p:spPr>
          <a:xfrm>
            <a:off x="670560" y="1889760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⚛  React (라이브러리)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3" name="Google Shape;1343;g3f5690c73c2_1_350"/>
          <p:cNvSpPr/>
          <p:nvPr/>
        </p:nvSpPr>
        <p:spPr>
          <a:xfrm>
            <a:off x="731520" y="2499360"/>
            <a:ext cx="4632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컴포넌트 시스템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g3f5690c73c2_1_350"/>
          <p:cNvSpPr/>
          <p:nvPr/>
        </p:nvSpPr>
        <p:spPr>
          <a:xfrm>
            <a:off x="731520" y="3084576"/>
            <a:ext cx="4632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JSX 문법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5" name="Google Shape;1345;g3f5690c73c2_1_350"/>
          <p:cNvSpPr/>
          <p:nvPr/>
        </p:nvSpPr>
        <p:spPr>
          <a:xfrm>
            <a:off x="731520" y="3669792"/>
            <a:ext cx="4632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State &amp; Hook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6" name="Google Shape;1346;g3f5690c73c2_1_350"/>
          <p:cNvSpPr/>
          <p:nvPr/>
        </p:nvSpPr>
        <p:spPr>
          <a:xfrm>
            <a:off x="731520" y="4255008"/>
            <a:ext cx="4632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Props 전달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7" name="Google Shape;1347;g3f5690c73c2_1_350"/>
          <p:cNvSpPr/>
          <p:nvPr/>
        </p:nvSpPr>
        <p:spPr>
          <a:xfrm>
            <a:off x="731520" y="4840224"/>
            <a:ext cx="4632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이벤트 처리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8" name="Google Shape;1348;g3f5690c73c2_1_350"/>
          <p:cNvSpPr/>
          <p:nvPr/>
        </p:nvSpPr>
        <p:spPr>
          <a:xfrm>
            <a:off x="731520" y="5425440"/>
            <a:ext cx="4632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Virtual DOM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9" name="Google Shape;1349;g3f5690c73c2_1_350"/>
          <p:cNvSpPr/>
          <p:nvPr/>
        </p:nvSpPr>
        <p:spPr>
          <a:xfrm>
            <a:off x="6583680" y="1706880"/>
            <a:ext cx="5120700" cy="4754700"/>
          </a:xfrm>
          <a:prstGeom prst="rect">
            <a:avLst/>
          </a:prstGeom>
          <a:solidFill>
            <a:srgbClr val="0A0A1A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0" name="Google Shape;1350;g3f5690c73c2_1_350"/>
          <p:cNvSpPr/>
          <p:nvPr/>
        </p:nvSpPr>
        <p:spPr>
          <a:xfrm>
            <a:off x="6583680" y="1706880"/>
            <a:ext cx="5120700" cy="85200"/>
          </a:xfrm>
          <a:prstGeom prst="rect">
            <a:avLst/>
          </a:prstGeom>
          <a:solidFill>
            <a:srgbClr val="FFFFFF"/>
          </a:solidFill>
          <a:ln cap="flat" cmpd="sng" w="169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1" name="Google Shape;1351;g3f5690c73c2_1_350"/>
          <p:cNvSpPr/>
          <p:nvPr/>
        </p:nvSpPr>
        <p:spPr>
          <a:xfrm>
            <a:off x="6766560" y="1889760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▲  Next.js (프레임워크)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2" name="Google Shape;1352;g3f5690c73c2_1_350"/>
          <p:cNvSpPr/>
          <p:nvPr/>
        </p:nvSpPr>
        <p:spPr>
          <a:xfrm>
            <a:off x="6766560" y="2499360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파일 기반 라우팅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3" name="Google Shape;1353;g3f5690c73c2_1_350"/>
          <p:cNvSpPr/>
          <p:nvPr/>
        </p:nvSpPr>
        <p:spPr>
          <a:xfrm>
            <a:off x="6766560" y="3084576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SSR / SSG / ISR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4" name="Google Shape;1354;g3f5690c73c2_1_350"/>
          <p:cNvSpPr/>
          <p:nvPr/>
        </p:nvSpPr>
        <p:spPr>
          <a:xfrm>
            <a:off x="6766560" y="3669792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Server Component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5" name="Google Shape;1355;g3f5690c73c2_1_350"/>
          <p:cNvSpPr/>
          <p:nvPr/>
        </p:nvSpPr>
        <p:spPr>
          <a:xfrm>
            <a:off x="6766560" y="4255008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use client 지시자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6" name="Google Shape;1356;g3f5690c73c2_1_350"/>
          <p:cNvSpPr/>
          <p:nvPr/>
        </p:nvSpPr>
        <p:spPr>
          <a:xfrm>
            <a:off x="6766560" y="4840224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API Routes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7" name="Google Shape;1357;g3f5690c73c2_1_350"/>
          <p:cNvSpPr/>
          <p:nvPr/>
        </p:nvSpPr>
        <p:spPr>
          <a:xfrm>
            <a:off x="6766560" y="5425440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자동 코드 분할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8" name="Google Shape;1358;g3f5690c73c2_1_350"/>
          <p:cNvSpPr/>
          <p:nvPr/>
        </p:nvSpPr>
        <p:spPr>
          <a:xfrm>
            <a:off x="5632704" y="3413760"/>
            <a:ext cx="914400" cy="9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4800"/>
              <a:buFont typeface="Calibri"/>
              <a:buNone/>
            </a:pPr>
            <a:r>
              <a:rPr b="0" i="0" lang="en-US" sz="48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⊂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g3f5690c73c2_1_350"/>
          <p:cNvSpPr/>
          <p:nvPr/>
        </p:nvSpPr>
        <p:spPr>
          <a:xfrm>
            <a:off x="5547360" y="4328160"/>
            <a:ext cx="109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포함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0" name="Google Shape;1360;g3f5690c73c2_1_350"/>
          <p:cNvSpPr/>
          <p:nvPr/>
        </p:nvSpPr>
        <p:spPr>
          <a:xfrm>
            <a:off x="487680" y="6461760"/>
            <a:ext cx="11216700" cy="268500"/>
          </a:xfrm>
          <a:prstGeom prst="rect">
            <a:avLst/>
          </a:prstGeom>
          <a:solidFill>
            <a:srgbClr val="1A0F00"/>
          </a:solidFill>
          <a:ln cap="flat" cmpd="sng" w="12700">
            <a:solidFill>
              <a:srgbClr val="E945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g3f5690c73c2_1_350"/>
          <p:cNvSpPr/>
          <p:nvPr/>
        </p:nvSpPr>
        <p:spPr>
          <a:xfrm>
            <a:off x="670560" y="6486144"/>
            <a:ext cx="107289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Next.js = React + 추가 기능. React 코드 자체는 동일하게 동작합니다!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g3f5690c73c2_1_350"/>
          <p:cNvSpPr/>
          <p:nvPr/>
        </p:nvSpPr>
        <p:spPr>
          <a:xfrm>
            <a:off x="487680" y="1494473"/>
            <a:ext cx="11216700" cy="30300"/>
          </a:xfrm>
          <a:prstGeom prst="rect">
            <a:avLst/>
          </a:prstGeom>
          <a:solidFill>
            <a:srgbClr val="61DAFB">
              <a:alpha val="40000"/>
            </a:srgbClr>
          </a:solidFill>
          <a:ln cap="flat" cmpd="sng" w="16925">
            <a:solidFill>
              <a:srgbClr val="61DAFB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g3f5690c73c2_1_382"/>
          <p:cNvSpPr/>
          <p:nvPr/>
        </p:nvSpPr>
        <p:spPr>
          <a:xfrm>
            <a:off x="487680" y="219456"/>
            <a:ext cx="1828800" cy="390000"/>
          </a:xfrm>
          <a:prstGeom prst="roundRect">
            <a:avLst>
              <a:gd fmla="val 15625" name="adj"/>
            </a:avLst>
          </a:prstGeom>
          <a:solidFill>
            <a:srgbClr val="E94560">
              <a:alpha val="20000"/>
            </a:srgbClr>
          </a:solidFill>
          <a:ln cap="flat" cmpd="sng" w="16925">
            <a:solidFill>
              <a:srgbClr val="E945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g3f5690c73c2_1_382"/>
          <p:cNvSpPr/>
          <p:nvPr/>
        </p:nvSpPr>
        <p:spPr>
          <a:xfrm>
            <a:off x="487680" y="219456"/>
            <a:ext cx="1828800" cy="390000"/>
          </a:xfrm>
          <a:prstGeom prst="rect">
            <a:avLst/>
          </a:prstGeom>
          <a:solidFill>
            <a:srgbClr val="FFCA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b="1" i="0" lang="en-US" sz="12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강 · 개념 경계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g3f5690c73c2_1_382"/>
          <p:cNvSpPr/>
          <p:nvPr/>
        </p:nvSpPr>
        <p:spPr>
          <a:xfrm>
            <a:off x="487680" y="731520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Calibri"/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CSR vs SSR — 렌더링 위치의 차이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1" name="Google Shape;1371;g3f5690c73c2_1_382"/>
          <p:cNvSpPr/>
          <p:nvPr/>
        </p:nvSpPr>
        <p:spPr>
          <a:xfrm>
            <a:off x="487680" y="1675707"/>
            <a:ext cx="5120700" cy="3535500"/>
          </a:xfrm>
          <a:prstGeom prst="rect">
            <a:avLst/>
          </a:prstGeom>
          <a:solidFill>
            <a:srgbClr val="0A152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g3f5690c73c2_1_382"/>
          <p:cNvSpPr/>
          <p:nvPr/>
        </p:nvSpPr>
        <p:spPr>
          <a:xfrm>
            <a:off x="670560" y="1822011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CSR (Client-Side Rendering)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3" name="Google Shape;1373;g3f5690c73c2_1_382"/>
          <p:cNvSpPr/>
          <p:nvPr/>
        </p:nvSpPr>
        <p:spPr>
          <a:xfrm>
            <a:off x="670560" y="2260923"/>
            <a:ext cx="47547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React (Vite) 기본 동작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4" name="Google Shape;1374;g3f5690c73c2_1_382"/>
          <p:cNvSpPr/>
          <p:nvPr/>
        </p:nvSpPr>
        <p:spPr>
          <a:xfrm>
            <a:off x="670560" y="2712027"/>
            <a:ext cx="4754700" cy="463200"/>
          </a:xfrm>
          <a:prstGeom prst="rect">
            <a:avLst/>
          </a:prstGeom>
          <a:solidFill>
            <a:srgbClr val="0A152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g3f5690c73c2_1_382"/>
          <p:cNvSpPr/>
          <p:nvPr/>
        </p:nvSpPr>
        <p:spPr>
          <a:xfrm>
            <a:off x="792480" y="2748603"/>
            <a:ext cx="45111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1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브라우저 요청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6" name="Google Shape;1376;g3f5690c73c2_1_382"/>
          <p:cNvSpPr/>
          <p:nvPr/>
        </p:nvSpPr>
        <p:spPr>
          <a:xfrm>
            <a:off x="670560" y="3285051"/>
            <a:ext cx="4754700" cy="463200"/>
          </a:xfrm>
          <a:prstGeom prst="rect">
            <a:avLst/>
          </a:prstGeom>
          <a:solidFill>
            <a:srgbClr val="0A152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g3f5690c73c2_1_382"/>
          <p:cNvSpPr/>
          <p:nvPr/>
        </p:nvSpPr>
        <p:spPr>
          <a:xfrm>
            <a:off x="792480" y="3321627"/>
            <a:ext cx="45111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2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빈 HTML 수신 (흰 화면)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8" name="Google Shape;1378;g3f5690c73c2_1_382"/>
          <p:cNvSpPr/>
          <p:nvPr/>
        </p:nvSpPr>
        <p:spPr>
          <a:xfrm>
            <a:off x="670560" y="3858075"/>
            <a:ext cx="4754700" cy="463200"/>
          </a:xfrm>
          <a:prstGeom prst="rect">
            <a:avLst/>
          </a:prstGeom>
          <a:solidFill>
            <a:srgbClr val="0A152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g3f5690c73c2_1_382"/>
          <p:cNvSpPr/>
          <p:nvPr/>
        </p:nvSpPr>
        <p:spPr>
          <a:xfrm>
            <a:off x="792480" y="3894651"/>
            <a:ext cx="45111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3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JS 번들 다운로드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0" name="Google Shape;1380;g3f5690c73c2_1_382"/>
          <p:cNvSpPr/>
          <p:nvPr/>
        </p:nvSpPr>
        <p:spPr>
          <a:xfrm>
            <a:off x="670560" y="4431099"/>
            <a:ext cx="4754700" cy="463200"/>
          </a:xfrm>
          <a:prstGeom prst="rect">
            <a:avLst/>
          </a:prstGeom>
          <a:solidFill>
            <a:srgbClr val="0A2A10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g3f5690c73c2_1_382"/>
          <p:cNvSpPr/>
          <p:nvPr/>
        </p:nvSpPr>
        <p:spPr>
          <a:xfrm>
            <a:off x="792480" y="4467675"/>
            <a:ext cx="45111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4  브라우저에서 렌더링 ✓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2" name="Google Shape;1382;g3f5690c73c2_1_382"/>
          <p:cNvSpPr/>
          <p:nvPr/>
        </p:nvSpPr>
        <p:spPr>
          <a:xfrm>
            <a:off x="6583680" y="1675707"/>
            <a:ext cx="5120700" cy="3535500"/>
          </a:xfrm>
          <a:prstGeom prst="rect">
            <a:avLst/>
          </a:prstGeom>
          <a:solidFill>
            <a:srgbClr val="0A152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g3f5690c73c2_1_382"/>
          <p:cNvSpPr/>
          <p:nvPr/>
        </p:nvSpPr>
        <p:spPr>
          <a:xfrm>
            <a:off x="6766560" y="1822011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SSR (Server-Side Rendering)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4" name="Google Shape;1384;g3f5690c73c2_1_382"/>
          <p:cNvSpPr/>
          <p:nvPr/>
        </p:nvSpPr>
        <p:spPr>
          <a:xfrm>
            <a:off x="6766560" y="2260923"/>
            <a:ext cx="47547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Next.js 기본 동작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g3f5690c73c2_1_382"/>
          <p:cNvSpPr/>
          <p:nvPr/>
        </p:nvSpPr>
        <p:spPr>
          <a:xfrm>
            <a:off x="6766560" y="2712027"/>
            <a:ext cx="4754700" cy="463200"/>
          </a:xfrm>
          <a:prstGeom prst="rect">
            <a:avLst/>
          </a:prstGeom>
          <a:solidFill>
            <a:srgbClr val="0A152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g3f5690c73c2_1_382"/>
          <p:cNvSpPr/>
          <p:nvPr/>
        </p:nvSpPr>
        <p:spPr>
          <a:xfrm>
            <a:off x="6888480" y="2748603"/>
            <a:ext cx="45111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1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브라우저 요청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7" name="Google Shape;1387;g3f5690c73c2_1_382"/>
          <p:cNvSpPr/>
          <p:nvPr/>
        </p:nvSpPr>
        <p:spPr>
          <a:xfrm>
            <a:off x="6766560" y="3285051"/>
            <a:ext cx="4754700" cy="463200"/>
          </a:xfrm>
          <a:prstGeom prst="rect">
            <a:avLst/>
          </a:prstGeom>
          <a:solidFill>
            <a:srgbClr val="0A152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g3f5690c73c2_1_382"/>
          <p:cNvSpPr/>
          <p:nvPr/>
        </p:nvSpPr>
        <p:spPr>
          <a:xfrm>
            <a:off x="6888480" y="3321627"/>
            <a:ext cx="45111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2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서버에서 렌더링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9" name="Google Shape;1389;g3f5690c73c2_1_382"/>
          <p:cNvSpPr/>
          <p:nvPr/>
        </p:nvSpPr>
        <p:spPr>
          <a:xfrm>
            <a:off x="6766560" y="3858075"/>
            <a:ext cx="4754700" cy="463200"/>
          </a:xfrm>
          <a:prstGeom prst="rect">
            <a:avLst/>
          </a:prstGeom>
          <a:solidFill>
            <a:srgbClr val="0A152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g3f5690c73c2_1_382"/>
          <p:cNvSpPr/>
          <p:nvPr/>
        </p:nvSpPr>
        <p:spPr>
          <a:xfrm>
            <a:off x="6888480" y="3894651"/>
            <a:ext cx="45111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3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완성된 HTML 전송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1" name="Google Shape;1391;g3f5690c73c2_1_382"/>
          <p:cNvSpPr/>
          <p:nvPr/>
        </p:nvSpPr>
        <p:spPr>
          <a:xfrm>
            <a:off x="6766560" y="4431099"/>
            <a:ext cx="4754700" cy="463200"/>
          </a:xfrm>
          <a:prstGeom prst="rect">
            <a:avLst/>
          </a:prstGeom>
          <a:solidFill>
            <a:srgbClr val="0A2A10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g3f5690c73c2_1_382"/>
          <p:cNvSpPr/>
          <p:nvPr/>
        </p:nvSpPr>
        <p:spPr>
          <a:xfrm>
            <a:off x="6888480" y="4467675"/>
            <a:ext cx="45111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4  즉시 표시 ✓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93" name="Google Shape;1393;g3f5690c73c2_1_382"/>
          <p:cNvGraphicFramePr/>
          <p:nvPr/>
        </p:nvGraphicFramePr>
        <p:xfrm>
          <a:off x="487680" y="533971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{E6B5D994-CCEE-4792-A1E0-669F2CCB3569}</a:tableStyleId>
              </a:tblPr>
              <a:tblGrid>
                <a:gridCol w="3738875"/>
                <a:gridCol w="3738875"/>
                <a:gridCol w="3738875"/>
              </a:tblGrid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항목</a:t>
                      </a:r>
                      <a:endParaRPr sz="15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975" marB="60975" marR="121925" marL="121925">
                    <a:lnL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34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1DAFB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61DAF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CSR</a:t>
                      </a:r>
                      <a:endParaRPr sz="15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975" marB="60975" marR="121925" marL="121925">
                    <a:lnL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A152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SSR (Next.js)</a:t>
                      </a:r>
                      <a:endParaRPr sz="15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975" marB="60975" marR="121925" marL="121925">
                    <a:lnL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A1520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D6F6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CCD6F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초기 로딩</a:t>
                      </a:r>
                      <a:endParaRPr sz="15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975" marB="60975" marR="121925" marL="121925">
                    <a:lnL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21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D6F6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CCD6F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느림 (JS 로드 후)</a:t>
                      </a:r>
                      <a:endParaRPr sz="15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975" marB="60975" marR="121925" marL="121925">
                    <a:lnL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21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D6F6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CCD6F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빠름 (HTML 즉시)</a:t>
                      </a:r>
                      <a:endParaRPr sz="15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975" marB="60975" marR="121925" marL="121925">
                    <a:lnL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2137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D6F6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CCD6F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SEO</a:t>
                      </a:r>
                      <a:endParaRPr sz="15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975" marB="60975" marR="121925" marL="121925">
                    <a:lnL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21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D6F6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CCD6F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불리</a:t>
                      </a:r>
                      <a:endParaRPr sz="15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975" marB="60975" marR="121925" marL="121925">
                    <a:lnL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21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D6F6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CCD6F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유리</a:t>
                      </a:r>
                      <a:endParaRPr sz="15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975" marB="60975" marR="121925" marL="121925">
                    <a:lnL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2137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D6F6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CCD6F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적합한 사례</a:t>
                      </a:r>
                      <a:endParaRPr sz="15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975" marB="60975" marR="121925" marL="121925">
                    <a:lnL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21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D6F6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CCD6F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대시보드, 관리자</a:t>
                      </a:r>
                      <a:endParaRPr sz="15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975" marB="60975" marR="121925" marL="121925">
                    <a:lnL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21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D6F6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CCD6F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블로그, 쇼핑몰</a:t>
                      </a:r>
                      <a:endParaRPr sz="15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975" marB="60975" marR="121925" marL="121925">
                    <a:lnL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F346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2137"/>
                    </a:solidFill>
                  </a:tcPr>
                </a:tc>
              </a:tr>
            </a:tbl>
          </a:graphicData>
        </a:graphic>
      </p:graphicFrame>
      <p:sp>
        <p:nvSpPr>
          <p:cNvPr id="1394" name="Google Shape;1394;g3f5690c73c2_1_382"/>
          <p:cNvSpPr/>
          <p:nvPr/>
        </p:nvSpPr>
        <p:spPr>
          <a:xfrm>
            <a:off x="487680" y="1494473"/>
            <a:ext cx="11216700" cy="30300"/>
          </a:xfrm>
          <a:prstGeom prst="rect">
            <a:avLst/>
          </a:prstGeom>
          <a:solidFill>
            <a:srgbClr val="61DAFB">
              <a:alpha val="40000"/>
            </a:srgbClr>
          </a:solidFill>
          <a:ln cap="flat" cmpd="sng" w="16925">
            <a:solidFill>
              <a:srgbClr val="61DAFB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5690c73c2_1_32"/>
          <p:cNvSpPr/>
          <p:nvPr/>
        </p:nvSpPr>
        <p:spPr>
          <a:xfrm>
            <a:off x="487680" y="219456"/>
            <a:ext cx="1828800" cy="390000"/>
          </a:xfrm>
          <a:prstGeom prst="roundRect">
            <a:avLst>
              <a:gd fmla="val 15625" name="adj"/>
            </a:avLst>
          </a:prstGeom>
          <a:solidFill>
            <a:srgbClr val="61DAFB">
              <a:alpha val="20000"/>
            </a:srgbClr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3f5690c73c2_1_32"/>
          <p:cNvSpPr/>
          <p:nvPr/>
        </p:nvSpPr>
        <p:spPr>
          <a:xfrm>
            <a:off x="487680" y="219456"/>
            <a:ext cx="18288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1강 · REACT 기초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g3f5690c73c2_1_32"/>
          <p:cNvSpPr/>
          <p:nvPr/>
        </p:nvSpPr>
        <p:spPr>
          <a:xfrm>
            <a:off x="487680" y="695661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Calibri"/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Virtual DOM — 어떻게 빠를 수 있는가?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g3f5690c73c2_1_32"/>
          <p:cNvSpPr/>
          <p:nvPr/>
        </p:nvSpPr>
        <p:spPr>
          <a:xfrm>
            <a:off x="487680" y="1504278"/>
            <a:ext cx="11216700" cy="30300"/>
          </a:xfrm>
          <a:prstGeom prst="rect">
            <a:avLst/>
          </a:prstGeom>
          <a:solidFill>
            <a:srgbClr val="61DAFB">
              <a:alpha val="40000"/>
            </a:srgbClr>
          </a:solidFill>
          <a:ln cap="flat" cmpd="sng" w="16925">
            <a:solidFill>
              <a:srgbClr val="61DAFB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3f5690c73c2_1_32"/>
          <p:cNvSpPr/>
          <p:nvPr/>
        </p:nvSpPr>
        <p:spPr>
          <a:xfrm>
            <a:off x="487680" y="1828800"/>
            <a:ext cx="2560500" cy="3657600"/>
          </a:xfrm>
          <a:prstGeom prst="rect">
            <a:avLst/>
          </a:prstGeom>
          <a:solidFill>
            <a:srgbClr val="0D2137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g3f5690c73c2_1_32"/>
          <p:cNvSpPr/>
          <p:nvPr/>
        </p:nvSpPr>
        <p:spPr>
          <a:xfrm>
            <a:off x="487680" y="1828800"/>
            <a:ext cx="2560500" cy="85200"/>
          </a:xfrm>
          <a:prstGeom prst="rect">
            <a:avLst/>
          </a:prstGeom>
          <a:solidFill>
            <a:srgbClr val="61DAFB"/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g3f5690c73c2_1_32"/>
          <p:cNvSpPr/>
          <p:nvPr/>
        </p:nvSpPr>
        <p:spPr>
          <a:xfrm>
            <a:off x="487680" y="2011680"/>
            <a:ext cx="25605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2900"/>
              <a:buFont typeface="Calibri"/>
              <a:buNone/>
            </a:pPr>
            <a:r>
              <a:rPr b="1" i="0" lang="en-US" sz="29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①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g3f5690c73c2_1_32"/>
          <p:cNvSpPr/>
          <p:nvPr/>
        </p:nvSpPr>
        <p:spPr>
          <a:xfrm>
            <a:off x="487680" y="2621280"/>
            <a:ext cx="25605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상태 변경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3f5690c73c2_1_32"/>
          <p:cNvSpPr/>
          <p:nvPr/>
        </p:nvSpPr>
        <p:spPr>
          <a:xfrm>
            <a:off x="487680" y="3230880"/>
            <a:ext cx="2560500" cy="10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setState() 호출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새 Virtual DOM 생성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g3f5690c73c2_1_32"/>
          <p:cNvSpPr/>
          <p:nvPr/>
        </p:nvSpPr>
        <p:spPr>
          <a:xfrm>
            <a:off x="3048000" y="3535680"/>
            <a:ext cx="3048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900"/>
              <a:buFont typeface="Calibri"/>
              <a:buNone/>
            </a:pPr>
            <a:r>
              <a:rPr b="0" i="0" lang="en-US" sz="19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▶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g3f5690c73c2_1_32"/>
          <p:cNvSpPr/>
          <p:nvPr/>
        </p:nvSpPr>
        <p:spPr>
          <a:xfrm>
            <a:off x="3352800" y="1828800"/>
            <a:ext cx="2560500" cy="3657600"/>
          </a:xfrm>
          <a:prstGeom prst="rect">
            <a:avLst/>
          </a:prstGeom>
          <a:solidFill>
            <a:srgbClr val="0D2137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3f5690c73c2_1_32"/>
          <p:cNvSpPr/>
          <p:nvPr/>
        </p:nvSpPr>
        <p:spPr>
          <a:xfrm>
            <a:off x="3352800" y="1828800"/>
            <a:ext cx="2560500" cy="85200"/>
          </a:xfrm>
          <a:prstGeom prst="rect">
            <a:avLst/>
          </a:prstGeom>
          <a:solidFill>
            <a:srgbClr val="FFD700"/>
          </a:solidFill>
          <a:ln cap="flat" cmpd="sng" w="16925">
            <a:solidFill>
              <a:srgbClr val="FFD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3f5690c73c2_1_32"/>
          <p:cNvSpPr/>
          <p:nvPr/>
        </p:nvSpPr>
        <p:spPr>
          <a:xfrm>
            <a:off x="3352800" y="2011680"/>
            <a:ext cx="25605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2900"/>
              <a:buFont typeface="Calibri"/>
              <a:buNone/>
            </a:pPr>
            <a:r>
              <a:rPr b="1" i="0" lang="en-US" sz="2900" u="none" cap="none" strike="noStrike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②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g3f5690c73c2_1_32"/>
          <p:cNvSpPr/>
          <p:nvPr/>
        </p:nvSpPr>
        <p:spPr>
          <a:xfrm>
            <a:off x="3352800" y="2621280"/>
            <a:ext cx="25605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Diffing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g3f5690c73c2_1_32"/>
          <p:cNvSpPr/>
          <p:nvPr/>
        </p:nvSpPr>
        <p:spPr>
          <a:xfrm>
            <a:off x="3352800" y="3230880"/>
            <a:ext cx="2560500" cy="10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이전 VDOM과 비교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변경된 부분 탐색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g3f5690c73c2_1_32"/>
          <p:cNvSpPr/>
          <p:nvPr/>
        </p:nvSpPr>
        <p:spPr>
          <a:xfrm>
            <a:off x="5913120" y="3535680"/>
            <a:ext cx="3048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900"/>
              <a:buFont typeface="Calibri"/>
              <a:buNone/>
            </a:pPr>
            <a:r>
              <a:rPr b="0" i="0" lang="en-US" sz="19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▶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g3f5690c73c2_1_32"/>
          <p:cNvSpPr/>
          <p:nvPr/>
        </p:nvSpPr>
        <p:spPr>
          <a:xfrm>
            <a:off x="6217920" y="1828800"/>
            <a:ext cx="2560500" cy="3657600"/>
          </a:xfrm>
          <a:prstGeom prst="rect">
            <a:avLst/>
          </a:prstGeom>
          <a:solidFill>
            <a:srgbClr val="0D2137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3f5690c73c2_1_32"/>
          <p:cNvSpPr/>
          <p:nvPr/>
        </p:nvSpPr>
        <p:spPr>
          <a:xfrm>
            <a:off x="6217920" y="1828800"/>
            <a:ext cx="2560500" cy="85200"/>
          </a:xfrm>
          <a:prstGeom prst="rect">
            <a:avLst/>
          </a:prstGeom>
          <a:solidFill>
            <a:srgbClr val="64FFDA"/>
          </a:solidFill>
          <a:ln cap="flat" cmpd="sng" w="1692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g3f5690c73c2_1_32"/>
          <p:cNvSpPr/>
          <p:nvPr/>
        </p:nvSpPr>
        <p:spPr>
          <a:xfrm>
            <a:off x="6217920" y="2011680"/>
            <a:ext cx="25605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2900"/>
              <a:buFont typeface="Calibri"/>
              <a:buNone/>
            </a:pPr>
            <a:r>
              <a:rPr b="1" i="0" lang="en-US" sz="29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③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3f5690c73c2_1_32"/>
          <p:cNvSpPr/>
          <p:nvPr/>
        </p:nvSpPr>
        <p:spPr>
          <a:xfrm>
            <a:off x="6217920" y="2621280"/>
            <a:ext cx="25605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최소 업데이트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3f5690c73c2_1_32"/>
          <p:cNvSpPr/>
          <p:nvPr/>
        </p:nvSpPr>
        <p:spPr>
          <a:xfrm>
            <a:off x="6217920" y="3230880"/>
            <a:ext cx="2560500" cy="10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실제 DOM에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꼭 필요한 부분만 반영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g3f5690c73c2_1_32"/>
          <p:cNvSpPr/>
          <p:nvPr/>
        </p:nvSpPr>
        <p:spPr>
          <a:xfrm>
            <a:off x="8778240" y="3535680"/>
            <a:ext cx="3048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900"/>
              <a:buFont typeface="Calibri"/>
              <a:buNone/>
            </a:pPr>
            <a:r>
              <a:rPr b="0" i="0" lang="en-US" sz="19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▶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g3f5690c73c2_1_32"/>
          <p:cNvSpPr/>
          <p:nvPr/>
        </p:nvSpPr>
        <p:spPr>
          <a:xfrm>
            <a:off x="9083040" y="1828800"/>
            <a:ext cx="2560500" cy="3657600"/>
          </a:xfrm>
          <a:prstGeom prst="rect">
            <a:avLst/>
          </a:prstGeom>
          <a:solidFill>
            <a:srgbClr val="1A0F0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3f5690c73c2_1_32"/>
          <p:cNvSpPr/>
          <p:nvPr/>
        </p:nvSpPr>
        <p:spPr>
          <a:xfrm>
            <a:off x="9083040" y="1828800"/>
            <a:ext cx="2560500" cy="85200"/>
          </a:xfrm>
          <a:prstGeom prst="rect">
            <a:avLst/>
          </a:prstGeom>
          <a:solidFill>
            <a:srgbClr val="E94560"/>
          </a:solidFill>
          <a:ln cap="flat" cmpd="sng" w="16925">
            <a:solidFill>
              <a:srgbClr val="E945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3f5690c73c2_1_32"/>
          <p:cNvSpPr/>
          <p:nvPr/>
        </p:nvSpPr>
        <p:spPr>
          <a:xfrm>
            <a:off x="9083040" y="2011680"/>
            <a:ext cx="25605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2900"/>
              <a:buFont typeface="Calibri"/>
              <a:buNone/>
            </a:pPr>
            <a:r>
              <a:rPr b="1" i="0" lang="en-US" sz="29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g3f5690c73c2_1_32"/>
          <p:cNvSpPr/>
          <p:nvPr/>
        </p:nvSpPr>
        <p:spPr>
          <a:xfrm>
            <a:off x="9083040" y="2621280"/>
            <a:ext cx="25605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성능 향상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3f5690c73c2_1_32"/>
          <p:cNvSpPr/>
          <p:nvPr/>
        </p:nvSpPr>
        <p:spPr>
          <a:xfrm>
            <a:off x="9083040" y="3230880"/>
            <a:ext cx="2560500" cy="10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불필요한 DOM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조작 제거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3f5690c73c2_1_32"/>
          <p:cNvSpPr/>
          <p:nvPr/>
        </p:nvSpPr>
        <p:spPr>
          <a:xfrm>
            <a:off x="487680" y="5730240"/>
            <a:ext cx="11216700" cy="792300"/>
          </a:xfrm>
          <a:prstGeom prst="rect">
            <a:avLst/>
          </a:prstGeom>
          <a:solidFill>
            <a:srgbClr val="0A1A1A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3f5690c73c2_1_32"/>
          <p:cNvSpPr/>
          <p:nvPr/>
        </p:nvSpPr>
        <p:spPr>
          <a:xfrm>
            <a:off x="731520" y="5791200"/>
            <a:ext cx="107289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📌  핵심: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React는 실제 DOM을 직접 건드리지 않습니다. 메모리상의 가상 DOM에서 먼저 계산하고, 변경이 필요한 곳만 정밀하게 업데이트합니다.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g3f5690c73c2_1_415"/>
          <p:cNvSpPr/>
          <p:nvPr/>
        </p:nvSpPr>
        <p:spPr>
          <a:xfrm>
            <a:off x="487680" y="219456"/>
            <a:ext cx="1828800" cy="390000"/>
          </a:xfrm>
          <a:prstGeom prst="roundRect">
            <a:avLst>
              <a:gd fmla="val 15625" name="adj"/>
            </a:avLst>
          </a:prstGeom>
          <a:solidFill>
            <a:srgbClr val="E94560">
              <a:alpha val="20000"/>
            </a:srgbClr>
          </a:solidFill>
          <a:ln cap="flat" cmpd="sng" w="16925">
            <a:solidFill>
              <a:srgbClr val="E945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g3f5690c73c2_1_415"/>
          <p:cNvSpPr/>
          <p:nvPr/>
        </p:nvSpPr>
        <p:spPr>
          <a:xfrm>
            <a:off x="487680" y="219456"/>
            <a:ext cx="1828800" cy="390000"/>
          </a:xfrm>
          <a:prstGeom prst="rect">
            <a:avLst/>
          </a:prstGeom>
          <a:solidFill>
            <a:srgbClr val="FFCA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b="1" i="0" lang="en-US" sz="12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강 · 개념 경계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2" name="Google Shape;1402;g3f5690c73c2_1_415"/>
          <p:cNvSpPr/>
          <p:nvPr/>
        </p:nvSpPr>
        <p:spPr>
          <a:xfrm>
            <a:off x="487680" y="731520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Calibri"/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'use client' — React와 Next.js의 실행 경계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g3f5690c73c2_1_415"/>
          <p:cNvSpPr/>
          <p:nvPr/>
        </p:nvSpPr>
        <p:spPr>
          <a:xfrm>
            <a:off x="487680" y="1682496"/>
            <a:ext cx="11216700" cy="1219200"/>
          </a:xfrm>
          <a:prstGeom prst="rect">
            <a:avLst/>
          </a:prstGeom>
          <a:solidFill>
            <a:srgbClr val="1A080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4" name="Google Shape;1404;g3f5690c73c2_1_415"/>
          <p:cNvSpPr/>
          <p:nvPr/>
        </p:nvSpPr>
        <p:spPr>
          <a:xfrm>
            <a:off x="487680" y="1682496"/>
            <a:ext cx="85200" cy="1219200"/>
          </a:xfrm>
          <a:prstGeom prst="rect">
            <a:avLst/>
          </a:prstGeom>
          <a:solidFill>
            <a:srgbClr val="E94560"/>
          </a:solidFill>
          <a:ln cap="flat" cmpd="sng" w="16925">
            <a:solidFill>
              <a:srgbClr val="E945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5" name="Google Shape;1405;g3f5690c73c2_1_415"/>
          <p:cNvSpPr/>
          <p:nvPr/>
        </p:nvSpPr>
        <p:spPr>
          <a:xfrm>
            <a:off x="792480" y="1731264"/>
            <a:ext cx="10607100" cy="109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이것이 혼란의 근원!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  Next.js는 기본적으로 모든 컴포넌트를 서버에서 실행합니다.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  useState, useEffect, onClick 같은 브라우저 전용 기능은 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'use client'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 선언이 있는 컴포넌트에서만 사용 가능합니다.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6" name="Google Shape;1406;g3f5690c73c2_1_415"/>
          <p:cNvSpPr/>
          <p:nvPr/>
        </p:nvSpPr>
        <p:spPr>
          <a:xfrm>
            <a:off x="487680" y="3067746"/>
            <a:ext cx="5120700" cy="32919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g3f5690c73c2_1_415"/>
          <p:cNvSpPr/>
          <p:nvPr/>
        </p:nvSpPr>
        <p:spPr>
          <a:xfrm>
            <a:off x="670560" y="3169920"/>
            <a:ext cx="4754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❌  Server Component (기본값)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8" name="Google Shape;1408;g3f5690c73c2_1_415"/>
          <p:cNvSpPr/>
          <p:nvPr/>
        </p:nvSpPr>
        <p:spPr>
          <a:xfrm>
            <a:off x="670560" y="3592002"/>
            <a:ext cx="4754700" cy="26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onsolas"/>
                <a:ea typeface="Consolas"/>
                <a:cs typeface="Consolas"/>
                <a:sym typeface="Consolas"/>
              </a:rPr>
              <a:t>// 'use client' 없음</a:t>
            </a:r>
            <a:br>
              <a:rPr b="0" i="0" lang="en-US" sz="1500" u="none" cap="none" strike="noStrike">
                <a:solidFill>
                  <a:srgbClr val="8892B0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b="0" i="0" lang="en-US" sz="15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import</a:t>
            </a: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{ useState } </a:t>
            </a:r>
            <a:r>
              <a:rPr b="0" i="0" lang="en-US" sz="15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from</a:t>
            </a:r>
            <a:r>
              <a:rPr b="0" i="0" lang="en-US" sz="15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  <a:t> 'react'</a:t>
            </a:r>
            <a:br>
              <a:rPr b="0" i="0" lang="en-US" sz="15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</a:br>
            <a:br>
              <a:rPr b="0" i="0" lang="en-US" sz="15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b="0" i="0" lang="en-US" sz="15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export default function </a:t>
            </a:r>
            <a:r>
              <a:rPr b="0" i="0" lang="en-US" sz="15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  <a:t>Counter</a:t>
            </a: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() {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E94560"/>
                </a:solidFill>
                <a:latin typeface="Consolas"/>
                <a:ea typeface="Consolas"/>
                <a:cs typeface="Consolas"/>
                <a:sym typeface="Consolas"/>
              </a:rPr>
              <a:t>// 🚫 ERROR! useState는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E94560"/>
                </a:solidFill>
                <a:latin typeface="Consolas"/>
                <a:ea typeface="Consolas"/>
                <a:cs typeface="Consolas"/>
                <a:sym typeface="Consolas"/>
              </a:rPr>
              <a:t>  // 서버에서 실행 불가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E94560"/>
                </a:solidFill>
                <a:latin typeface="Consolas"/>
                <a:ea typeface="Consolas"/>
                <a:cs typeface="Consolas"/>
                <a:sym typeface="Consolas"/>
              </a:rPr>
              <a:t>  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const</a:t>
            </a: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[count, setCount] =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useState(0)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9" name="Google Shape;1409;g3f5690c73c2_1_415"/>
          <p:cNvSpPr/>
          <p:nvPr/>
        </p:nvSpPr>
        <p:spPr>
          <a:xfrm>
            <a:off x="6583680" y="3067746"/>
            <a:ext cx="5120700" cy="32919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g3f5690c73c2_1_415"/>
          <p:cNvSpPr/>
          <p:nvPr/>
        </p:nvSpPr>
        <p:spPr>
          <a:xfrm>
            <a:off x="6766560" y="3169920"/>
            <a:ext cx="4754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✓  Client Component (명시적 선언)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1" name="Google Shape;1411;g3f5690c73c2_1_415"/>
          <p:cNvSpPr/>
          <p:nvPr/>
        </p:nvSpPr>
        <p:spPr>
          <a:xfrm>
            <a:off x="6766560" y="3592002"/>
            <a:ext cx="4754700" cy="26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500"/>
              <a:buFont typeface="Consolas"/>
              <a:buNone/>
            </a:pPr>
            <a:r>
              <a:rPr b="1" i="0" lang="en-US" sz="15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  <a:t>'use client'</a:t>
            </a:r>
            <a:r>
              <a:rPr b="0" i="0" lang="en-US" sz="1500" u="none" cap="none" strike="noStrike">
                <a:solidFill>
                  <a:srgbClr val="8892B0"/>
                </a:solidFill>
                <a:latin typeface="Consolas"/>
                <a:ea typeface="Consolas"/>
                <a:cs typeface="Consolas"/>
                <a:sym typeface="Consolas"/>
              </a:rPr>
              <a:t>  // ← 이 한 줄이 핵심!</a:t>
            </a:r>
            <a:br>
              <a:rPr b="0" i="0" lang="en-US" sz="1500" u="none" cap="none" strike="noStrike">
                <a:solidFill>
                  <a:srgbClr val="8892B0"/>
                </a:solidFill>
                <a:latin typeface="Consolas"/>
                <a:ea typeface="Consolas"/>
                <a:cs typeface="Consolas"/>
                <a:sym typeface="Consolas"/>
              </a:rPr>
            </a:br>
            <a:br>
              <a:rPr b="0" i="0" lang="en-US" sz="1500" u="none" cap="none" strike="noStrike">
                <a:solidFill>
                  <a:srgbClr val="8892B0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b="0" i="0" lang="en-US" sz="15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import</a:t>
            </a: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{ useState } </a:t>
            </a:r>
            <a:r>
              <a:rPr b="0" i="0" lang="en-US" sz="15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from</a:t>
            </a:r>
            <a:r>
              <a:rPr b="0" i="0" lang="en-US" sz="15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  <a:t> 'react'</a:t>
            </a:r>
            <a:br>
              <a:rPr b="0" i="0" lang="en-US" sz="15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</a:br>
            <a:br>
              <a:rPr b="0" i="0" lang="en-US" sz="15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 b="0" i="0" lang="en-US" sz="15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export default function </a:t>
            </a:r>
            <a:r>
              <a:rPr b="0" i="0" lang="en-US" sz="15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  <a:t>Counter</a:t>
            </a: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() {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64FFDA"/>
                </a:solidFill>
                <a:latin typeface="Consolas"/>
                <a:ea typeface="Consolas"/>
                <a:cs typeface="Consolas"/>
                <a:sym typeface="Consolas"/>
              </a:rPr>
              <a:t>// ✓ 브라우저에서 실행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64FFDA"/>
                </a:solidFill>
                <a:latin typeface="Consolas"/>
                <a:ea typeface="Consolas"/>
                <a:cs typeface="Consolas"/>
                <a:sym typeface="Consolas"/>
              </a:rPr>
              <a:t>  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const</a:t>
            </a: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[count, setCount] =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useState(0)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2" name="Google Shape;1412;g3f5690c73c2_1_415"/>
          <p:cNvSpPr/>
          <p:nvPr/>
        </p:nvSpPr>
        <p:spPr>
          <a:xfrm>
            <a:off x="487680" y="6461760"/>
            <a:ext cx="11216700" cy="268500"/>
          </a:xfrm>
          <a:prstGeom prst="rect">
            <a:avLst/>
          </a:prstGeom>
          <a:solidFill>
            <a:srgbClr val="0A1A00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g3f5690c73c2_1_415"/>
          <p:cNvSpPr/>
          <p:nvPr/>
        </p:nvSpPr>
        <p:spPr>
          <a:xfrm>
            <a:off x="670560" y="6486144"/>
            <a:ext cx="107289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경험 법칙: useState / useEffect / onClick 사용 → 파일 맨 위에 'use client' 추가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4" name="Google Shape;1414;g3f5690c73c2_1_415"/>
          <p:cNvSpPr/>
          <p:nvPr/>
        </p:nvSpPr>
        <p:spPr>
          <a:xfrm>
            <a:off x="487680" y="1494473"/>
            <a:ext cx="11216700" cy="30300"/>
          </a:xfrm>
          <a:prstGeom prst="rect">
            <a:avLst/>
          </a:prstGeom>
          <a:solidFill>
            <a:srgbClr val="61DAFB">
              <a:alpha val="40000"/>
            </a:srgbClr>
          </a:solidFill>
          <a:ln cap="flat" cmpd="sng" w="16925">
            <a:solidFill>
              <a:srgbClr val="61DAFB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g3f5576b70e4_0_259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FFCA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1" name="Google Shape;1421;g3f5576b70e4_0_259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07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2" name="Google Shape;1422;g3f5576b70e4_0_259"/>
          <p:cNvSpPr/>
          <p:nvPr/>
        </p:nvSpPr>
        <p:spPr>
          <a:xfrm>
            <a:off x="1645920" y="457200"/>
            <a:ext cx="8595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500"/>
              <a:buFont typeface="Century Schoolbook"/>
              <a:buNone/>
            </a:pPr>
            <a:r>
              <a:rPr b="1" i="0" lang="en-US" sz="25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실습 흐름 — Next 라우팅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3" name="Google Shape;1423;g3f5576b70e4_0_259"/>
          <p:cNvSpPr/>
          <p:nvPr/>
        </p:nvSpPr>
        <p:spPr>
          <a:xfrm>
            <a:off x="1673352" y="1024128"/>
            <a:ext cx="9601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폴더 구조가 URL 이 되고, layout 이 모든 page 를 감싼다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4" name="Google Shape;1424;g3f5576b70e4_0_259"/>
          <p:cNvSpPr/>
          <p:nvPr/>
        </p:nvSpPr>
        <p:spPr>
          <a:xfrm>
            <a:off x="10042855" y="566928"/>
            <a:ext cx="1600200" cy="310800"/>
          </a:xfrm>
          <a:prstGeom prst="roundRect">
            <a:avLst>
              <a:gd fmla="val 23529" name="adj"/>
            </a:avLst>
          </a:prstGeom>
          <a:solidFill>
            <a:srgbClr val="FFCA5F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실습 흐름도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5" name="Google Shape;1425;g3f5576b70e4_0_259"/>
          <p:cNvSpPr/>
          <p:nvPr/>
        </p:nvSpPr>
        <p:spPr>
          <a:xfrm>
            <a:off x="594360" y="1783080"/>
            <a:ext cx="4114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파일 구성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6" name="Google Shape;1426;g3f5576b70e4_0_259"/>
          <p:cNvSpPr/>
          <p:nvPr/>
        </p:nvSpPr>
        <p:spPr>
          <a:xfrm>
            <a:off x="548640" y="2148840"/>
            <a:ext cx="4114800" cy="4206300"/>
          </a:xfrm>
          <a:prstGeom prst="roundRect">
            <a:avLst>
              <a:gd fmla="val 200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7" name="Google Shape;1427;g3f5576b70e4_0_259"/>
          <p:cNvSpPr/>
          <p:nvPr/>
        </p:nvSpPr>
        <p:spPr>
          <a:xfrm>
            <a:off x="749808" y="2313432"/>
            <a:ext cx="3776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app/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8" name="Google Shape;1428;g3f5576b70e4_0_259"/>
          <p:cNvSpPr/>
          <p:nvPr/>
        </p:nvSpPr>
        <p:spPr>
          <a:xfrm>
            <a:off x="1042416" y="266090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├─ layout.js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9" name="Google Shape;1429;g3f5576b70e4_0_259"/>
          <p:cNvSpPr/>
          <p:nvPr/>
        </p:nvSpPr>
        <p:spPr>
          <a:xfrm>
            <a:off x="3063240" y="2660904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공통 뼈대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0" name="Google Shape;1430;g3f5576b70e4_0_259"/>
          <p:cNvSpPr/>
          <p:nvPr/>
        </p:nvSpPr>
        <p:spPr>
          <a:xfrm>
            <a:off x="1042416" y="3008376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page.js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1" name="Google Shape;1431;g3f5576b70e4_0_259"/>
          <p:cNvSpPr/>
          <p:nvPr/>
        </p:nvSpPr>
        <p:spPr>
          <a:xfrm>
            <a:off x="3063240" y="3008376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2" name="Google Shape;1432;g3f5576b70e4_0_259"/>
          <p:cNvSpPr/>
          <p:nvPr/>
        </p:nvSpPr>
        <p:spPr>
          <a:xfrm>
            <a:off x="1042416" y="3355848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about/page.js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3" name="Google Shape;1433;g3f5576b70e4_0_259"/>
          <p:cNvSpPr/>
          <p:nvPr/>
        </p:nvSpPr>
        <p:spPr>
          <a:xfrm>
            <a:off x="3063240" y="3355848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/about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4" name="Google Shape;1434;g3f5576b70e4_0_259"/>
          <p:cNvSpPr/>
          <p:nvPr/>
        </p:nvSpPr>
        <p:spPr>
          <a:xfrm>
            <a:off x="1042416" y="3703320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└─ blog/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5" name="Google Shape;1435;g3f5576b70e4_0_259"/>
          <p:cNvSpPr/>
          <p:nvPr/>
        </p:nvSpPr>
        <p:spPr>
          <a:xfrm>
            <a:off x="1335024" y="4050792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page.js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6" name="Google Shape;1436;g3f5576b70e4_0_259"/>
          <p:cNvSpPr/>
          <p:nvPr/>
        </p:nvSpPr>
        <p:spPr>
          <a:xfrm>
            <a:off x="3063240" y="4050792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/blog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7" name="Google Shape;1437;g3f5576b70e4_0_259"/>
          <p:cNvSpPr/>
          <p:nvPr/>
        </p:nvSpPr>
        <p:spPr>
          <a:xfrm>
            <a:off x="1335024" y="4398264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posts.js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8" name="Google Shape;1438;g3f5576b70e4_0_259"/>
          <p:cNvSpPr/>
          <p:nvPr/>
        </p:nvSpPr>
        <p:spPr>
          <a:xfrm>
            <a:off x="3063240" y="4398264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데이터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9" name="Google Shape;1439;g3f5576b70e4_0_259"/>
          <p:cNvSpPr/>
          <p:nvPr/>
        </p:nvSpPr>
        <p:spPr>
          <a:xfrm>
            <a:off x="1335024" y="4745736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     └─ [id]/page.js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0" name="Google Shape;1440;g3f5576b70e4_0_259"/>
          <p:cNvSpPr/>
          <p:nvPr/>
        </p:nvSpPr>
        <p:spPr>
          <a:xfrm>
            <a:off x="3063240" y="4745736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/blog/1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1" name="Google Shape;1441;g3f5576b70e4_0_259"/>
          <p:cNvSpPr/>
          <p:nvPr/>
        </p:nvSpPr>
        <p:spPr>
          <a:xfrm>
            <a:off x="4983480" y="1783080"/>
            <a:ext cx="67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데이터 흐름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2" name="Google Shape;1442;g3f5576b70e4_0_259"/>
          <p:cNvSpPr/>
          <p:nvPr/>
        </p:nvSpPr>
        <p:spPr>
          <a:xfrm>
            <a:off x="4937760" y="2148840"/>
            <a:ext cx="6750900" cy="3429000"/>
          </a:xfrm>
          <a:prstGeom prst="roundRect">
            <a:avLst>
              <a:gd fmla="val 2400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43" name="Google Shape;1443;g3f5576b70e4_0_259"/>
          <p:cNvCxnSpPr/>
          <p:nvPr/>
        </p:nvCxnSpPr>
        <p:spPr>
          <a:xfrm flipH="1">
            <a:off x="6479968" y="2915107"/>
            <a:ext cx="1833300" cy="1087800"/>
          </a:xfrm>
          <a:prstGeom prst="straightConnector1">
            <a:avLst/>
          </a:prstGeom>
          <a:noFill/>
          <a:ln cap="flat" cmpd="sng" w="22225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444" name="Google Shape;1444;g3f5576b70e4_0_259"/>
          <p:cNvSpPr/>
          <p:nvPr/>
        </p:nvSpPr>
        <p:spPr>
          <a:xfrm>
            <a:off x="6573667" y="3294355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감쌈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45" name="Google Shape;1445;g3f5576b70e4_0_259"/>
          <p:cNvCxnSpPr/>
          <p:nvPr/>
        </p:nvCxnSpPr>
        <p:spPr>
          <a:xfrm>
            <a:off x="8313268" y="2915107"/>
            <a:ext cx="122100" cy="1087800"/>
          </a:xfrm>
          <a:prstGeom prst="straightConnector1">
            <a:avLst/>
          </a:prstGeom>
          <a:noFill/>
          <a:ln cap="flat" cmpd="sng" w="22225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46" name="Google Shape;1446;g3f5576b70e4_0_259"/>
          <p:cNvCxnSpPr/>
          <p:nvPr/>
        </p:nvCxnSpPr>
        <p:spPr>
          <a:xfrm>
            <a:off x="8435486" y="4002786"/>
            <a:ext cx="1833300" cy="7530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447" name="Google Shape;1447;g3f5576b70e4_0_259"/>
          <p:cNvSpPr/>
          <p:nvPr/>
        </p:nvSpPr>
        <p:spPr>
          <a:xfrm>
            <a:off x="8529167" y="4214698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Link →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48" name="Google Shape;1448;g3f5576b70e4_0_259"/>
          <p:cNvCxnSpPr/>
          <p:nvPr/>
        </p:nvCxnSpPr>
        <p:spPr>
          <a:xfrm flipH="1" rot="10800000">
            <a:off x="8313268" y="4755762"/>
            <a:ext cx="1955400" cy="837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1449" name="Google Shape;1449;g3f5576b70e4_0_259"/>
          <p:cNvSpPr/>
          <p:nvPr/>
        </p:nvSpPr>
        <p:spPr>
          <a:xfrm>
            <a:off x="8468057" y="4633036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데이터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0" name="Google Shape;1450;g3f5576b70e4_0_259"/>
          <p:cNvSpPr/>
          <p:nvPr/>
        </p:nvSpPr>
        <p:spPr>
          <a:xfrm>
            <a:off x="6968862" y="2664104"/>
            <a:ext cx="2688900" cy="501900"/>
          </a:xfrm>
          <a:prstGeom prst="roundRect">
            <a:avLst>
              <a:gd fmla="val 14572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1" name="Google Shape;1451;g3f5576b70e4_0_259"/>
          <p:cNvSpPr/>
          <p:nvPr/>
        </p:nvSpPr>
        <p:spPr>
          <a:xfrm>
            <a:off x="6968862" y="2664104"/>
            <a:ext cx="2688900" cy="5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layout.js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{children} 감쌈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2" name="Google Shape;1452;g3f5576b70e4_0_259"/>
          <p:cNvSpPr/>
          <p:nvPr/>
        </p:nvSpPr>
        <p:spPr>
          <a:xfrm>
            <a:off x="5746675" y="3751783"/>
            <a:ext cx="1466700" cy="501900"/>
          </a:xfrm>
          <a:prstGeom prst="roundRect">
            <a:avLst>
              <a:gd fmla="val 14572" name="adj"/>
            </a:avLst>
          </a:prstGeom>
          <a:solidFill>
            <a:srgbClr val="16324D"/>
          </a:solidFill>
          <a:ln cap="flat" cmpd="sng" w="15875">
            <a:solidFill>
              <a:srgbClr val="E6F1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3" name="Google Shape;1453;g3f5576b70e4_0_259"/>
          <p:cNvSpPr/>
          <p:nvPr/>
        </p:nvSpPr>
        <p:spPr>
          <a:xfrm>
            <a:off x="5746675" y="3751783"/>
            <a:ext cx="1466700" cy="5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page.js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4" name="Google Shape;1454;g3f5576b70e4_0_259"/>
          <p:cNvSpPr/>
          <p:nvPr/>
        </p:nvSpPr>
        <p:spPr>
          <a:xfrm>
            <a:off x="7579955" y="3751783"/>
            <a:ext cx="1711200" cy="501900"/>
          </a:xfrm>
          <a:prstGeom prst="roundRect">
            <a:avLst>
              <a:gd fmla="val 14572" name="adj"/>
            </a:avLst>
          </a:prstGeom>
          <a:solidFill>
            <a:srgbClr val="16324D"/>
          </a:solidFill>
          <a:ln cap="flat" cmpd="sng" w="15875">
            <a:solidFill>
              <a:srgbClr val="E6F1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5" name="Google Shape;1455;g3f5576b70e4_0_259"/>
          <p:cNvSpPr/>
          <p:nvPr/>
        </p:nvSpPr>
        <p:spPr>
          <a:xfrm>
            <a:off x="7579955" y="3751783"/>
            <a:ext cx="1711200" cy="5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blog/page.js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/blog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6" name="Google Shape;1456;g3f5576b70e4_0_259"/>
          <p:cNvSpPr/>
          <p:nvPr/>
        </p:nvSpPr>
        <p:spPr>
          <a:xfrm>
            <a:off x="9352127" y="4476902"/>
            <a:ext cx="18333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7" name="Google Shape;1457;g3f5576b70e4_0_259"/>
          <p:cNvSpPr/>
          <p:nvPr/>
        </p:nvSpPr>
        <p:spPr>
          <a:xfrm>
            <a:off x="9352127" y="4476902"/>
            <a:ext cx="18333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[id]/page.js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await params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8" name="Google Shape;1458;g3f5576b70e4_0_259"/>
          <p:cNvSpPr/>
          <p:nvPr/>
        </p:nvSpPr>
        <p:spPr>
          <a:xfrm>
            <a:off x="7579955" y="4616348"/>
            <a:ext cx="1466700" cy="446100"/>
          </a:xfrm>
          <a:prstGeom prst="roundRect">
            <a:avLst>
              <a:gd fmla="val 16393" name="adj"/>
            </a:avLst>
          </a:prstGeom>
          <a:solidFill>
            <a:srgbClr val="16324D"/>
          </a:solidFill>
          <a:ln cap="flat" cmpd="sng" w="15875">
            <a:solidFill>
              <a:srgbClr val="5D76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9" name="Google Shape;1459;g3f5576b70e4_0_259"/>
          <p:cNvSpPr/>
          <p:nvPr/>
        </p:nvSpPr>
        <p:spPr>
          <a:xfrm>
            <a:off x="7579955" y="4616348"/>
            <a:ext cx="1466700" cy="4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posts.js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find(id)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Google Shape;1460;g3f5576b70e4_0_259"/>
          <p:cNvSpPr/>
          <p:nvPr/>
        </p:nvSpPr>
        <p:spPr>
          <a:xfrm>
            <a:off x="4937760" y="5687568"/>
            <a:ext cx="6750900" cy="658500"/>
          </a:xfrm>
          <a:prstGeom prst="roundRect">
            <a:avLst>
              <a:gd fmla="val 12500" name="adj"/>
            </a:avLst>
          </a:prstGeom>
          <a:solidFill>
            <a:srgbClr val="12263A"/>
          </a:solidFill>
          <a:ln cap="flat" cmpd="sng" w="12700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1" name="Google Shape;1461;g3f5576b70e4_0_259"/>
          <p:cNvSpPr/>
          <p:nvPr/>
        </p:nvSpPr>
        <p:spPr>
          <a:xfrm>
            <a:off x="5138928" y="5687568"/>
            <a:ext cx="6348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핵심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app/ 폴더 위치 = URL. layout.js 가 공통 뼈대로 모든 페이지를 감싼다. [id] 는 동적 라우트.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2" name="Google Shape;1462;g3f5576b70e4_0_259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3" name="Google Shape;1463;g3f5576b70e4_0_259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468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p21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FFCA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0" name="Google Shape;1470;p21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07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21"/>
          <p:cNvSpPr/>
          <p:nvPr/>
        </p:nvSpPr>
        <p:spPr>
          <a:xfrm>
            <a:off x="1645920" y="457200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Next.js App Router (라우팅)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2" name="Google Shape;1472;p21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Vite → Next.js 전환 · 폴더 구조 = URL 인 파일 기반 라우팅 (블로그 예제)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3" name="Google Shape;1473;p21"/>
          <p:cNvSpPr/>
          <p:nvPr/>
        </p:nvSpPr>
        <p:spPr>
          <a:xfrm>
            <a:off x="9859975" y="566928"/>
            <a:ext cx="1783080" cy="310896"/>
          </a:xfrm>
          <a:prstGeom prst="roundRect">
            <a:avLst>
              <a:gd fmla="val 23529" name="adj"/>
            </a:avLst>
          </a:prstGeom>
          <a:solidFill>
            <a:srgbClr val="FFCA5F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Next 16 · React 19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4" name="Google Shape;1474;p21"/>
          <p:cNvSpPr/>
          <p:nvPr/>
        </p:nvSpPr>
        <p:spPr>
          <a:xfrm>
            <a:off x="548640" y="1801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FFCA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5" name="Google Shape;1475;p21"/>
          <p:cNvSpPr/>
          <p:nvPr/>
        </p:nvSpPr>
        <p:spPr>
          <a:xfrm>
            <a:off x="822960" y="1728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학습 목표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6" name="Google Shape;1476;p21"/>
          <p:cNvSpPr/>
          <p:nvPr/>
        </p:nvSpPr>
        <p:spPr>
          <a:xfrm>
            <a:off x="548640" y="224028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7" name="Google Shape;1477;p21"/>
          <p:cNvSpPr/>
          <p:nvPr/>
        </p:nvSpPr>
        <p:spPr>
          <a:xfrm>
            <a:off x="804672" y="224028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app/ 폴더 구조 = URL 구조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8" name="Google Shape;1478;p21"/>
          <p:cNvSpPr/>
          <p:nvPr/>
        </p:nvSpPr>
        <p:spPr>
          <a:xfrm>
            <a:off x="548640" y="260604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9" name="Google Shape;1479;p21"/>
          <p:cNvSpPr/>
          <p:nvPr/>
        </p:nvSpPr>
        <p:spPr>
          <a:xfrm>
            <a:off x="804672" y="260604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layout.js : 공통 뼈대 + {children}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0" name="Google Shape;1480;p21"/>
          <p:cNvSpPr/>
          <p:nvPr/>
        </p:nvSpPr>
        <p:spPr>
          <a:xfrm>
            <a:off x="548640" y="317296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1" name="Google Shape;1481;p21"/>
          <p:cNvSpPr/>
          <p:nvPr/>
        </p:nvSpPr>
        <p:spPr>
          <a:xfrm>
            <a:off x="804672" y="317296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Link : 새로고침 없는 클라이언트 네비게이션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2" name="Google Shape;1482;p21"/>
          <p:cNvSpPr/>
          <p:nvPr/>
        </p:nvSpPr>
        <p:spPr>
          <a:xfrm>
            <a:off x="548640" y="353872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3" name="Google Shape;1483;p21"/>
          <p:cNvSpPr/>
          <p:nvPr/>
        </p:nvSpPr>
        <p:spPr>
          <a:xfrm>
            <a:off x="804672" y="353872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동적 라우트 [id] : 파일 하나로 무한 URL 처리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4" name="Google Shape;1484;p21"/>
          <p:cNvSpPr/>
          <p:nvPr/>
        </p:nvSpPr>
        <p:spPr>
          <a:xfrm>
            <a:off x="548640" y="4105656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5" name="Google Shape;1485;p21"/>
          <p:cNvSpPr/>
          <p:nvPr/>
        </p:nvSpPr>
        <p:spPr>
          <a:xfrm>
            <a:off x="804672" y="4105656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Next 15+ params 는 Promise → await params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6" name="Google Shape;1486;p21"/>
          <p:cNvSpPr/>
          <p:nvPr/>
        </p:nvSpPr>
        <p:spPr>
          <a:xfrm>
            <a:off x="548640" y="4828032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FFCA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7" name="Google Shape;1487;p21"/>
          <p:cNvSpPr/>
          <p:nvPr/>
        </p:nvSpPr>
        <p:spPr>
          <a:xfrm>
            <a:off x="822960" y="4754880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핵심 개념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p21"/>
          <p:cNvSpPr/>
          <p:nvPr/>
        </p:nvSpPr>
        <p:spPr>
          <a:xfrm>
            <a:off x="548640" y="5193792"/>
            <a:ext cx="4709160" cy="1115568"/>
          </a:xfrm>
          <a:prstGeom prst="roundRect">
            <a:avLst>
              <a:gd fmla="val 6557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9" name="Google Shape;1489;p21"/>
          <p:cNvSpPr/>
          <p:nvPr/>
        </p:nvSpPr>
        <p:spPr>
          <a:xfrm>
            <a:off x="749808" y="5340096"/>
            <a:ext cx="4306824" cy="8412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page.js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각 경로의 실제 내용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[id]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동적 세그먼트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기본값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서버 컴포넌트 (11강 심화)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0" name="Google Shape;1490;p21"/>
          <p:cNvSpPr/>
          <p:nvPr/>
        </p:nvSpPr>
        <p:spPr>
          <a:xfrm>
            <a:off x="5532120" y="1783080"/>
            <a:ext cx="6156655" cy="3063240"/>
          </a:xfrm>
          <a:prstGeom prst="roundRect">
            <a:avLst>
              <a:gd fmla="val 1791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1" name="Google Shape;1491;p21"/>
          <p:cNvSpPr/>
          <p:nvPr/>
        </p:nvSpPr>
        <p:spPr>
          <a:xfrm>
            <a:off x="5715000" y="192938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2" name="Google Shape;1492;p21"/>
          <p:cNvSpPr/>
          <p:nvPr/>
        </p:nvSpPr>
        <p:spPr>
          <a:xfrm>
            <a:off x="5916168" y="192938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3" name="Google Shape;1493;p21"/>
          <p:cNvSpPr/>
          <p:nvPr/>
        </p:nvSpPr>
        <p:spPr>
          <a:xfrm>
            <a:off x="6117336" y="192938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4" name="Google Shape;1494;p21"/>
          <p:cNvSpPr/>
          <p:nvPr/>
        </p:nvSpPr>
        <p:spPr>
          <a:xfrm>
            <a:off x="6309360" y="1874520"/>
            <a:ext cx="524225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app/blog/[id]/page.js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5" name="Google Shape;1495;p21"/>
          <p:cNvSpPr/>
          <p:nvPr/>
        </p:nvSpPr>
        <p:spPr>
          <a:xfrm>
            <a:off x="5733288" y="2194560"/>
            <a:ext cx="5754319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/blog/1, /blog/2 ... 파일 하나로 처리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export default async function 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BlogPost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{ params }) {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  // params 는 Promise → await 로 풀기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const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{ id } = </a:t>
            </a: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await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params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const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post = posts.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find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p =&gt; p.id === 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Number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(id))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if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(!post) </a:t>
            </a: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return</a:t>
            </a: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 &lt;p&gt;찾을 수 없습니다&lt;/p&gt;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return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&lt;article&gt;{post.title}&lt;/article&gt;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6" name="Google Shape;1496;p21"/>
          <p:cNvSpPr/>
          <p:nvPr/>
        </p:nvSpPr>
        <p:spPr>
          <a:xfrm>
            <a:off x="5532120" y="5010912"/>
            <a:ext cx="6156655" cy="1344168"/>
          </a:xfrm>
          <a:prstGeom prst="roundRect">
            <a:avLst>
              <a:gd fmla="val 5442" name="adj"/>
            </a:avLst>
          </a:prstGeom>
          <a:solidFill>
            <a:srgbClr val="16324D"/>
          </a:solidFill>
          <a:ln cap="flat" cmpd="sng" w="12700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7" name="Google Shape;1497;p21"/>
          <p:cNvSpPr/>
          <p:nvPr/>
        </p:nvSpPr>
        <p:spPr>
          <a:xfrm>
            <a:off x="5760720" y="5120640"/>
            <a:ext cx="569945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관전 포인트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8" name="Google Shape;1498;p21"/>
          <p:cNvSpPr/>
          <p:nvPr/>
        </p:nvSpPr>
        <p:spPr>
          <a:xfrm>
            <a:off x="5760720" y="5394960"/>
            <a:ext cx="5699455" cy="932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파일=URL 매핑: app/page.js→'/', app/blog/[id]/page.js→'/blog/1'. 없는 id(/blog/999)는 '찾을 수 없습니다' 처리. params.id를 await 전에 접근하면 버그.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9" name="Google Shape;1499;p21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0" name="Google Shape;1500;p21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2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FFCA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7" name="Google Shape;1507;p22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07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8" name="Google Shape;1508;p22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폴더 구조가 그대로 URL 이 된다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9" name="Google Shape;1509;p22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app/ 아래 파일 위치만 보면 어떤 주소인지 알 수 있다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0" name="Google Shape;1510;p22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FFCA5F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개념 다이어그램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1" name="Google Shape;1511;p22"/>
          <p:cNvSpPr/>
          <p:nvPr/>
        </p:nvSpPr>
        <p:spPr>
          <a:xfrm>
            <a:off x="548640" y="1783080"/>
            <a:ext cx="5029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파일 구조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2" name="Google Shape;1512;p22"/>
          <p:cNvSpPr/>
          <p:nvPr/>
        </p:nvSpPr>
        <p:spPr>
          <a:xfrm>
            <a:off x="548640" y="2194560"/>
            <a:ext cx="5212080" cy="3657600"/>
          </a:xfrm>
          <a:prstGeom prst="roundRect">
            <a:avLst>
              <a:gd fmla="val 225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3" name="Google Shape;1513;p22"/>
          <p:cNvSpPr/>
          <p:nvPr/>
        </p:nvSpPr>
        <p:spPr>
          <a:xfrm>
            <a:off x="777240" y="2423160"/>
            <a:ext cx="47548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300"/>
              <a:buFont typeface="Courier New"/>
              <a:buNone/>
            </a:pPr>
            <a:r>
              <a:rPr b="1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app/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4" name="Google Shape;1514;p22"/>
          <p:cNvSpPr/>
          <p:nvPr/>
        </p:nvSpPr>
        <p:spPr>
          <a:xfrm>
            <a:off x="777240" y="2788920"/>
            <a:ext cx="47548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Courier New"/>
              <a:buNone/>
            </a:pPr>
            <a:r>
              <a:rPr b="0" i="0" lang="en-US" sz="13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├─ layout.js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5" name="Google Shape;1515;p22"/>
          <p:cNvSpPr/>
          <p:nvPr/>
        </p:nvSpPr>
        <p:spPr>
          <a:xfrm>
            <a:off x="777240" y="3154680"/>
            <a:ext cx="47548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page.js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6" name="Google Shape;1516;p22"/>
          <p:cNvSpPr/>
          <p:nvPr/>
        </p:nvSpPr>
        <p:spPr>
          <a:xfrm>
            <a:off x="777240" y="3520440"/>
            <a:ext cx="47548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300"/>
              <a:buFont typeface="Courier New"/>
              <a:buNone/>
            </a:pP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├─ about/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7" name="Google Shape;1517;p22"/>
          <p:cNvSpPr/>
          <p:nvPr/>
        </p:nvSpPr>
        <p:spPr>
          <a:xfrm>
            <a:off x="777240" y="3886200"/>
            <a:ext cx="47548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│    └─ page.js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8" name="Google Shape;1518;p22"/>
          <p:cNvSpPr/>
          <p:nvPr/>
        </p:nvSpPr>
        <p:spPr>
          <a:xfrm>
            <a:off x="777240" y="4251960"/>
            <a:ext cx="47548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300"/>
              <a:buFont typeface="Courier New"/>
              <a:buNone/>
            </a:pP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└─ blog/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9" name="Google Shape;1519;p22"/>
          <p:cNvSpPr/>
          <p:nvPr/>
        </p:nvSpPr>
        <p:spPr>
          <a:xfrm>
            <a:off x="777240" y="4617720"/>
            <a:ext cx="47548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page.js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0" name="Google Shape;1520;p22"/>
          <p:cNvSpPr/>
          <p:nvPr/>
        </p:nvSpPr>
        <p:spPr>
          <a:xfrm>
            <a:off x="777240" y="4983480"/>
            <a:ext cx="47548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Courier New"/>
              <a:buNone/>
            </a:pPr>
            <a:r>
              <a:rPr b="0" i="0" lang="en-US" sz="13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     └─ [id]/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1" name="Google Shape;1521;p22"/>
          <p:cNvSpPr/>
          <p:nvPr/>
        </p:nvSpPr>
        <p:spPr>
          <a:xfrm>
            <a:off x="777240" y="5349240"/>
            <a:ext cx="47548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     └─ page.js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2" name="Google Shape;1522;p22"/>
          <p:cNvSpPr/>
          <p:nvPr/>
        </p:nvSpPr>
        <p:spPr>
          <a:xfrm>
            <a:off x="5806440" y="365760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5D769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=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3" name="Google Shape;1523;p22"/>
          <p:cNvSpPr/>
          <p:nvPr/>
        </p:nvSpPr>
        <p:spPr>
          <a:xfrm>
            <a:off x="6492240" y="1783080"/>
            <a:ext cx="5029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실제 URL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4" name="Google Shape;1524;p22"/>
          <p:cNvSpPr/>
          <p:nvPr/>
        </p:nvSpPr>
        <p:spPr>
          <a:xfrm>
            <a:off x="6492240" y="2194560"/>
            <a:ext cx="5166360" cy="841248"/>
          </a:xfrm>
          <a:prstGeom prst="roundRect">
            <a:avLst>
              <a:gd fmla="val 978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5" name="Google Shape;1525;p22"/>
          <p:cNvSpPr/>
          <p:nvPr/>
        </p:nvSpPr>
        <p:spPr>
          <a:xfrm>
            <a:off x="6675120" y="2286000"/>
            <a:ext cx="484632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app/page.js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6" name="Google Shape;1526;p22"/>
          <p:cNvSpPr/>
          <p:nvPr/>
        </p:nvSpPr>
        <p:spPr>
          <a:xfrm>
            <a:off x="6675120" y="2578608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Courier New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/   </a:t>
            </a: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홈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7" name="Google Shape;1527;p22"/>
          <p:cNvSpPr/>
          <p:nvPr/>
        </p:nvSpPr>
        <p:spPr>
          <a:xfrm>
            <a:off x="6492240" y="3127248"/>
            <a:ext cx="5166360" cy="841248"/>
          </a:xfrm>
          <a:prstGeom prst="roundRect">
            <a:avLst>
              <a:gd fmla="val 978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8" name="Google Shape;1528;p22"/>
          <p:cNvSpPr/>
          <p:nvPr/>
        </p:nvSpPr>
        <p:spPr>
          <a:xfrm>
            <a:off x="6675120" y="3218688"/>
            <a:ext cx="484632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app/about/page.js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9" name="Google Shape;1529;p22"/>
          <p:cNvSpPr/>
          <p:nvPr/>
        </p:nvSpPr>
        <p:spPr>
          <a:xfrm>
            <a:off x="6675120" y="3511296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Courier New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/about   </a:t>
            </a: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정적 라우트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0" name="Google Shape;1530;p22"/>
          <p:cNvSpPr/>
          <p:nvPr/>
        </p:nvSpPr>
        <p:spPr>
          <a:xfrm>
            <a:off x="6492240" y="4059936"/>
            <a:ext cx="5166360" cy="841248"/>
          </a:xfrm>
          <a:prstGeom prst="roundRect">
            <a:avLst>
              <a:gd fmla="val 9783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1" name="Google Shape;1531;p22"/>
          <p:cNvSpPr/>
          <p:nvPr/>
        </p:nvSpPr>
        <p:spPr>
          <a:xfrm>
            <a:off x="6675120" y="4151376"/>
            <a:ext cx="484632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app/blog/page.js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22"/>
          <p:cNvSpPr/>
          <p:nvPr/>
        </p:nvSpPr>
        <p:spPr>
          <a:xfrm>
            <a:off x="6675120" y="4443984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Courier New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/blog   </a:t>
            </a: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목록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22"/>
          <p:cNvSpPr/>
          <p:nvPr/>
        </p:nvSpPr>
        <p:spPr>
          <a:xfrm>
            <a:off x="6492240" y="4992624"/>
            <a:ext cx="5166360" cy="841248"/>
          </a:xfrm>
          <a:prstGeom prst="roundRect">
            <a:avLst>
              <a:gd fmla="val 9783" name="adj"/>
            </a:avLst>
          </a:prstGeom>
          <a:solidFill>
            <a:srgbClr val="16324D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4" name="Google Shape;1534;p22"/>
          <p:cNvSpPr/>
          <p:nvPr/>
        </p:nvSpPr>
        <p:spPr>
          <a:xfrm>
            <a:off x="6675120" y="5084064"/>
            <a:ext cx="484632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app/blog/[id]/page.js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22"/>
          <p:cNvSpPr/>
          <p:nvPr/>
        </p:nvSpPr>
        <p:spPr>
          <a:xfrm>
            <a:off x="6675120" y="5376672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Courier New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/blog/1  /blog/2 …   </a:t>
            </a: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동적 라우트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6" name="Google Shape;1536;p22"/>
          <p:cNvSpPr/>
          <p:nvPr/>
        </p:nvSpPr>
        <p:spPr>
          <a:xfrm>
            <a:off x="548640" y="6053328"/>
            <a:ext cx="11109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[id] = 동적 세그먼트   </a:t>
            </a: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파일 하나로 /blog/1, /blog/2 … 무한 URL 처리 · Next 15+ 는 const { id } = await params 로 값을 읽는다.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22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8" name="Google Shape;1538;p22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3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FFCA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5" name="Google Shape;1545;p23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🧩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23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FFCA5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07  </a:t>
            </a: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확장 과제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7" name="Google Shape;1547;p23"/>
          <p:cNvSpPr/>
          <p:nvPr/>
        </p:nvSpPr>
        <p:spPr>
          <a:xfrm>
            <a:off x="1673352" y="1024128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여유가 되면 직접 실습 · 정답과 해설은 각 레슨 CHALLENGE.md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8" name="Google Shape;1548;p23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FFCA5F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CHALLENGE.md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9" name="Google Shape;1549;p23"/>
          <p:cNvSpPr/>
          <p:nvPr/>
        </p:nvSpPr>
        <p:spPr>
          <a:xfrm>
            <a:off x="548640" y="178308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0" name="Google Shape;1550;p23"/>
          <p:cNvSpPr/>
          <p:nvPr/>
        </p:nvSpPr>
        <p:spPr>
          <a:xfrm>
            <a:off x="777240" y="1984248"/>
            <a:ext cx="438912" cy="438912"/>
          </a:xfrm>
          <a:prstGeom prst="ellipse">
            <a:avLst/>
          </a:prstGeom>
          <a:solidFill>
            <a:srgbClr val="FFCA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1" name="Google Shape;1551;p23"/>
          <p:cNvSpPr/>
          <p:nvPr/>
        </p:nvSpPr>
        <p:spPr>
          <a:xfrm>
            <a:off x="777240" y="198424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2" name="Google Shape;1552;p23"/>
          <p:cNvSpPr/>
          <p:nvPr/>
        </p:nvSpPr>
        <p:spPr>
          <a:xfrm>
            <a:off x="1371600" y="192938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하위 경로 /about/career 추가하기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3" name="Google Shape;1553;p23"/>
          <p:cNvSpPr/>
          <p:nvPr/>
        </p:nvSpPr>
        <p:spPr>
          <a:xfrm>
            <a:off x="1371600" y="258775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App Router 는 폴더 구조 = URL. about/ 아래 career/ 폴더 + page.js 만 두면 별도 설정 없이 /about/career 생성.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4" name="Google Shape;1554;p23"/>
          <p:cNvSpPr/>
          <p:nvPr/>
        </p:nvSpPr>
        <p:spPr>
          <a:xfrm>
            <a:off x="6400800" y="194767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5" name="Google Shape;1555;p23"/>
          <p:cNvSpPr/>
          <p:nvPr/>
        </p:nvSpPr>
        <p:spPr>
          <a:xfrm>
            <a:off x="6583680" y="209397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6" name="Google Shape;1556;p23"/>
          <p:cNvSpPr/>
          <p:nvPr/>
        </p:nvSpPr>
        <p:spPr>
          <a:xfrm>
            <a:off x="6784848" y="209397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7" name="Google Shape;1557;p23"/>
          <p:cNvSpPr/>
          <p:nvPr/>
        </p:nvSpPr>
        <p:spPr>
          <a:xfrm>
            <a:off x="6986016" y="209397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8" name="Google Shape;1558;p23"/>
          <p:cNvSpPr/>
          <p:nvPr/>
        </p:nvSpPr>
        <p:spPr>
          <a:xfrm>
            <a:off x="6601968" y="235915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app/about/career/page.js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  → URL "/about/career"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export default function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Career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() 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return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&lt;div&gt;&lt;h1&gt;경력&lt;/h1&gt;...&lt;/div&gt;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9" name="Google Shape;1559;p23"/>
          <p:cNvSpPr/>
          <p:nvPr/>
        </p:nvSpPr>
        <p:spPr>
          <a:xfrm>
            <a:off x="548640" y="420624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0" name="Google Shape;1560;p23"/>
          <p:cNvSpPr/>
          <p:nvPr/>
        </p:nvSpPr>
        <p:spPr>
          <a:xfrm>
            <a:off x="777240" y="4407408"/>
            <a:ext cx="438912" cy="438912"/>
          </a:xfrm>
          <a:prstGeom prst="ellipse">
            <a:avLst/>
          </a:prstGeom>
          <a:solidFill>
            <a:srgbClr val="FFCA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1" name="Google Shape;1561;p23"/>
          <p:cNvSpPr/>
          <p:nvPr/>
        </p:nvSpPr>
        <p:spPr>
          <a:xfrm>
            <a:off x="777240" y="440740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2" name="Google Shape;1562;p23"/>
          <p:cNvSpPr/>
          <p:nvPr/>
        </p:nvSpPr>
        <p:spPr>
          <a:xfrm>
            <a:off x="1371600" y="435254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없는 글일 때 404 페이지 보여주기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3" name="Google Shape;1563;p23"/>
          <p:cNvSpPr/>
          <p:nvPr/>
        </p:nvSpPr>
        <p:spPr>
          <a:xfrm>
            <a:off x="1371600" y="501091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직접 JSX 반환도 되지만 notFound() 를 쓰면 HTTP 404 상태 + Next 표준 not-found.js 에 연결. SEO·상태코드 측면에서 더 올바르다.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4" name="Google Shape;1564;p23"/>
          <p:cNvSpPr/>
          <p:nvPr/>
        </p:nvSpPr>
        <p:spPr>
          <a:xfrm>
            <a:off x="6400800" y="437083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5" name="Google Shape;1565;p23"/>
          <p:cNvSpPr/>
          <p:nvPr/>
        </p:nvSpPr>
        <p:spPr>
          <a:xfrm>
            <a:off x="6583680" y="451713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6" name="Google Shape;1566;p23"/>
          <p:cNvSpPr/>
          <p:nvPr/>
        </p:nvSpPr>
        <p:spPr>
          <a:xfrm>
            <a:off x="6784848" y="451713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7" name="Google Shape;1567;p23"/>
          <p:cNvSpPr/>
          <p:nvPr/>
        </p:nvSpPr>
        <p:spPr>
          <a:xfrm>
            <a:off x="6986016" y="451713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8" name="Google Shape;1568;p23"/>
          <p:cNvSpPr/>
          <p:nvPr/>
        </p:nvSpPr>
        <p:spPr>
          <a:xfrm>
            <a:off x="6601968" y="478231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import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{ notFound } </a:t>
            </a: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from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'next/navigation'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(!post)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notFound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app/blog/[id]/not-found.js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export default function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NotFound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() {...}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9" name="Google Shape;1569;p23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0" name="Google Shape;1570;p23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243B"/>
        </a:solidFill>
      </p:bgPr>
    </p:bg>
    <p:spTree>
      <p:nvGrpSpPr>
        <p:cNvPr id="1575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24"/>
          <p:cNvSpPr/>
          <p:nvPr/>
        </p:nvSpPr>
        <p:spPr>
          <a:xfrm>
            <a:off x="548640" y="502920"/>
            <a:ext cx="128016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08 – 13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7" name="Google Shape;1577;p24"/>
          <p:cNvSpPr/>
          <p:nvPr/>
        </p:nvSpPr>
        <p:spPr>
          <a:xfrm>
            <a:off x="548640" y="914400"/>
            <a:ext cx="109728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주식 대시보드 앱 — 하나의 앱을 누적 확장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8" name="Google Shape;1578;p24"/>
          <p:cNvSpPr/>
          <p:nvPr/>
        </p:nvSpPr>
        <p:spPr>
          <a:xfrm>
            <a:off x="566928" y="155448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08강부터는 매 회차가 직전 레슨을 이어받아 '그 회차의 새 개념'만 더합니다.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9" name="Google Shape;1579;p24"/>
          <p:cNvSpPr/>
          <p:nvPr/>
        </p:nvSpPr>
        <p:spPr>
          <a:xfrm>
            <a:off x="548640" y="2194560"/>
            <a:ext cx="3520440" cy="1783080"/>
          </a:xfrm>
          <a:prstGeom prst="roundRect">
            <a:avLst>
              <a:gd fmla="val 4615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0" name="Google Shape;1580;p24"/>
          <p:cNvSpPr/>
          <p:nvPr/>
        </p:nvSpPr>
        <p:spPr>
          <a:xfrm>
            <a:off x="777240" y="2395728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64FFD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08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1" name="Google Shape;1581;p24"/>
          <p:cNvSpPr/>
          <p:nvPr/>
        </p:nvSpPr>
        <p:spPr>
          <a:xfrm>
            <a:off x="1783080" y="2468880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Zustand 스토어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2" name="Google Shape;1582;p24"/>
          <p:cNvSpPr/>
          <p:nvPr/>
        </p:nvSpPr>
        <p:spPr>
          <a:xfrm>
            <a:off x="804672" y="3154680"/>
            <a:ext cx="30632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전역 상태 도입 (관심목록·선택·가격)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3" name="Google Shape;1583;p24"/>
          <p:cNvSpPr/>
          <p:nvPr/>
        </p:nvSpPr>
        <p:spPr>
          <a:xfrm>
            <a:off x="4389120" y="2194560"/>
            <a:ext cx="3520440" cy="1783080"/>
          </a:xfrm>
          <a:prstGeom prst="roundRect">
            <a:avLst>
              <a:gd fmla="val 4615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4" name="Google Shape;1584;p24"/>
          <p:cNvSpPr/>
          <p:nvPr/>
        </p:nvSpPr>
        <p:spPr>
          <a:xfrm>
            <a:off x="4617720" y="2395728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64FFD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09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5" name="Google Shape;1585;p24"/>
          <p:cNvSpPr/>
          <p:nvPr/>
        </p:nvSpPr>
        <p:spPr>
          <a:xfrm>
            <a:off x="5623560" y="2468880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API Routes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6" name="Google Shape;1586;p24"/>
          <p:cNvSpPr/>
          <p:nvPr/>
        </p:nvSpPr>
        <p:spPr>
          <a:xfrm>
            <a:off x="4645152" y="3154680"/>
            <a:ext cx="30632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검색·시세 백엔드 엔드포인트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7" name="Google Shape;1587;p24"/>
          <p:cNvSpPr/>
          <p:nvPr/>
        </p:nvSpPr>
        <p:spPr>
          <a:xfrm>
            <a:off x="8229600" y="2194560"/>
            <a:ext cx="3520440" cy="1783080"/>
          </a:xfrm>
          <a:prstGeom prst="roundRect">
            <a:avLst>
              <a:gd fmla="val 4615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8" name="Google Shape;1588;p24"/>
          <p:cNvSpPr/>
          <p:nvPr/>
        </p:nvSpPr>
        <p:spPr>
          <a:xfrm>
            <a:off x="8458200" y="2395728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64FFD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10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9" name="Google Shape;1589;p24"/>
          <p:cNvSpPr/>
          <p:nvPr/>
        </p:nvSpPr>
        <p:spPr>
          <a:xfrm>
            <a:off x="9464040" y="2468880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persist · async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0" name="Google Shape;1590;p24"/>
          <p:cNvSpPr/>
          <p:nvPr/>
        </p:nvSpPr>
        <p:spPr>
          <a:xfrm>
            <a:off x="8485632" y="3154680"/>
            <a:ext cx="30632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localStorage 저장 + 시세 fetch + 포트폴리오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1" name="Google Shape;1591;p24"/>
          <p:cNvSpPr/>
          <p:nvPr/>
        </p:nvSpPr>
        <p:spPr>
          <a:xfrm>
            <a:off x="548640" y="4297680"/>
            <a:ext cx="3520440" cy="1783080"/>
          </a:xfrm>
          <a:prstGeom prst="roundRect">
            <a:avLst>
              <a:gd fmla="val 4615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2" name="Google Shape;1592;p24"/>
          <p:cNvSpPr/>
          <p:nvPr/>
        </p:nvSpPr>
        <p:spPr>
          <a:xfrm>
            <a:off x="777240" y="4498848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64FFD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11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3" name="Google Shape;1593;p24"/>
          <p:cNvSpPr/>
          <p:nvPr/>
        </p:nvSpPr>
        <p:spPr>
          <a:xfrm>
            <a:off x="1783080" y="4572000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서버 컴포넌트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4" name="Google Shape;1594;p24"/>
          <p:cNvSpPr/>
          <p:nvPr/>
        </p:nvSpPr>
        <p:spPr>
          <a:xfrm>
            <a:off x="804672" y="5257800"/>
            <a:ext cx="30632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async 서버 렌더 + Suspense 스켈레톤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5" name="Google Shape;1595;p24"/>
          <p:cNvSpPr/>
          <p:nvPr/>
        </p:nvSpPr>
        <p:spPr>
          <a:xfrm>
            <a:off x="4389120" y="4297680"/>
            <a:ext cx="3520440" cy="1783080"/>
          </a:xfrm>
          <a:prstGeom prst="roundRect">
            <a:avLst>
              <a:gd fmla="val 4615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6" name="Google Shape;1596;p24"/>
          <p:cNvSpPr/>
          <p:nvPr/>
        </p:nvSpPr>
        <p:spPr>
          <a:xfrm>
            <a:off x="4617720" y="4498848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64FFD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12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7" name="Google Shape;1597;p24"/>
          <p:cNvSpPr/>
          <p:nvPr/>
        </p:nvSpPr>
        <p:spPr>
          <a:xfrm>
            <a:off x="5623560" y="4572000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Tailwind · 다크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8" name="Google Shape;1598;p24"/>
          <p:cNvSpPr/>
          <p:nvPr/>
        </p:nvSpPr>
        <p:spPr>
          <a:xfrm>
            <a:off x="4645152" y="5257800"/>
            <a:ext cx="30632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유틸리티 스타일 + 다크모드 토글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9" name="Google Shape;1599;p24"/>
          <p:cNvSpPr/>
          <p:nvPr/>
        </p:nvSpPr>
        <p:spPr>
          <a:xfrm>
            <a:off x="8229600" y="4297680"/>
            <a:ext cx="3520440" cy="1783080"/>
          </a:xfrm>
          <a:prstGeom prst="roundRect">
            <a:avLst>
              <a:gd fmla="val 4615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0" name="Google Shape;1600;p24"/>
          <p:cNvSpPr/>
          <p:nvPr/>
        </p:nvSpPr>
        <p:spPr>
          <a:xfrm>
            <a:off x="8458200" y="4498848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64FFD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13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1" name="Google Shape;1601;p24"/>
          <p:cNvSpPr/>
          <p:nvPr/>
        </p:nvSpPr>
        <p:spPr>
          <a:xfrm>
            <a:off x="9464040" y="4572000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Recharts · WS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2" name="Google Shape;1602;p24"/>
          <p:cNvSpPr/>
          <p:nvPr/>
        </p:nvSpPr>
        <p:spPr>
          <a:xfrm>
            <a:off x="8485632" y="5257800"/>
            <a:ext cx="30632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실시간 라인 차트로 앱 완성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3" name="Google Shape;1603;p2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4" name="Google Shape;1604;p24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1609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g3f5690c73c2_1_436"/>
          <p:cNvSpPr/>
          <p:nvPr/>
        </p:nvSpPr>
        <p:spPr>
          <a:xfrm>
            <a:off x="426720" y="170688"/>
            <a:ext cx="2560500" cy="365700"/>
          </a:xfrm>
          <a:prstGeom prst="roundRect">
            <a:avLst>
              <a:gd fmla="val 13333" name="adj"/>
            </a:avLst>
          </a:prstGeom>
          <a:solidFill>
            <a:srgbClr val="FFD700">
              <a:alpha val="14900"/>
            </a:srgbClr>
          </a:solidFill>
          <a:ln cap="flat" cmpd="sng" w="13525">
            <a:solidFill>
              <a:srgbClr val="FFD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g3f5690c73c2_1_436"/>
          <p:cNvSpPr/>
          <p:nvPr/>
        </p:nvSpPr>
        <p:spPr>
          <a:xfrm>
            <a:off x="426720" y="170688"/>
            <a:ext cx="2560500" cy="365700"/>
          </a:xfrm>
          <a:prstGeom prst="rect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1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강 · ZUSTAND 입문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2" name="Google Shape;1612;g3f5690c73c2_1_436"/>
          <p:cNvSpPr/>
          <p:nvPr/>
        </p:nvSpPr>
        <p:spPr>
          <a:xfrm>
            <a:off x="487680" y="633984"/>
            <a:ext cx="112167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Calibri"/>
              <a:buNone/>
            </a:pPr>
            <a:r>
              <a:rPr b="1" i="0" lang="en-US" sz="3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Context API의 한계 — 왜 Zustand인가?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3" name="Google Shape;1613;g3f5690c73c2_1_436"/>
          <p:cNvSpPr/>
          <p:nvPr/>
        </p:nvSpPr>
        <p:spPr>
          <a:xfrm>
            <a:off x="407337" y="1537558"/>
            <a:ext cx="5547300" cy="4449900"/>
          </a:xfrm>
          <a:prstGeom prst="rect">
            <a:avLst/>
          </a:prstGeom>
          <a:solidFill>
            <a:srgbClr val="2A1A0A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3f5690c73c2_1_436"/>
          <p:cNvSpPr/>
          <p:nvPr/>
        </p:nvSpPr>
        <p:spPr>
          <a:xfrm>
            <a:off x="407337" y="1537558"/>
            <a:ext cx="5547300" cy="85200"/>
          </a:xfrm>
          <a:prstGeom prst="rect">
            <a:avLst/>
          </a:prstGeom>
          <a:solidFill>
            <a:srgbClr val="E94560"/>
          </a:solidFill>
          <a:ln cap="flat" cmpd="sng" w="16925">
            <a:solidFill>
              <a:srgbClr val="E945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5" name="Google Shape;1615;g3f5690c73c2_1_436"/>
          <p:cNvSpPr/>
          <p:nvPr/>
        </p:nvSpPr>
        <p:spPr>
          <a:xfrm>
            <a:off x="590217" y="1683862"/>
            <a:ext cx="5120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❌ Context API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6" name="Google Shape;1616;g3f5690c73c2_1_436"/>
          <p:cNvSpPr/>
          <p:nvPr/>
        </p:nvSpPr>
        <p:spPr>
          <a:xfrm>
            <a:off x="590217" y="2293462"/>
            <a:ext cx="5120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✗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상태 변경 시 Provider 하위 전체 리렌더링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7" name="Google Shape;1617;g3f5690c73c2_1_436"/>
          <p:cNvSpPr/>
          <p:nvPr/>
        </p:nvSpPr>
        <p:spPr>
          <a:xfrm>
            <a:off x="590217" y="2964022"/>
            <a:ext cx="5120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✗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복잡한 보일러플레이트 코드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8" name="Google Shape;1618;g3f5690c73c2_1_436"/>
          <p:cNvSpPr/>
          <p:nvPr/>
        </p:nvSpPr>
        <p:spPr>
          <a:xfrm>
            <a:off x="590217" y="3634582"/>
            <a:ext cx="5120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✗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비동기 로직 처리 불편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9" name="Google Shape;1619;g3f5690c73c2_1_436"/>
          <p:cNvSpPr/>
          <p:nvPr/>
        </p:nvSpPr>
        <p:spPr>
          <a:xfrm>
            <a:off x="590217" y="4305142"/>
            <a:ext cx="5120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✗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성능 최적화 어려움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0" name="Google Shape;1620;g3f5690c73c2_1_436"/>
          <p:cNvSpPr/>
          <p:nvPr/>
        </p:nvSpPr>
        <p:spPr>
          <a:xfrm>
            <a:off x="6320457" y="1537558"/>
            <a:ext cx="5547300" cy="4449900"/>
          </a:xfrm>
          <a:prstGeom prst="rect">
            <a:avLst/>
          </a:prstGeom>
          <a:solidFill>
            <a:srgbClr val="0A2A0A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3f5690c73c2_1_436"/>
          <p:cNvSpPr/>
          <p:nvPr/>
        </p:nvSpPr>
        <p:spPr>
          <a:xfrm>
            <a:off x="6320457" y="1537558"/>
            <a:ext cx="5547300" cy="85200"/>
          </a:xfrm>
          <a:prstGeom prst="rect">
            <a:avLst/>
          </a:prstGeom>
          <a:solidFill>
            <a:srgbClr val="64FFDA"/>
          </a:solidFill>
          <a:ln cap="flat" cmpd="sng" w="1692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2" name="Google Shape;1622;g3f5690c73c2_1_436"/>
          <p:cNvSpPr/>
          <p:nvPr/>
        </p:nvSpPr>
        <p:spPr>
          <a:xfrm>
            <a:off x="6503337" y="1683862"/>
            <a:ext cx="5120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✅ Zustand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3" name="Google Shape;1623;g3f5690c73c2_1_436"/>
          <p:cNvSpPr/>
          <p:nvPr/>
        </p:nvSpPr>
        <p:spPr>
          <a:xfrm>
            <a:off x="6503337" y="2293462"/>
            <a:ext cx="5120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구독한 컴포넌트만 리렌더링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4" name="Google Shape;1624;g3f5690c73c2_1_436"/>
          <p:cNvSpPr/>
          <p:nvPr/>
        </p:nvSpPr>
        <p:spPr>
          <a:xfrm>
            <a:off x="6503337" y="2964022"/>
            <a:ext cx="5120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설정 코드 최소화 (3~5줄)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5" name="Google Shape;1625;g3f5690c73c2_1_436"/>
          <p:cNvSpPr/>
          <p:nvPr/>
        </p:nvSpPr>
        <p:spPr>
          <a:xfrm>
            <a:off x="6503337" y="3634582"/>
            <a:ext cx="5120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비동기 액션 자연스럽게 처리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g3f5690c73c2_1_436"/>
          <p:cNvSpPr/>
          <p:nvPr/>
        </p:nvSpPr>
        <p:spPr>
          <a:xfrm>
            <a:off x="6503337" y="4305142"/>
            <a:ext cx="5120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7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자동 최적화 내장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7" name="Google Shape;1627;g3f5690c73c2_1_436"/>
          <p:cNvSpPr/>
          <p:nvPr/>
        </p:nvSpPr>
        <p:spPr>
          <a:xfrm>
            <a:off x="407337" y="6133942"/>
            <a:ext cx="11216700" cy="292800"/>
          </a:xfrm>
          <a:prstGeom prst="rect">
            <a:avLst/>
          </a:prstGeom>
          <a:solidFill>
            <a:srgbClr val="0A1A00"/>
          </a:solidFill>
          <a:ln cap="flat" cmpd="sng" w="12700">
            <a:solidFill>
              <a:srgbClr val="FFD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g3f5690c73c2_1_436"/>
          <p:cNvSpPr/>
          <p:nvPr/>
        </p:nvSpPr>
        <p:spPr>
          <a:xfrm>
            <a:off x="590217" y="6158326"/>
            <a:ext cx="107289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Zustand = 작고 빠른 상태 관리 라이브러리 — Context보다 코드 80% 감소, 성능은 자동 최적화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1633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g3f5690c73c2_1_461"/>
          <p:cNvSpPr/>
          <p:nvPr/>
        </p:nvSpPr>
        <p:spPr>
          <a:xfrm>
            <a:off x="426720" y="170688"/>
            <a:ext cx="2560500" cy="365700"/>
          </a:xfrm>
          <a:prstGeom prst="roundRect">
            <a:avLst>
              <a:gd fmla="val 13333" name="adj"/>
            </a:avLst>
          </a:prstGeom>
          <a:solidFill>
            <a:srgbClr val="FFD700">
              <a:alpha val="14900"/>
            </a:srgbClr>
          </a:solidFill>
          <a:ln cap="flat" cmpd="sng" w="13525">
            <a:solidFill>
              <a:srgbClr val="FFD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g3f5690c73c2_1_461"/>
          <p:cNvSpPr/>
          <p:nvPr/>
        </p:nvSpPr>
        <p:spPr>
          <a:xfrm>
            <a:off x="426720" y="170688"/>
            <a:ext cx="2560500" cy="365700"/>
          </a:xfrm>
          <a:prstGeom prst="rect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1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강 · 스토어 설계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6" name="Google Shape;1636;g3f5690c73c2_1_461"/>
          <p:cNvSpPr/>
          <p:nvPr/>
        </p:nvSpPr>
        <p:spPr>
          <a:xfrm>
            <a:off x="487680" y="593813"/>
            <a:ext cx="112167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Calibri"/>
              <a:buNone/>
            </a:pPr>
            <a:r>
              <a:rPr b="1" i="0" lang="en-US" sz="3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Zustand 스토어 — 설계 패턴 3단계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7" name="Google Shape;1637;g3f5690c73c2_1_461"/>
          <p:cNvSpPr/>
          <p:nvPr/>
        </p:nvSpPr>
        <p:spPr>
          <a:xfrm>
            <a:off x="487680" y="1319588"/>
            <a:ext cx="112167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설치 → 스토어 생성 → 컴포넌트 사용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8" name="Google Shape;1638;g3f5690c73c2_1_461"/>
          <p:cNvSpPr/>
          <p:nvPr/>
        </p:nvSpPr>
        <p:spPr>
          <a:xfrm>
            <a:off x="487667" y="1698243"/>
            <a:ext cx="3170100" cy="7560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3f5690c73c2_1_461"/>
          <p:cNvSpPr/>
          <p:nvPr/>
        </p:nvSpPr>
        <p:spPr>
          <a:xfrm>
            <a:off x="633984" y="1795779"/>
            <a:ext cx="29259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설치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0" name="Google Shape;1640;g3f5690c73c2_1_461"/>
          <p:cNvSpPr/>
          <p:nvPr/>
        </p:nvSpPr>
        <p:spPr>
          <a:xfrm>
            <a:off x="670547" y="2000603"/>
            <a:ext cx="28653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npm install zustand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1" name="Google Shape;1641;g3f5690c73c2_1_461"/>
          <p:cNvSpPr/>
          <p:nvPr/>
        </p:nvSpPr>
        <p:spPr>
          <a:xfrm>
            <a:off x="487667" y="2499966"/>
            <a:ext cx="4674300" cy="42687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3f5690c73c2_1_461"/>
          <p:cNvSpPr/>
          <p:nvPr/>
        </p:nvSpPr>
        <p:spPr>
          <a:xfrm>
            <a:off x="633993" y="2531529"/>
            <a:ext cx="34536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store/useStockStore.js — 스토어 생성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3" name="Google Shape;1643;g3f5690c73c2_1_461"/>
          <p:cNvSpPr/>
          <p:nvPr/>
        </p:nvSpPr>
        <p:spPr>
          <a:xfrm>
            <a:off x="560767" y="2806401"/>
            <a:ext cx="4533300" cy="36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// store/useStockStore.js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import { create } from 'zustand'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const useStockStore = create((set, get) =&gt; ({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// ── 상태 (State)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watchlist: [],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selectedSymbol: 'AAPL',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prices: {},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// ── 액션 (Actions)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addToWatchlist: (symbol) =&gt;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set(state =&gt; ({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watchlist: [...state.watchlist, symbol]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})),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removeFromWatchlist: (symbol) =&gt;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set(state =&gt; ({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watchlist: state.watchlist.filter(s =&gt; s !== symbol)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})),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setPrice: (symbol, price) =&gt;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set(state =&gt; ({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prices: { ...state.prices, [symbol]: price }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})),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}))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9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export default useStockStore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4" name="Google Shape;1644;g3f5690c73c2_1_461"/>
          <p:cNvSpPr/>
          <p:nvPr/>
        </p:nvSpPr>
        <p:spPr>
          <a:xfrm>
            <a:off x="5328133" y="2499967"/>
            <a:ext cx="3453600" cy="42687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g3f5690c73c2_1_461"/>
          <p:cNvSpPr/>
          <p:nvPr/>
        </p:nvSpPr>
        <p:spPr>
          <a:xfrm>
            <a:off x="5474430" y="2597519"/>
            <a:ext cx="40233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컴포넌트에서 사용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6" name="Google Shape;1646;g3f5690c73c2_1_461"/>
          <p:cNvSpPr/>
          <p:nvPr/>
        </p:nvSpPr>
        <p:spPr>
          <a:xfrm>
            <a:off x="5476140" y="2954117"/>
            <a:ext cx="3206700" cy="3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// 컴포넌트에서 사용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import useStockStore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from '@/store/useStockStore'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function WatchlistBtn({ symbol }) {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// 필요한 것만 구독!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const { watchlist, addToWatchlist }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= useStockStore()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const isAdded =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watchlist.includes(symbol)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return (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&lt;button onClick={() =&gt;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addToWatchlist(symbol)}&gt;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{isAdded ? '★' : '☆'}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&lt;/button&gt;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7" name="Google Shape;1647;g3f5690c73c2_1_461"/>
          <p:cNvSpPr/>
          <p:nvPr/>
        </p:nvSpPr>
        <p:spPr>
          <a:xfrm>
            <a:off x="8781733" y="5272500"/>
            <a:ext cx="3350400" cy="1536900"/>
          </a:xfrm>
          <a:prstGeom prst="rect">
            <a:avLst/>
          </a:prstGeom>
          <a:solidFill>
            <a:srgbClr val="0A1A00"/>
          </a:solidFill>
          <a:ln cap="flat" cmpd="sng" w="16175">
            <a:solidFill>
              <a:srgbClr val="FFD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55200" lIns="155200" spcFirstLastPara="1" rIns="155200" wrap="square" tIns="1552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g3f5690c73c2_1_461"/>
          <p:cNvSpPr/>
          <p:nvPr/>
        </p:nvSpPr>
        <p:spPr>
          <a:xfrm>
            <a:off x="8836352" y="5400469"/>
            <a:ext cx="3204000" cy="128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7575" lIns="155200" spcFirstLastPara="1" rIns="155200" wrap="square" tIns="77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700"/>
              <a:buFont typeface="Calibri"/>
              <a:buNone/>
            </a:pPr>
            <a:r>
              <a:rPr b="0" i="0" lang="en-US" sz="1400" u="none" cap="none" strike="noStrike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핵심: set()으로 상태 변경 </a:t>
            </a:r>
            <a:endParaRPr b="0" i="0" sz="1400" u="none" cap="none" strike="noStrike">
              <a:solidFill>
                <a:srgbClr val="FFD7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700"/>
              <a:buFont typeface="Calibri"/>
              <a:buNone/>
            </a:pPr>
            <a:r>
              <a:rPr lang="en-US" sz="1400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r>
              <a:rPr b="0" i="0" lang="en-US" sz="1400" u="none" cap="none" strike="noStrike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· get()으로 현재 상태 접근 </a:t>
            </a:r>
            <a:endParaRPr b="0" i="0" sz="1400" u="none" cap="none" strike="noStrike">
              <a:solidFill>
                <a:srgbClr val="FFD7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700"/>
              <a:buFont typeface="Calibri"/>
              <a:buNone/>
            </a:pPr>
            <a:r>
              <a:rPr lang="en-US" sz="1400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r>
              <a:rPr b="0" i="0" lang="en-US" sz="1400" u="none" cap="none" strike="noStrike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· 컴포넌트는 필요한 상태만 구독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1653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g3f5690c73c2_1_482"/>
          <p:cNvSpPr/>
          <p:nvPr/>
        </p:nvSpPr>
        <p:spPr>
          <a:xfrm>
            <a:off x="426720" y="170688"/>
            <a:ext cx="2560500" cy="365700"/>
          </a:xfrm>
          <a:prstGeom prst="roundRect">
            <a:avLst>
              <a:gd fmla="val 13333" name="adj"/>
            </a:avLst>
          </a:prstGeom>
          <a:solidFill>
            <a:srgbClr val="FFD700">
              <a:alpha val="14900"/>
            </a:srgbClr>
          </a:solidFill>
          <a:ln cap="flat" cmpd="sng" w="13525">
            <a:solidFill>
              <a:srgbClr val="FFD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g3f5690c73c2_1_482"/>
          <p:cNvSpPr/>
          <p:nvPr/>
        </p:nvSpPr>
        <p:spPr>
          <a:xfrm>
            <a:off x="426720" y="170688"/>
            <a:ext cx="2560500" cy="365700"/>
          </a:xfrm>
          <a:prstGeom prst="rect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200"/>
              <a:buFont typeface="Calibri"/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1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강 · 선택적 구독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6" name="Google Shape;1656;g3f5690c73c2_1_482"/>
          <p:cNvSpPr/>
          <p:nvPr/>
        </p:nvSpPr>
        <p:spPr>
          <a:xfrm>
            <a:off x="487680" y="633984"/>
            <a:ext cx="112167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Calibri"/>
              <a:buNone/>
            </a:pPr>
            <a:r>
              <a:rPr b="1" i="0" lang="en-US" sz="3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선택적 구독 — 불필요한 리렌더링 완전 차단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7" name="Google Shape;1657;g3f5690c73c2_1_482"/>
          <p:cNvSpPr/>
          <p:nvPr/>
        </p:nvSpPr>
        <p:spPr>
          <a:xfrm>
            <a:off x="487680" y="1329631"/>
            <a:ext cx="112167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구독하는 값이 바뀔 때만 해당 컴포넌트가 리렌더링됩니다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8" name="Google Shape;1658;g3f5690c73c2_1_482"/>
          <p:cNvSpPr/>
          <p:nvPr/>
        </p:nvSpPr>
        <p:spPr>
          <a:xfrm>
            <a:off x="487667" y="1692500"/>
            <a:ext cx="11216700" cy="597300"/>
          </a:xfrm>
          <a:prstGeom prst="rect">
            <a:avLst/>
          </a:prstGeom>
          <a:solidFill>
            <a:srgbClr val="1A080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g3f5690c73c2_1_482"/>
          <p:cNvSpPr/>
          <p:nvPr/>
        </p:nvSpPr>
        <p:spPr>
          <a:xfrm>
            <a:off x="487667" y="1692500"/>
            <a:ext cx="73200" cy="597300"/>
          </a:xfrm>
          <a:prstGeom prst="rect">
            <a:avLst/>
          </a:prstGeom>
          <a:solidFill>
            <a:srgbClr val="FFD700"/>
          </a:solidFill>
          <a:ln cap="flat" cmpd="sng" w="16925">
            <a:solidFill>
              <a:srgbClr val="FFD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3f5690c73c2_1_482"/>
          <p:cNvSpPr/>
          <p:nvPr/>
        </p:nvSpPr>
        <p:spPr>
          <a:xfrm>
            <a:off x="792467" y="1719647"/>
            <a:ext cx="107289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핵심 장점: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watchlist만 구독한 컴포넌트는 prices가 변해도 리렌더링되지 않습니다. Context API와의 결정적 차이입니다.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1" name="Google Shape;1661;g3f5690c73c2_1_482"/>
          <p:cNvSpPr/>
          <p:nvPr/>
        </p:nvSpPr>
        <p:spPr>
          <a:xfrm>
            <a:off x="487667" y="2386500"/>
            <a:ext cx="5547300" cy="39513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g3f5690c73c2_1_482"/>
          <p:cNvSpPr/>
          <p:nvPr/>
        </p:nvSpPr>
        <p:spPr>
          <a:xfrm>
            <a:off x="633971" y="2349914"/>
            <a:ext cx="5303700" cy="31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❌ 전체 구독 vs ✅ 선택적 구독 비교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3" name="Google Shape;1663;g3f5690c73c2_1_482"/>
          <p:cNvSpPr/>
          <p:nvPr/>
        </p:nvSpPr>
        <p:spPr>
          <a:xfrm>
            <a:off x="670533" y="2663566"/>
            <a:ext cx="5242500" cy="36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// ❌ 스토어 전체 구독 — 비효율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function Dashboard() {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const store = useStockStore()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// store 어딘가가 바뀌면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// 항상 리렌더링!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// ✅ 필요한 값만 선택적 구독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function WatchlistPanel() {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// watchlist만 바뀔 때만 렌더링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const watchlist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= useStockStore(s =&gt; s.watchlist)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return &lt;ul&gt;...&lt;/ul&gt;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function PriceDisplay({ symbol }) {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// prices[symbol]만 바뀔 때만 렌더링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const price = useStockStore(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s =&gt; s.prices[symbol]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return &lt;span&gt;{price}&lt;/span&gt;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4" name="Google Shape;1664;g3f5690c73c2_1_482"/>
          <p:cNvSpPr/>
          <p:nvPr/>
        </p:nvSpPr>
        <p:spPr>
          <a:xfrm>
            <a:off x="6278867" y="2386500"/>
            <a:ext cx="5425500" cy="39513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g3f5690c73c2_1_482"/>
          <p:cNvSpPr/>
          <p:nvPr/>
        </p:nvSpPr>
        <p:spPr>
          <a:xfrm>
            <a:off x="6425171" y="2404207"/>
            <a:ext cx="5181600" cy="31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여러 값 선택 — shallow 비교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6" name="Google Shape;1666;g3f5690c73c2_1_482"/>
          <p:cNvSpPr/>
          <p:nvPr/>
        </p:nvSpPr>
        <p:spPr>
          <a:xfrm>
            <a:off x="6461747" y="2717865"/>
            <a:ext cx="5120700" cy="33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// 여러 값 선택 시 shallow 비교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import { shallow } from 'zustand/shallow'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function StockHeader() {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const { selectedSymbol, prices }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= useStockStore(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  state =&gt; ({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    selectedSymbol: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      state.selectedSymbol,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    prices: state.prices,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  }),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  shallow  // 객체 얕은 비교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return (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&lt;h2&gt;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{selectedSymbol}: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{prices[selectedSymbol]}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&lt;/h2&gt;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1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7" name="Google Shape;1667;g3f5690c73c2_1_482"/>
          <p:cNvSpPr/>
          <p:nvPr/>
        </p:nvSpPr>
        <p:spPr>
          <a:xfrm>
            <a:off x="487680" y="6425184"/>
            <a:ext cx="11216700" cy="292800"/>
          </a:xfrm>
          <a:prstGeom prst="rect">
            <a:avLst/>
          </a:prstGeom>
          <a:solidFill>
            <a:srgbClr val="0A1A00"/>
          </a:solidFill>
          <a:ln cap="flat" cmpd="sng" w="12700">
            <a:solidFill>
              <a:srgbClr val="FFD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g3f5690c73c2_1_482"/>
          <p:cNvSpPr/>
          <p:nvPr/>
        </p:nvSpPr>
        <p:spPr>
          <a:xfrm>
            <a:off x="670560" y="6449568"/>
            <a:ext cx="107289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s =&gt; s.watchlist  선택자 함수로 필요한 값만 구독 → 성능 자동 최적화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673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g3f5576b70e4_0_309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5" name="Google Shape;1675;g3f5576b70e4_0_309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08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6" name="Google Shape;1676;g3f5576b70e4_0_309"/>
          <p:cNvSpPr/>
          <p:nvPr/>
        </p:nvSpPr>
        <p:spPr>
          <a:xfrm>
            <a:off x="1645920" y="457200"/>
            <a:ext cx="8595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500"/>
              <a:buFont typeface="Century Schoolbook"/>
              <a:buNone/>
            </a:pPr>
            <a:r>
              <a:rPr b="1" i="0" lang="en-US" sz="25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실습 흐름 — Zustand 스토어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7" name="Google Shape;1677;g3f5576b70e4_0_309"/>
          <p:cNvSpPr/>
          <p:nvPr/>
        </p:nvSpPr>
        <p:spPr>
          <a:xfrm>
            <a:off x="1673352" y="1024128"/>
            <a:ext cx="9601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page 가 컴포넌트를 조립하고, 모두가 하나의 스토어를 구독한다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8" name="Google Shape;1678;g3f5576b70e4_0_309"/>
          <p:cNvSpPr/>
          <p:nvPr/>
        </p:nvSpPr>
        <p:spPr>
          <a:xfrm>
            <a:off x="10042855" y="566928"/>
            <a:ext cx="1600200" cy="310800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실습 흐름도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9" name="Google Shape;1679;g3f5576b70e4_0_309"/>
          <p:cNvSpPr/>
          <p:nvPr/>
        </p:nvSpPr>
        <p:spPr>
          <a:xfrm>
            <a:off x="594360" y="1783080"/>
            <a:ext cx="4114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파일 구성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0" name="Google Shape;1680;g3f5576b70e4_0_309"/>
          <p:cNvSpPr/>
          <p:nvPr/>
        </p:nvSpPr>
        <p:spPr>
          <a:xfrm>
            <a:off x="548640" y="2148840"/>
            <a:ext cx="4114800" cy="4206300"/>
          </a:xfrm>
          <a:prstGeom prst="roundRect">
            <a:avLst>
              <a:gd fmla="val 200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1" name="Google Shape;1681;g3f5576b70e4_0_309"/>
          <p:cNvSpPr/>
          <p:nvPr/>
        </p:nvSpPr>
        <p:spPr>
          <a:xfrm>
            <a:off x="749808" y="2313432"/>
            <a:ext cx="3776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app/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2" name="Google Shape;1682;g3f5576b70e4_0_309"/>
          <p:cNvSpPr/>
          <p:nvPr/>
        </p:nvSpPr>
        <p:spPr>
          <a:xfrm>
            <a:off x="1042416" y="266090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├─ layout.js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3" name="Google Shape;1683;g3f5576b70e4_0_309"/>
          <p:cNvSpPr/>
          <p:nvPr/>
        </p:nvSpPr>
        <p:spPr>
          <a:xfrm>
            <a:off x="1042416" y="3008376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page.js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4" name="Google Shape;1684;g3f5576b70e4_0_309"/>
          <p:cNvSpPr/>
          <p:nvPr/>
        </p:nvSpPr>
        <p:spPr>
          <a:xfrm>
            <a:off x="3063240" y="3008376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조립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5" name="Google Shape;1685;g3f5576b70e4_0_309"/>
          <p:cNvSpPr/>
          <p:nvPr/>
        </p:nvSpPr>
        <p:spPr>
          <a:xfrm>
            <a:off x="1042416" y="3355848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├─ store/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6" name="Google Shape;1686;g3f5576b70e4_0_309"/>
          <p:cNvSpPr/>
          <p:nvPr/>
        </p:nvSpPr>
        <p:spPr>
          <a:xfrm>
            <a:off x="1335024" y="3703320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│    └─ useStockStore.js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7" name="Google Shape;1687;g3f5576b70e4_0_309"/>
          <p:cNvSpPr/>
          <p:nvPr/>
        </p:nvSpPr>
        <p:spPr>
          <a:xfrm>
            <a:off x="3063240" y="3703320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전역 상태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8" name="Google Shape;1688;g3f5576b70e4_0_309"/>
          <p:cNvSpPr/>
          <p:nvPr/>
        </p:nvSpPr>
        <p:spPr>
          <a:xfrm>
            <a:off x="1042416" y="4050792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└─ components/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9" name="Google Shape;1689;g3f5576b70e4_0_309"/>
          <p:cNvSpPr/>
          <p:nvPr/>
        </p:nvSpPr>
        <p:spPr>
          <a:xfrm>
            <a:off x="1335024" y="4398264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AddStockForm.jsx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0" name="Google Shape;1690;g3f5576b70e4_0_309"/>
          <p:cNvSpPr/>
          <p:nvPr/>
        </p:nvSpPr>
        <p:spPr>
          <a:xfrm>
            <a:off x="1335024" y="4745736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└─ WatchlistPanel.jsx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1" name="Google Shape;1691;g3f5576b70e4_0_309"/>
          <p:cNvSpPr/>
          <p:nvPr/>
        </p:nvSpPr>
        <p:spPr>
          <a:xfrm>
            <a:off x="4983480" y="1783080"/>
            <a:ext cx="67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데이터 흐름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2" name="Google Shape;1692;g3f5576b70e4_0_309"/>
          <p:cNvSpPr/>
          <p:nvPr/>
        </p:nvSpPr>
        <p:spPr>
          <a:xfrm>
            <a:off x="4937760" y="2148840"/>
            <a:ext cx="6750900" cy="3429000"/>
          </a:xfrm>
          <a:prstGeom prst="roundRect">
            <a:avLst>
              <a:gd fmla="val 2400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93" name="Google Shape;1693;g3f5576b70e4_0_309"/>
          <p:cNvCxnSpPr/>
          <p:nvPr/>
        </p:nvCxnSpPr>
        <p:spPr>
          <a:xfrm>
            <a:off x="6479987" y="2915107"/>
            <a:ext cx="0" cy="948300"/>
          </a:xfrm>
          <a:prstGeom prst="straightConnector1">
            <a:avLst/>
          </a:prstGeom>
          <a:noFill/>
          <a:ln cap="flat" cmpd="sng" w="22225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694" name="Google Shape;1694;g3f5576b70e4_0_309"/>
          <p:cNvSpPr/>
          <p:nvPr/>
        </p:nvSpPr>
        <p:spPr>
          <a:xfrm>
            <a:off x="5657027" y="3224632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렌더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95" name="Google Shape;1695;g3f5576b70e4_0_309"/>
          <p:cNvCxnSpPr/>
          <p:nvPr/>
        </p:nvCxnSpPr>
        <p:spPr>
          <a:xfrm>
            <a:off x="6479987" y="2915107"/>
            <a:ext cx="0" cy="1924500"/>
          </a:xfrm>
          <a:prstGeom prst="straightConnector1">
            <a:avLst/>
          </a:prstGeom>
          <a:noFill/>
          <a:ln cap="flat" cmpd="sng" w="22225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696" name="Google Shape;1696;g3f5576b70e4_0_309"/>
          <p:cNvCxnSpPr/>
          <p:nvPr/>
        </p:nvCxnSpPr>
        <p:spPr>
          <a:xfrm>
            <a:off x="6479987" y="3863340"/>
            <a:ext cx="3544200" cy="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697" name="Google Shape;1697;g3f5576b70e4_0_309"/>
          <p:cNvSpPr/>
          <p:nvPr/>
        </p:nvSpPr>
        <p:spPr>
          <a:xfrm>
            <a:off x="7429198" y="3698748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add()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98" name="Google Shape;1698;g3f5576b70e4_0_309"/>
          <p:cNvCxnSpPr/>
          <p:nvPr/>
        </p:nvCxnSpPr>
        <p:spPr>
          <a:xfrm flipH="1">
            <a:off x="6480129" y="3863340"/>
            <a:ext cx="3544200" cy="976200"/>
          </a:xfrm>
          <a:prstGeom prst="straightConnector1">
            <a:avLst/>
          </a:prstGeom>
          <a:noFill/>
          <a:ln cap="flat" cmpd="sng" w="22225">
            <a:solidFill>
              <a:srgbClr val="64FFDA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1699" name="Google Shape;1699;g3f5576b70e4_0_309"/>
          <p:cNvSpPr/>
          <p:nvPr/>
        </p:nvSpPr>
        <p:spPr>
          <a:xfrm>
            <a:off x="7429198" y="4186809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구독 →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0" name="Google Shape;1700;g3f5576b70e4_0_309"/>
          <p:cNvSpPr/>
          <p:nvPr/>
        </p:nvSpPr>
        <p:spPr>
          <a:xfrm>
            <a:off x="5746675" y="2691994"/>
            <a:ext cx="1466700" cy="446100"/>
          </a:xfrm>
          <a:prstGeom prst="roundRect">
            <a:avLst>
              <a:gd fmla="val 16393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1" name="Google Shape;1701;g3f5576b70e4_0_309"/>
          <p:cNvSpPr/>
          <p:nvPr/>
        </p:nvSpPr>
        <p:spPr>
          <a:xfrm>
            <a:off x="5746675" y="2691994"/>
            <a:ext cx="1466700" cy="4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page.js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조립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2" name="Google Shape;1702;g3f5576b70e4_0_309"/>
          <p:cNvSpPr/>
          <p:nvPr/>
        </p:nvSpPr>
        <p:spPr>
          <a:xfrm>
            <a:off x="5502237" y="3584448"/>
            <a:ext cx="19554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3" name="Google Shape;1703;g3f5576b70e4_0_309"/>
          <p:cNvSpPr/>
          <p:nvPr/>
        </p:nvSpPr>
        <p:spPr>
          <a:xfrm>
            <a:off x="5502237" y="3584448"/>
            <a:ext cx="19554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AddStockForm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종목 추가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4" name="Google Shape;1704;g3f5576b70e4_0_309"/>
          <p:cNvSpPr/>
          <p:nvPr/>
        </p:nvSpPr>
        <p:spPr>
          <a:xfrm>
            <a:off x="5502237" y="4560570"/>
            <a:ext cx="19554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5" name="Google Shape;1705;g3f5576b70e4_0_309"/>
          <p:cNvSpPr/>
          <p:nvPr/>
        </p:nvSpPr>
        <p:spPr>
          <a:xfrm>
            <a:off x="5502237" y="4560570"/>
            <a:ext cx="19554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WatchlistPanel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목록 표시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6" name="Google Shape;1706;g3f5576b70e4_0_309"/>
          <p:cNvSpPr/>
          <p:nvPr/>
        </p:nvSpPr>
        <p:spPr>
          <a:xfrm>
            <a:off x="8924361" y="3389224"/>
            <a:ext cx="2199900" cy="948300"/>
          </a:xfrm>
          <a:prstGeom prst="roundRect">
            <a:avLst>
              <a:gd fmla="val 7715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7" name="Google Shape;1707;g3f5576b70e4_0_309"/>
          <p:cNvSpPr/>
          <p:nvPr/>
        </p:nvSpPr>
        <p:spPr>
          <a:xfrm>
            <a:off x="8924361" y="3389224"/>
            <a:ext cx="2199900" cy="94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useStockStore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watchlist · selected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8" name="Google Shape;1708;g3f5576b70e4_0_309"/>
          <p:cNvSpPr/>
          <p:nvPr/>
        </p:nvSpPr>
        <p:spPr>
          <a:xfrm>
            <a:off x="4937760" y="5687568"/>
            <a:ext cx="6750900" cy="658500"/>
          </a:xfrm>
          <a:prstGeom prst="roundRect">
            <a:avLst>
              <a:gd fmla="val 12500" name="adj"/>
            </a:avLst>
          </a:prstGeom>
          <a:solidFill>
            <a:srgbClr val="12263A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9" name="Google Shape;1709;g3f5576b70e4_0_309"/>
          <p:cNvSpPr/>
          <p:nvPr/>
        </p:nvSpPr>
        <p:spPr>
          <a:xfrm>
            <a:off x="5138928" y="5687568"/>
            <a:ext cx="6348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props 전달 없이 각 컴포넌트가 스토어를 직접 구독. 셀렉터로 필요한 조각만 골라 리렌더를 최소화.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0" name="Google Shape;1710;g3f5576b70e4_0_309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1" name="Google Shape;1711;g3f5576b70e4_0_309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f5690c73c2_1_67"/>
          <p:cNvSpPr/>
          <p:nvPr/>
        </p:nvSpPr>
        <p:spPr>
          <a:xfrm>
            <a:off x="487680" y="219456"/>
            <a:ext cx="1828800" cy="390000"/>
          </a:xfrm>
          <a:prstGeom prst="roundRect">
            <a:avLst>
              <a:gd fmla="val 15625" name="adj"/>
            </a:avLst>
          </a:prstGeom>
          <a:solidFill>
            <a:srgbClr val="61DAFB">
              <a:alpha val="20000"/>
            </a:srgbClr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3f5690c73c2_1_67"/>
          <p:cNvSpPr/>
          <p:nvPr/>
        </p:nvSpPr>
        <p:spPr>
          <a:xfrm>
            <a:off x="487680" y="219456"/>
            <a:ext cx="18288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1강 · REACT 기초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3f5690c73c2_1_67"/>
          <p:cNvSpPr/>
          <p:nvPr/>
        </p:nvSpPr>
        <p:spPr>
          <a:xfrm>
            <a:off x="487680" y="695661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Calibri"/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Virtual DOM — 어떻게 빠를 수 있는가?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g3f5690c73c2_1_67"/>
          <p:cNvSpPr/>
          <p:nvPr/>
        </p:nvSpPr>
        <p:spPr>
          <a:xfrm>
            <a:off x="487680" y="1504278"/>
            <a:ext cx="11216700" cy="30300"/>
          </a:xfrm>
          <a:prstGeom prst="rect">
            <a:avLst/>
          </a:prstGeom>
          <a:solidFill>
            <a:srgbClr val="61DAFB">
              <a:alpha val="40000"/>
            </a:srgbClr>
          </a:solidFill>
          <a:ln cap="flat" cmpd="sng" w="16925">
            <a:solidFill>
              <a:srgbClr val="61DAFB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3f5690c73c2_1_67"/>
          <p:cNvSpPr/>
          <p:nvPr/>
        </p:nvSpPr>
        <p:spPr>
          <a:xfrm>
            <a:off x="1180636" y="1828800"/>
            <a:ext cx="2560500" cy="85200"/>
          </a:xfrm>
          <a:prstGeom prst="rect">
            <a:avLst/>
          </a:prstGeom>
          <a:solidFill>
            <a:srgbClr val="61DAFB"/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3f5690c73c2_1_67"/>
          <p:cNvSpPr/>
          <p:nvPr/>
        </p:nvSpPr>
        <p:spPr>
          <a:xfrm>
            <a:off x="4748754" y="1828800"/>
            <a:ext cx="2560500" cy="85200"/>
          </a:xfrm>
          <a:prstGeom prst="rect">
            <a:avLst/>
          </a:prstGeom>
          <a:solidFill>
            <a:srgbClr val="FFD700"/>
          </a:solidFill>
          <a:ln cap="flat" cmpd="sng" w="16925">
            <a:solidFill>
              <a:srgbClr val="FFD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3f5690c73c2_1_67"/>
          <p:cNvSpPr/>
          <p:nvPr/>
        </p:nvSpPr>
        <p:spPr>
          <a:xfrm>
            <a:off x="8156187" y="1828800"/>
            <a:ext cx="2560500" cy="85200"/>
          </a:xfrm>
          <a:prstGeom prst="rect">
            <a:avLst/>
          </a:prstGeom>
          <a:solidFill>
            <a:srgbClr val="64FFDA"/>
          </a:solidFill>
          <a:ln cap="flat" cmpd="sng" w="1692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3f5690c73c2_1_67"/>
          <p:cNvSpPr/>
          <p:nvPr/>
        </p:nvSpPr>
        <p:spPr>
          <a:xfrm>
            <a:off x="487680" y="6001397"/>
            <a:ext cx="11216700" cy="792300"/>
          </a:xfrm>
          <a:prstGeom prst="rect">
            <a:avLst/>
          </a:prstGeom>
          <a:solidFill>
            <a:srgbClr val="0A1A1A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3f5690c73c2_1_67"/>
          <p:cNvSpPr/>
          <p:nvPr/>
        </p:nvSpPr>
        <p:spPr>
          <a:xfrm>
            <a:off x="731520" y="6062357"/>
            <a:ext cx="107289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600"/>
              <a:buFont typeface="Calibri"/>
              <a:buNone/>
            </a:pPr>
            <a:r>
              <a:rPr b="1" i="0" lang="en-US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📌  </a:t>
            </a:r>
            <a:r>
              <a:rPr lang="en-US" sz="20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2개의 가상 DOM으로 관리되며, 이전 DOM 과 변경 DOM을 비교하여 변경에 영향을 받은 부분을 확인한 후 최총 한번에 렌더링하여 표현한다. </a:t>
            </a:r>
            <a:endParaRPr b="1"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3f5690c73c2_1_67"/>
          <p:cNvSpPr/>
          <p:nvPr/>
        </p:nvSpPr>
        <p:spPr>
          <a:xfrm>
            <a:off x="2281128" y="2738523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2" name="Google Shape;162;g3f5690c73c2_1_67"/>
          <p:cNvSpPr/>
          <p:nvPr/>
        </p:nvSpPr>
        <p:spPr>
          <a:xfrm>
            <a:off x="1777667" y="3542800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3" name="Google Shape;163;g3f5690c73c2_1_67"/>
          <p:cNvSpPr/>
          <p:nvPr/>
        </p:nvSpPr>
        <p:spPr>
          <a:xfrm>
            <a:off x="2717869" y="3542800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4" name="Google Shape;164;g3f5690c73c2_1_67"/>
          <p:cNvSpPr/>
          <p:nvPr/>
        </p:nvSpPr>
        <p:spPr>
          <a:xfrm>
            <a:off x="3373010" y="4352887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5" name="Google Shape;165;g3f5690c73c2_1_67"/>
          <p:cNvSpPr/>
          <p:nvPr/>
        </p:nvSpPr>
        <p:spPr>
          <a:xfrm>
            <a:off x="2422401" y="4416426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6" name="Google Shape;166;g3f5690c73c2_1_67"/>
          <p:cNvSpPr/>
          <p:nvPr/>
        </p:nvSpPr>
        <p:spPr>
          <a:xfrm>
            <a:off x="1452684" y="4416426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7" name="Google Shape;167;g3f5690c73c2_1_67"/>
          <p:cNvSpPr/>
          <p:nvPr/>
        </p:nvSpPr>
        <p:spPr>
          <a:xfrm>
            <a:off x="1015943" y="5240563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8" name="Google Shape;168;g3f5690c73c2_1_67"/>
          <p:cNvSpPr/>
          <p:nvPr/>
        </p:nvSpPr>
        <p:spPr>
          <a:xfrm>
            <a:off x="1889425" y="5240563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69" name="Google Shape;169;g3f5690c73c2_1_67"/>
          <p:cNvCxnSpPr>
            <a:stCxn id="161" idx="3"/>
            <a:endCxn id="162" idx="7"/>
          </p:cNvCxnSpPr>
          <p:nvPr/>
        </p:nvCxnSpPr>
        <p:spPr>
          <a:xfrm flipH="1">
            <a:off x="2150396" y="3111355"/>
            <a:ext cx="194700" cy="4953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0" name="Google Shape;170;g3f5690c73c2_1_67"/>
          <p:cNvCxnSpPr>
            <a:stCxn id="161" idx="5"/>
            <a:endCxn id="163" idx="0"/>
          </p:cNvCxnSpPr>
          <p:nvPr/>
        </p:nvCxnSpPr>
        <p:spPr>
          <a:xfrm>
            <a:off x="2653960" y="3111355"/>
            <a:ext cx="282300" cy="4314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1" name="Google Shape;171;g3f5690c73c2_1_67"/>
          <p:cNvCxnSpPr>
            <a:stCxn id="163" idx="5"/>
            <a:endCxn id="164" idx="1"/>
          </p:cNvCxnSpPr>
          <p:nvPr/>
        </p:nvCxnSpPr>
        <p:spPr>
          <a:xfrm>
            <a:off x="3090701" y="3915632"/>
            <a:ext cx="346200" cy="5013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2" name="Google Shape;172;g3f5690c73c2_1_67"/>
          <p:cNvCxnSpPr>
            <a:stCxn id="163" idx="3"/>
            <a:endCxn id="165" idx="0"/>
          </p:cNvCxnSpPr>
          <p:nvPr/>
        </p:nvCxnSpPr>
        <p:spPr>
          <a:xfrm flipH="1">
            <a:off x="2640837" y="3915632"/>
            <a:ext cx="141000" cy="5007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3" name="Google Shape;173;g3f5690c73c2_1_67"/>
          <p:cNvCxnSpPr>
            <a:stCxn id="162" idx="3"/>
            <a:endCxn id="166" idx="0"/>
          </p:cNvCxnSpPr>
          <p:nvPr/>
        </p:nvCxnSpPr>
        <p:spPr>
          <a:xfrm flipH="1">
            <a:off x="1670935" y="3915632"/>
            <a:ext cx="170700" cy="5007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4" name="Google Shape;174;g3f5690c73c2_1_67"/>
          <p:cNvCxnSpPr>
            <a:stCxn id="166" idx="3"/>
            <a:endCxn id="167" idx="0"/>
          </p:cNvCxnSpPr>
          <p:nvPr/>
        </p:nvCxnSpPr>
        <p:spPr>
          <a:xfrm flipH="1">
            <a:off x="1234352" y="4789258"/>
            <a:ext cx="282300" cy="4512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5" name="Google Shape;175;g3f5690c73c2_1_67"/>
          <p:cNvCxnSpPr>
            <a:stCxn id="166" idx="5"/>
            <a:endCxn id="168" idx="0"/>
          </p:cNvCxnSpPr>
          <p:nvPr/>
        </p:nvCxnSpPr>
        <p:spPr>
          <a:xfrm>
            <a:off x="1825516" y="4789258"/>
            <a:ext cx="282300" cy="4512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6" name="Google Shape;176;g3f5690c73c2_1_67"/>
          <p:cNvSpPr/>
          <p:nvPr/>
        </p:nvSpPr>
        <p:spPr>
          <a:xfrm>
            <a:off x="5666103" y="2872482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7" name="Google Shape;177;g3f5690c73c2_1_67"/>
          <p:cNvSpPr/>
          <p:nvPr/>
        </p:nvSpPr>
        <p:spPr>
          <a:xfrm>
            <a:off x="5162642" y="3676759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8" name="Google Shape;178;g3f5690c73c2_1_67"/>
          <p:cNvSpPr/>
          <p:nvPr/>
        </p:nvSpPr>
        <p:spPr>
          <a:xfrm>
            <a:off x="6102844" y="3676759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9" name="Google Shape;179;g3f5690c73c2_1_67"/>
          <p:cNvSpPr/>
          <p:nvPr/>
        </p:nvSpPr>
        <p:spPr>
          <a:xfrm>
            <a:off x="6757984" y="4486846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0" name="Google Shape;180;g3f5690c73c2_1_67"/>
          <p:cNvSpPr/>
          <p:nvPr/>
        </p:nvSpPr>
        <p:spPr>
          <a:xfrm>
            <a:off x="5807376" y="4550386"/>
            <a:ext cx="436800" cy="436800"/>
          </a:xfrm>
          <a:prstGeom prst="ellipse">
            <a:avLst/>
          </a:prstGeom>
          <a:solidFill>
            <a:srgbClr val="FF0000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1" name="Google Shape;181;g3f5690c73c2_1_67"/>
          <p:cNvSpPr/>
          <p:nvPr/>
        </p:nvSpPr>
        <p:spPr>
          <a:xfrm>
            <a:off x="4837659" y="4550386"/>
            <a:ext cx="436800" cy="436800"/>
          </a:xfrm>
          <a:prstGeom prst="ellipse">
            <a:avLst/>
          </a:prstGeom>
          <a:solidFill>
            <a:srgbClr val="FF0000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2" name="Google Shape;182;g3f5690c73c2_1_67"/>
          <p:cNvSpPr/>
          <p:nvPr/>
        </p:nvSpPr>
        <p:spPr>
          <a:xfrm>
            <a:off x="5274400" y="5374522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83" name="Google Shape;183;g3f5690c73c2_1_67"/>
          <p:cNvCxnSpPr>
            <a:stCxn id="176" idx="3"/>
            <a:endCxn id="177" idx="7"/>
          </p:cNvCxnSpPr>
          <p:nvPr/>
        </p:nvCxnSpPr>
        <p:spPr>
          <a:xfrm flipH="1">
            <a:off x="5535371" y="3245314"/>
            <a:ext cx="194700" cy="4953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4" name="Google Shape;184;g3f5690c73c2_1_67"/>
          <p:cNvCxnSpPr>
            <a:stCxn id="176" idx="5"/>
            <a:endCxn id="178" idx="0"/>
          </p:cNvCxnSpPr>
          <p:nvPr/>
        </p:nvCxnSpPr>
        <p:spPr>
          <a:xfrm>
            <a:off x="6038935" y="3245314"/>
            <a:ext cx="282300" cy="4314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5" name="Google Shape;185;g3f5690c73c2_1_67"/>
          <p:cNvCxnSpPr>
            <a:stCxn id="178" idx="5"/>
            <a:endCxn id="179" idx="1"/>
          </p:cNvCxnSpPr>
          <p:nvPr/>
        </p:nvCxnSpPr>
        <p:spPr>
          <a:xfrm>
            <a:off x="6475676" y="4049591"/>
            <a:ext cx="346200" cy="5013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6" name="Google Shape;186;g3f5690c73c2_1_67"/>
          <p:cNvCxnSpPr>
            <a:stCxn id="178" idx="3"/>
            <a:endCxn id="180" idx="0"/>
          </p:cNvCxnSpPr>
          <p:nvPr/>
        </p:nvCxnSpPr>
        <p:spPr>
          <a:xfrm flipH="1">
            <a:off x="6025812" y="4049591"/>
            <a:ext cx="141000" cy="5007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7" name="Google Shape;187;g3f5690c73c2_1_67"/>
          <p:cNvCxnSpPr>
            <a:stCxn id="177" idx="3"/>
            <a:endCxn id="181" idx="0"/>
          </p:cNvCxnSpPr>
          <p:nvPr/>
        </p:nvCxnSpPr>
        <p:spPr>
          <a:xfrm flipH="1">
            <a:off x="5055910" y="4049591"/>
            <a:ext cx="170700" cy="5007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8" name="Google Shape;188;g3f5690c73c2_1_67"/>
          <p:cNvCxnSpPr>
            <a:stCxn id="181" idx="3"/>
          </p:cNvCxnSpPr>
          <p:nvPr/>
        </p:nvCxnSpPr>
        <p:spPr>
          <a:xfrm flipH="1">
            <a:off x="4619327" y="4923218"/>
            <a:ext cx="282300" cy="4512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9" name="Google Shape;189;g3f5690c73c2_1_67"/>
          <p:cNvCxnSpPr>
            <a:stCxn id="181" idx="5"/>
            <a:endCxn id="182" idx="0"/>
          </p:cNvCxnSpPr>
          <p:nvPr/>
        </p:nvCxnSpPr>
        <p:spPr>
          <a:xfrm>
            <a:off x="5210491" y="4923218"/>
            <a:ext cx="282300" cy="4512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0" name="Google Shape;190;g3f5690c73c2_1_67"/>
          <p:cNvSpPr/>
          <p:nvPr/>
        </p:nvSpPr>
        <p:spPr>
          <a:xfrm>
            <a:off x="9288210" y="2696809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1" name="Google Shape;191;g3f5690c73c2_1_67"/>
          <p:cNvSpPr/>
          <p:nvPr/>
        </p:nvSpPr>
        <p:spPr>
          <a:xfrm>
            <a:off x="8784749" y="3501085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2" name="Google Shape;192;g3f5690c73c2_1_67"/>
          <p:cNvSpPr/>
          <p:nvPr/>
        </p:nvSpPr>
        <p:spPr>
          <a:xfrm>
            <a:off x="9724951" y="3501085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3" name="Google Shape;193;g3f5690c73c2_1_67"/>
          <p:cNvSpPr/>
          <p:nvPr/>
        </p:nvSpPr>
        <p:spPr>
          <a:xfrm>
            <a:off x="10380091" y="4311173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4" name="Google Shape;194;g3f5690c73c2_1_67"/>
          <p:cNvSpPr/>
          <p:nvPr/>
        </p:nvSpPr>
        <p:spPr>
          <a:xfrm>
            <a:off x="9429483" y="4374712"/>
            <a:ext cx="436800" cy="436800"/>
          </a:xfrm>
          <a:prstGeom prst="ellipse">
            <a:avLst/>
          </a:prstGeom>
          <a:solidFill>
            <a:srgbClr val="FF0000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5" name="Google Shape;195;g3f5690c73c2_1_67"/>
          <p:cNvSpPr/>
          <p:nvPr/>
        </p:nvSpPr>
        <p:spPr>
          <a:xfrm>
            <a:off x="8459766" y="4374712"/>
            <a:ext cx="436800" cy="436800"/>
          </a:xfrm>
          <a:prstGeom prst="ellipse">
            <a:avLst/>
          </a:prstGeom>
          <a:solidFill>
            <a:srgbClr val="FF0000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6" name="Google Shape;196;g3f5690c73c2_1_67"/>
          <p:cNvSpPr/>
          <p:nvPr/>
        </p:nvSpPr>
        <p:spPr>
          <a:xfrm>
            <a:off x="8023025" y="5198849"/>
            <a:ext cx="436800" cy="436800"/>
          </a:xfrm>
          <a:prstGeom prst="ellipse">
            <a:avLst/>
          </a:prstGeom>
          <a:solidFill>
            <a:srgbClr val="FF0000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7" name="Google Shape;197;g3f5690c73c2_1_67"/>
          <p:cNvSpPr/>
          <p:nvPr/>
        </p:nvSpPr>
        <p:spPr>
          <a:xfrm>
            <a:off x="8896507" y="5198849"/>
            <a:ext cx="436800" cy="436800"/>
          </a:xfrm>
          <a:prstGeom prst="ellipse">
            <a:avLst/>
          </a:prstGeom>
          <a:solidFill>
            <a:srgbClr val="FF0000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98" name="Google Shape;198;g3f5690c73c2_1_67"/>
          <p:cNvCxnSpPr>
            <a:stCxn id="190" idx="3"/>
            <a:endCxn id="191" idx="7"/>
          </p:cNvCxnSpPr>
          <p:nvPr/>
        </p:nvCxnSpPr>
        <p:spPr>
          <a:xfrm flipH="1">
            <a:off x="9157477" y="3069641"/>
            <a:ext cx="194700" cy="4953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9" name="Google Shape;199;g3f5690c73c2_1_67"/>
          <p:cNvCxnSpPr>
            <a:stCxn id="190" idx="5"/>
            <a:endCxn id="192" idx="0"/>
          </p:cNvCxnSpPr>
          <p:nvPr/>
        </p:nvCxnSpPr>
        <p:spPr>
          <a:xfrm>
            <a:off x="9661042" y="3069641"/>
            <a:ext cx="282300" cy="4314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0" name="Google Shape;200;g3f5690c73c2_1_67"/>
          <p:cNvCxnSpPr>
            <a:stCxn id="192" idx="5"/>
            <a:endCxn id="193" idx="1"/>
          </p:cNvCxnSpPr>
          <p:nvPr/>
        </p:nvCxnSpPr>
        <p:spPr>
          <a:xfrm>
            <a:off x="10097783" y="3873918"/>
            <a:ext cx="346200" cy="5013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1" name="Google Shape;201;g3f5690c73c2_1_67"/>
          <p:cNvCxnSpPr>
            <a:stCxn id="192" idx="3"/>
            <a:endCxn id="194" idx="0"/>
          </p:cNvCxnSpPr>
          <p:nvPr/>
        </p:nvCxnSpPr>
        <p:spPr>
          <a:xfrm flipH="1">
            <a:off x="9647919" y="3873918"/>
            <a:ext cx="141000" cy="5007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2" name="Google Shape;202;g3f5690c73c2_1_67"/>
          <p:cNvCxnSpPr>
            <a:stCxn id="191" idx="3"/>
            <a:endCxn id="195" idx="0"/>
          </p:cNvCxnSpPr>
          <p:nvPr/>
        </p:nvCxnSpPr>
        <p:spPr>
          <a:xfrm flipH="1">
            <a:off x="8678017" y="3873918"/>
            <a:ext cx="170700" cy="5007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3" name="Google Shape;203;g3f5690c73c2_1_67"/>
          <p:cNvCxnSpPr>
            <a:stCxn id="195" idx="3"/>
            <a:endCxn id="196" idx="0"/>
          </p:cNvCxnSpPr>
          <p:nvPr/>
        </p:nvCxnSpPr>
        <p:spPr>
          <a:xfrm flipH="1">
            <a:off x="8241434" y="4747544"/>
            <a:ext cx="282300" cy="4512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4" name="Google Shape;204;g3f5690c73c2_1_67"/>
          <p:cNvCxnSpPr>
            <a:stCxn id="195" idx="5"/>
            <a:endCxn id="197" idx="0"/>
          </p:cNvCxnSpPr>
          <p:nvPr/>
        </p:nvCxnSpPr>
        <p:spPr>
          <a:xfrm>
            <a:off x="8832598" y="4747544"/>
            <a:ext cx="282300" cy="451200"/>
          </a:xfrm>
          <a:prstGeom prst="straightConnector1">
            <a:avLst/>
          </a:prstGeom>
          <a:noFill/>
          <a:ln cap="flat" cmpd="sng" w="110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5" name="Google Shape;205;g3f5690c73c2_1_67"/>
          <p:cNvSpPr txBox="1"/>
          <p:nvPr/>
        </p:nvSpPr>
        <p:spPr>
          <a:xfrm>
            <a:off x="1559181" y="2037563"/>
            <a:ext cx="18309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05700" lIns="105700" spcFirstLastPara="1" rIns="105700" wrap="square" tIns="10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Virtual DOM</a:t>
            </a:r>
            <a:endParaRPr b="0" i="0" sz="21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6" name="Google Shape;206;g3f5690c73c2_1_67"/>
          <p:cNvSpPr txBox="1"/>
          <p:nvPr/>
        </p:nvSpPr>
        <p:spPr>
          <a:xfrm>
            <a:off x="4819303" y="2037563"/>
            <a:ext cx="23916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05700" lIns="105700" spcFirstLastPara="1" rIns="105700" wrap="square" tIns="10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New Virtual DOM</a:t>
            </a:r>
            <a:endParaRPr b="0" i="0" sz="21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7" name="Google Shape;207;g3f5690c73c2_1_67"/>
          <p:cNvSpPr txBox="1"/>
          <p:nvPr/>
        </p:nvSpPr>
        <p:spPr>
          <a:xfrm>
            <a:off x="8255647" y="2037563"/>
            <a:ext cx="23916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05700" lIns="105700" spcFirstLastPara="1" rIns="105700" wrap="square" tIns="10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Affected DOM</a:t>
            </a:r>
            <a:endParaRPr b="0" i="0" sz="21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8" name="Google Shape;208;g3f5690c73c2_1_67"/>
          <p:cNvSpPr/>
          <p:nvPr/>
        </p:nvSpPr>
        <p:spPr>
          <a:xfrm>
            <a:off x="4382561" y="5374522"/>
            <a:ext cx="436800" cy="436800"/>
          </a:xfrm>
          <a:prstGeom prst="ellipse">
            <a:avLst/>
          </a:prstGeom>
          <a:solidFill>
            <a:srgbClr val="EEECE1"/>
          </a:solidFill>
          <a:ln cap="flat" cmpd="sng" w="110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9" name="Google Shape;209;g3f5690c73c2_1_67"/>
          <p:cNvSpPr/>
          <p:nvPr/>
        </p:nvSpPr>
        <p:spPr>
          <a:xfrm>
            <a:off x="4034597" y="3681933"/>
            <a:ext cx="648300" cy="192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A86E8"/>
          </a:solidFill>
          <a:ln>
            <a:noFill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10" name="Google Shape;210;g3f5690c73c2_1_67"/>
          <p:cNvSpPr/>
          <p:nvPr/>
        </p:nvSpPr>
        <p:spPr>
          <a:xfrm>
            <a:off x="7382830" y="3681933"/>
            <a:ext cx="648300" cy="192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A86E8"/>
          </a:solidFill>
          <a:ln>
            <a:noFill/>
          </a:ln>
        </p:spPr>
        <p:txBody>
          <a:bodyPr anchorCtr="0" anchor="ctr" bIns="105700" lIns="105700" spcFirstLastPara="1" rIns="105700" wrap="square" tIns="10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716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p25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8" name="Google Shape;1718;p25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08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9" name="Google Shape;1719;p25"/>
          <p:cNvSpPr/>
          <p:nvPr/>
        </p:nvSpPr>
        <p:spPr>
          <a:xfrm>
            <a:off x="1645920" y="457200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Zustand 스토어 도입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0" name="Google Shape;1720;p25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Context 의 대안 — 더 가볍고 '조각별 구독'이 쉬운 전역 상태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1" name="Google Shape;1721;p25"/>
          <p:cNvSpPr/>
          <p:nvPr/>
        </p:nvSpPr>
        <p:spPr>
          <a:xfrm>
            <a:off x="9859975" y="566928"/>
            <a:ext cx="178308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Next 16 · React 19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2" name="Google Shape;1722;p25"/>
          <p:cNvSpPr/>
          <p:nvPr/>
        </p:nvSpPr>
        <p:spPr>
          <a:xfrm>
            <a:off x="548640" y="1801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3" name="Google Shape;1723;p25"/>
          <p:cNvSpPr/>
          <p:nvPr/>
        </p:nvSpPr>
        <p:spPr>
          <a:xfrm>
            <a:off x="822960" y="1728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학습 목표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4" name="Google Shape;1724;p25"/>
          <p:cNvSpPr/>
          <p:nvPr/>
        </p:nvSpPr>
        <p:spPr>
          <a:xfrm>
            <a:off x="548640" y="224028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5" name="Google Shape;1725;p25"/>
          <p:cNvSpPr/>
          <p:nvPr/>
        </p:nvSpPr>
        <p:spPr>
          <a:xfrm>
            <a:off x="804672" y="224028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create((set, get) =&gt; ({...})) 로 스토어 생성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6" name="Google Shape;1726;p25"/>
          <p:cNvSpPr/>
          <p:nvPr/>
        </p:nvSpPr>
        <p:spPr>
          <a:xfrm>
            <a:off x="548640" y="280720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7" name="Google Shape;1727;p25"/>
          <p:cNvSpPr/>
          <p:nvPr/>
        </p:nvSpPr>
        <p:spPr>
          <a:xfrm>
            <a:off x="804672" y="280720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set = 변경 · get = 현재상태/다른액션 읽기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8" name="Google Shape;1728;p25"/>
          <p:cNvSpPr/>
          <p:nvPr/>
        </p:nvSpPr>
        <p:spPr>
          <a:xfrm>
            <a:off x="548640" y="3374136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9" name="Google Shape;1729;p25"/>
          <p:cNvSpPr/>
          <p:nvPr/>
        </p:nvSpPr>
        <p:spPr>
          <a:xfrm>
            <a:off x="804672" y="3374136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useStockStore(s =&gt; s.일부) 필요한 조각만 구독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0" name="Google Shape;1730;p25"/>
          <p:cNvSpPr/>
          <p:nvPr/>
        </p:nvSpPr>
        <p:spPr>
          <a:xfrm>
            <a:off x="548640" y="3941064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1" name="Google Shape;1731;p25"/>
          <p:cNvSpPr/>
          <p:nvPr/>
        </p:nvSpPr>
        <p:spPr>
          <a:xfrm>
            <a:off x="804672" y="3941064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'use client' 가 필요한 이유 (상태·이벤트)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2" name="Google Shape;1732;p25"/>
          <p:cNvSpPr/>
          <p:nvPr/>
        </p:nvSpPr>
        <p:spPr>
          <a:xfrm>
            <a:off x="548640" y="4663440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3" name="Google Shape;1733;p25"/>
          <p:cNvSpPr/>
          <p:nvPr/>
        </p:nvSpPr>
        <p:spPr>
          <a:xfrm>
            <a:off x="822960" y="4590288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개념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4" name="Google Shape;1734;p25"/>
          <p:cNvSpPr/>
          <p:nvPr/>
        </p:nvSpPr>
        <p:spPr>
          <a:xfrm>
            <a:off x="548640" y="5029200"/>
            <a:ext cx="4709160" cy="1280160"/>
          </a:xfrm>
          <a:prstGeom prst="roundRect">
            <a:avLst>
              <a:gd fmla="val 5714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5" name="Google Shape;1735;p25"/>
          <p:cNvSpPr/>
          <p:nvPr/>
        </p:nvSpPr>
        <p:spPr>
          <a:xfrm>
            <a:off x="749808" y="5175504"/>
            <a:ext cx="430682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create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스토어 생성 함수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셀렉터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그 값 바뀔 때만 리렌더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6" name="Google Shape;1736;p25"/>
          <p:cNvSpPr/>
          <p:nvPr/>
        </p:nvSpPr>
        <p:spPr>
          <a:xfrm>
            <a:off x="5532120" y="1783080"/>
            <a:ext cx="6156655" cy="3017520"/>
          </a:xfrm>
          <a:prstGeom prst="roundRect">
            <a:avLst>
              <a:gd fmla="val 1818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7" name="Google Shape;1737;p25"/>
          <p:cNvSpPr/>
          <p:nvPr/>
        </p:nvSpPr>
        <p:spPr>
          <a:xfrm>
            <a:off x="5715000" y="192938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8" name="Google Shape;1738;p25"/>
          <p:cNvSpPr/>
          <p:nvPr/>
        </p:nvSpPr>
        <p:spPr>
          <a:xfrm>
            <a:off x="5916168" y="192938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9" name="Google Shape;1739;p25"/>
          <p:cNvSpPr/>
          <p:nvPr/>
        </p:nvSpPr>
        <p:spPr>
          <a:xfrm>
            <a:off x="6117336" y="192938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0" name="Google Shape;1740;p25"/>
          <p:cNvSpPr/>
          <p:nvPr/>
        </p:nvSpPr>
        <p:spPr>
          <a:xfrm>
            <a:off x="6309360" y="1874520"/>
            <a:ext cx="524225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app/store/useStockStore.js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1" name="Google Shape;1741;p25"/>
          <p:cNvSpPr/>
          <p:nvPr/>
        </p:nvSpPr>
        <p:spPr>
          <a:xfrm>
            <a:off x="5733288" y="2194560"/>
            <a:ext cx="5754319" cy="246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import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{ create } </a:t>
            </a: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from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'zustand'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useStockStore = 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create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((set, get) =&gt; ({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watchlist: [</a:t>
            </a: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'AAPL'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'TSLA'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],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selectedSymbol: </a:t>
            </a: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'AAPL'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,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addToWatchlist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: (symbol) =&gt; {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  const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{ watchlist } = 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get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  if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(watchlist.</a:t>
            </a: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includes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(symbol)) </a:t>
            </a: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return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  set</a:t>
            </a: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({ watchlist: [...watchlist, symbol] })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},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}))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2" name="Google Shape;1742;p25"/>
          <p:cNvSpPr/>
          <p:nvPr/>
        </p:nvSpPr>
        <p:spPr>
          <a:xfrm>
            <a:off x="5532120" y="4965192"/>
            <a:ext cx="6156655" cy="1389888"/>
          </a:xfrm>
          <a:prstGeom prst="roundRect">
            <a:avLst>
              <a:gd fmla="val 5263" name="adj"/>
            </a:avLst>
          </a:prstGeom>
          <a:solidFill>
            <a:srgbClr val="16324D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3" name="Google Shape;1743;p25"/>
          <p:cNvSpPr/>
          <p:nvPr/>
        </p:nvSpPr>
        <p:spPr>
          <a:xfrm>
            <a:off x="5760720" y="5074920"/>
            <a:ext cx="569945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관전 포인트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4" name="Google Shape;1744;p25"/>
          <p:cNvSpPr/>
          <p:nvPr/>
        </p:nvSpPr>
        <p:spPr>
          <a:xfrm>
            <a:off x="5760720" y="5349240"/>
            <a:ext cx="5699455" cy="978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종목 추가→목록 반영, 클릭→선택 강조, ✕→삭제. AddForm과 Panel이 props 없이 스토어로 연결된다. prices는 지금 하드코딩 → 10강에서 API로 대체.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5" name="Google Shape;1745;p25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6" name="Google Shape;1746;p25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243B"/>
        </a:solidFill>
      </p:bgPr>
    </p:bg>
    <p:spTree>
      <p:nvGrpSpPr>
        <p:cNvPr id="175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p26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3" name="Google Shape;1753;p26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08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4" name="Google Shape;1754;p26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상태관리는 이렇게 진화해 왔다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5" name="Google Shape;1755;p26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이 커리큘럼이 거쳐온 4단계 — 각 단계가 앞의 한계를 보완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6" name="Google Shape;1756;p26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개념 다이어그램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7" name="Google Shape;1757;p26"/>
          <p:cNvSpPr/>
          <p:nvPr/>
        </p:nvSpPr>
        <p:spPr>
          <a:xfrm>
            <a:off x="499720" y="2194560"/>
            <a:ext cx="2606040" cy="2743200"/>
          </a:xfrm>
          <a:prstGeom prst="roundRect">
            <a:avLst>
              <a:gd fmla="val 4211" name="adj"/>
            </a:avLst>
          </a:prstGeom>
          <a:solidFill>
            <a:srgbClr val="12263A"/>
          </a:solidFill>
          <a:ln cap="flat" cmpd="sng" w="19050">
            <a:solidFill>
              <a:srgbClr val="5D76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8" name="Google Shape;1758;p26"/>
          <p:cNvSpPr/>
          <p:nvPr/>
        </p:nvSpPr>
        <p:spPr>
          <a:xfrm>
            <a:off x="682600" y="2377440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00"/>
              <a:buFont typeface="Courier New"/>
              <a:buNone/>
            </a:pPr>
            <a:r>
              <a:rPr b="1" i="0" lang="en-US" sz="10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01강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9" name="Google Shape;1759;p26"/>
          <p:cNvSpPr/>
          <p:nvPr/>
        </p:nvSpPr>
        <p:spPr>
          <a:xfrm>
            <a:off x="1482700" y="2606040"/>
            <a:ext cx="640080" cy="640080"/>
          </a:xfrm>
          <a:prstGeom prst="ellipse">
            <a:avLst/>
          </a:prstGeom>
          <a:solidFill>
            <a:srgbClr val="5D76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0" name="Google Shape;1760;p26"/>
          <p:cNvSpPr/>
          <p:nvPr/>
        </p:nvSpPr>
        <p:spPr>
          <a:xfrm>
            <a:off x="1482700" y="260604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200"/>
              <a:buFont typeface="Century Schoolbook"/>
              <a:buNone/>
            </a:pPr>
            <a:r>
              <a:rPr b="1" i="0" lang="en-US" sz="22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1" name="Google Shape;1761;p26"/>
          <p:cNvSpPr/>
          <p:nvPr/>
        </p:nvSpPr>
        <p:spPr>
          <a:xfrm>
            <a:off x="636880" y="3383280"/>
            <a:ext cx="23317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600"/>
              <a:buFont typeface="Courier New"/>
              <a:buNone/>
            </a:pPr>
            <a:r>
              <a:rPr b="1" i="0" lang="en-US" sz="16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props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2" name="Google Shape;1762;p26"/>
          <p:cNvSpPr/>
          <p:nvPr/>
        </p:nvSpPr>
        <p:spPr>
          <a:xfrm>
            <a:off x="636880" y="3822192"/>
            <a:ext cx="23317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부모→자식 전달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3" name="Google Shape;1763;p26"/>
          <p:cNvSpPr/>
          <p:nvPr/>
        </p:nvSpPr>
        <p:spPr>
          <a:xfrm>
            <a:off x="682600" y="4206240"/>
            <a:ext cx="2240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가장 기본. 깊어지면 prop drilling 문제.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4" name="Google Shape;1764;p26"/>
          <p:cNvSpPr/>
          <p:nvPr/>
        </p:nvSpPr>
        <p:spPr>
          <a:xfrm>
            <a:off x="3114904" y="3383280"/>
            <a:ext cx="25603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▶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5" name="Google Shape;1765;p26"/>
          <p:cNvSpPr/>
          <p:nvPr/>
        </p:nvSpPr>
        <p:spPr>
          <a:xfrm>
            <a:off x="3361792" y="2194560"/>
            <a:ext cx="2606040" cy="2743200"/>
          </a:xfrm>
          <a:prstGeom prst="roundRect">
            <a:avLst>
              <a:gd fmla="val 4211" name="adj"/>
            </a:avLst>
          </a:prstGeom>
          <a:solidFill>
            <a:srgbClr val="12263A"/>
          </a:solidFill>
          <a:ln cap="flat" cmpd="sng" w="1905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6" name="Google Shape;1766;p26"/>
          <p:cNvSpPr/>
          <p:nvPr/>
        </p:nvSpPr>
        <p:spPr>
          <a:xfrm>
            <a:off x="3544672" y="2377440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00"/>
              <a:buFont typeface="Courier New"/>
              <a:buNone/>
            </a:pPr>
            <a:r>
              <a:rPr b="1" i="0" lang="en-US" sz="10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06강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7" name="Google Shape;1767;p26"/>
          <p:cNvSpPr/>
          <p:nvPr/>
        </p:nvSpPr>
        <p:spPr>
          <a:xfrm>
            <a:off x="4344772" y="2606040"/>
            <a:ext cx="640080" cy="640080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8" name="Google Shape;1768;p26"/>
          <p:cNvSpPr/>
          <p:nvPr/>
        </p:nvSpPr>
        <p:spPr>
          <a:xfrm>
            <a:off x="4344772" y="260604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200"/>
              <a:buFont typeface="Century Schoolbook"/>
              <a:buNone/>
            </a:pPr>
            <a:r>
              <a:rPr b="1" i="0" lang="en-US" sz="22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2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9" name="Google Shape;1769;p26"/>
          <p:cNvSpPr/>
          <p:nvPr/>
        </p:nvSpPr>
        <p:spPr>
          <a:xfrm>
            <a:off x="3498952" y="3383280"/>
            <a:ext cx="23317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600"/>
              <a:buFont typeface="Courier New"/>
              <a:buNone/>
            </a:pPr>
            <a:r>
              <a:rPr b="1" i="0" lang="en-US" sz="16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Context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0" name="Google Shape;1770;p26"/>
          <p:cNvSpPr/>
          <p:nvPr/>
        </p:nvSpPr>
        <p:spPr>
          <a:xfrm>
            <a:off x="3498952" y="3822192"/>
            <a:ext cx="23317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전역 공유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1" name="Google Shape;1771;p26"/>
          <p:cNvSpPr/>
          <p:nvPr/>
        </p:nvSpPr>
        <p:spPr>
          <a:xfrm>
            <a:off x="3544672" y="4206240"/>
            <a:ext cx="2240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drilling 해결. 잦은 변경 시 광범위 리렌더.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2" name="Google Shape;1772;p26"/>
          <p:cNvSpPr/>
          <p:nvPr/>
        </p:nvSpPr>
        <p:spPr>
          <a:xfrm>
            <a:off x="5976976" y="3383280"/>
            <a:ext cx="25603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▶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3" name="Google Shape;1773;p26"/>
          <p:cNvSpPr/>
          <p:nvPr/>
        </p:nvSpPr>
        <p:spPr>
          <a:xfrm>
            <a:off x="6223864" y="2194560"/>
            <a:ext cx="2606040" cy="2743200"/>
          </a:xfrm>
          <a:prstGeom prst="roundRect">
            <a:avLst>
              <a:gd fmla="val 4211" name="adj"/>
            </a:avLst>
          </a:prstGeom>
          <a:solidFill>
            <a:srgbClr val="12263A"/>
          </a:solidFill>
          <a:ln cap="flat" cmpd="sng" w="1905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4" name="Google Shape;1774;p26"/>
          <p:cNvSpPr/>
          <p:nvPr/>
        </p:nvSpPr>
        <p:spPr>
          <a:xfrm>
            <a:off x="6406744" y="2377440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000"/>
              <a:buFont typeface="Courier New"/>
              <a:buNone/>
            </a:pPr>
            <a:r>
              <a:rPr b="1" i="0" lang="en-US" sz="10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08강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5" name="Google Shape;1775;p26"/>
          <p:cNvSpPr/>
          <p:nvPr/>
        </p:nvSpPr>
        <p:spPr>
          <a:xfrm>
            <a:off x="7206844" y="2606040"/>
            <a:ext cx="640080" cy="640080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6" name="Google Shape;1776;p26"/>
          <p:cNvSpPr/>
          <p:nvPr/>
        </p:nvSpPr>
        <p:spPr>
          <a:xfrm>
            <a:off x="7206844" y="260604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200"/>
              <a:buFont typeface="Century Schoolbook"/>
              <a:buNone/>
            </a:pPr>
            <a:r>
              <a:rPr b="1" i="0" lang="en-US" sz="22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3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7" name="Google Shape;1777;p26"/>
          <p:cNvSpPr/>
          <p:nvPr/>
        </p:nvSpPr>
        <p:spPr>
          <a:xfrm>
            <a:off x="6361024" y="3383280"/>
            <a:ext cx="23317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600"/>
              <a:buFont typeface="Courier New"/>
              <a:buNone/>
            </a:pPr>
            <a:r>
              <a:rPr b="1" i="0" lang="en-US" sz="16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Zustand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8" name="Google Shape;1778;p26"/>
          <p:cNvSpPr/>
          <p:nvPr/>
        </p:nvSpPr>
        <p:spPr>
          <a:xfrm>
            <a:off x="6361024" y="3822192"/>
            <a:ext cx="23317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조각별 구독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9" name="Google Shape;1779;p26"/>
          <p:cNvSpPr/>
          <p:nvPr/>
        </p:nvSpPr>
        <p:spPr>
          <a:xfrm>
            <a:off x="6406744" y="4206240"/>
            <a:ext cx="2240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필요한 값만 구독 → 그 값 바뀔 때만 리렌더.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0" name="Google Shape;1780;p26"/>
          <p:cNvSpPr/>
          <p:nvPr/>
        </p:nvSpPr>
        <p:spPr>
          <a:xfrm>
            <a:off x="8839048" y="3383280"/>
            <a:ext cx="25603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▶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1" name="Google Shape;1781;p26"/>
          <p:cNvSpPr/>
          <p:nvPr/>
        </p:nvSpPr>
        <p:spPr>
          <a:xfrm>
            <a:off x="9085936" y="2194560"/>
            <a:ext cx="2606040" cy="2743200"/>
          </a:xfrm>
          <a:prstGeom prst="roundRect">
            <a:avLst>
              <a:gd fmla="val 4211" name="adj"/>
            </a:avLst>
          </a:prstGeom>
          <a:solidFill>
            <a:srgbClr val="12263A"/>
          </a:solidFill>
          <a:ln cap="flat" cmpd="sng" w="19050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2" name="Google Shape;1782;p26"/>
          <p:cNvSpPr/>
          <p:nvPr/>
        </p:nvSpPr>
        <p:spPr>
          <a:xfrm>
            <a:off x="9268816" y="2377440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00"/>
              <a:buFont typeface="Courier New"/>
              <a:buNone/>
            </a:pPr>
            <a:r>
              <a:rPr b="1" i="0" lang="en-US" sz="10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10강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3" name="Google Shape;1783;p26"/>
          <p:cNvSpPr/>
          <p:nvPr/>
        </p:nvSpPr>
        <p:spPr>
          <a:xfrm>
            <a:off x="10068916" y="2606040"/>
            <a:ext cx="640080" cy="640080"/>
          </a:xfrm>
          <a:prstGeom prst="ellipse">
            <a:avLst/>
          </a:prstGeom>
          <a:solidFill>
            <a:srgbClr val="FFCA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4" name="Google Shape;1784;p26"/>
          <p:cNvSpPr/>
          <p:nvPr/>
        </p:nvSpPr>
        <p:spPr>
          <a:xfrm>
            <a:off x="10068916" y="260604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200"/>
              <a:buFont typeface="Century Schoolbook"/>
              <a:buNone/>
            </a:pPr>
            <a:r>
              <a:rPr b="1" i="0" lang="en-US" sz="22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4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5" name="Google Shape;1785;p26"/>
          <p:cNvSpPr/>
          <p:nvPr/>
        </p:nvSpPr>
        <p:spPr>
          <a:xfrm>
            <a:off x="9223096" y="3383280"/>
            <a:ext cx="23317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600"/>
              <a:buFont typeface="Courier New"/>
              <a:buNone/>
            </a:pPr>
            <a:r>
              <a:rPr b="1" i="0" lang="en-US" sz="16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+ persist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6" name="Google Shape;1786;p26"/>
          <p:cNvSpPr/>
          <p:nvPr/>
        </p:nvSpPr>
        <p:spPr>
          <a:xfrm>
            <a:off x="9223096" y="3822192"/>
            <a:ext cx="23317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영속 + async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7" name="Google Shape;1787;p26"/>
          <p:cNvSpPr/>
          <p:nvPr/>
        </p:nvSpPr>
        <p:spPr>
          <a:xfrm>
            <a:off x="9268816" y="4206240"/>
            <a:ext cx="2240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localStorage 저장 + API 비동기 조회.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8" name="Google Shape;1788;p26"/>
          <p:cNvSpPr/>
          <p:nvPr/>
        </p:nvSpPr>
        <p:spPr>
          <a:xfrm>
            <a:off x="548640" y="5349240"/>
            <a:ext cx="11109960" cy="777240"/>
          </a:xfrm>
          <a:prstGeom prst="roundRect">
            <a:avLst>
              <a:gd fmla="val 10588" name="adj"/>
            </a:avLst>
          </a:prstGeom>
          <a:solidFill>
            <a:srgbClr val="12263A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9" name="Google Shape;1789;p26"/>
          <p:cNvSpPr/>
          <p:nvPr/>
        </p:nvSpPr>
        <p:spPr>
          <a:xfrm>
            <a:off x="777240" y="5349240"/>
            <a:ext cx="106984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Zustand 의 장점   </a:t>
            </a:r>
            <a:r>
              <a:rPr b="0" i="0" lang="en-US" sz="12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create((set, get) =&gt; ({...})) 로 스토어 생성 · useStockStore(s =&gt; s.watchlist) 처럼 필요한 조각만 구독 → 불필요한 리렌더 최소화.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0" name="Google Shape;1790;p26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1" name="Google Shape;1791;p26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796" name="Shape 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7" name="Google Shape;1797;p27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8" name="Google Shape;1798;p27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🧩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9" name="Google Shape;1799;p27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64FFD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08  </a:t>
            </a: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확장 과제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0" name="Google Shape;1800;p27"/>
          <p:cNvSpPr/>
          <p:nvPr/>
        </p:nvSpPr>
        <p:spPr>
          <a:xfrm>
            <a:off x="1673352" y="1024128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여유가 되면 직접 실습 · 정답과 해설은 각 레슨 CHALLENGE.md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1" name="Google Shape;1801;p27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CHALLENGE.md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2" name="Google Shape;1802;p27"/>
          <p:cNvSpPr/>
          <p:nvPr/>
        </p:nvSpPr>
        <p:spPr>
          <a:xfrm>
            <a:off x="548640" y="178308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3" name="Google Shape;1803;p27"/>
          <p:cNvSpPr/>
          <p:nvPr/>
        </p:nvSpPr>
        <p:spPr>
          <a:xfrm>
            <a:off x="777240" y="1984248"/>
            <a:ext cx="438912" cy="43891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4" name="Google Shape;1804;p27"/>
          <p:cNvSpPr/>
          <p:nvPr/>
        </p:nvSpPr>
        <p:spPr>
          <a:xfrm>
            <a:off x="777240" y="198424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5" name="Google Shape;1805;p27"/>
          <p:cNvSpPr/>
          <p:nvPr/>
        </p:nvSpPr>
        <p:spPr>
          <a:xfrm>
            <a:off x="1371600" y="192938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중복 추가 시 안내 메시지 띄우기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6" name="Google Shape;1806;p27"/>
          <p:cNvSpPr/>
          <p:nvPr/>
        </p:nvSpPr>
        <p:spPr>
          <a:xfrm>
            <a:off x="1371600" y="258775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스토어의 중복 방지(includes 체크)는 그대로 두고, UI 피드백은 컴포넌트에서. 현재 watchlist 를 구독해 미리 검사 후 메시지 표시.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7" name="Google Shape;1807;p27"/>
          <p:cNvSpPr/>
          <p:nvPr/>
        </p:nvSpPr>
        <p:spPr>
          <a:xfrm>
            <a:off x="6400800" y="194767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8" name="Google Shape;1808;p27"/>
          <p:cNvSpPr/>
          <p:nvPr/>
        </p:nvSpPr>
        <p:spPr>
          <a:xfrm>
            <a:off x="6583680" y="209397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9" name="Google Shape;1809;p27"/>
          <p:cNvSpPr/>
          <p:nvPr/>
        </p:nvSpPr>
        <p:spPr>
          <a:xfrm>
            <a:off x="6784848" y="209397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0" name="Google Shape;1810;p27"/>
          <p:cNvSpPr/>
          <p:nvPr/>
        </p:nvSpPr>
        <p:spPr>
          <a:xfrm>
            <a:off x="6986016" y="209397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1" name="Google Shape;1811;p27"/>
          <p:cNvSpPr/>
          <p:nvPr/>
        </p:nvSpPr>
        <p:spPr>
          <a:xfrm>
            <a:off x="6601968" y="235915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handleAdd = () =&gt; 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if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(watchlist.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includes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(symbol)) 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  setMsg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(`이미 있는 종목: ${symbol}`)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  return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addToWatchlist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(symbol) 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2" name="Google Shape;1812;p27"/>
          <p:cNvSpPr/>
          <p:nvPr/>
        </p:nvSpPr>
        <p:spPr>
          <a:xfrm>
            <a:off x="548640" y="420624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3" name="Google Shape;1813;p27"/>
          <p:cNvSpPr/>
          <p:nvPr/>
        </p:nvSpPr>
        <p:spPr>
          <a:xfrm>
            <a:off x="777240" y="4407408"/>
            <a:ext cx="438912" cy="43891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4" name="Google Shape;1814;p27"/>
          <p:cNvSpPr/>
          <p:nvPr/>
        </p:nvSpPr>
        <p:spPr>
          <a:xfrm>
            <a:off x="777240" y="440740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5" name="Google Shape;1815;p27"/>
          <p:cNvSpPr/>
          <p:nvPr/>
        </p:nvSpPr>
        <p:spPr>
          <a:xfrm>
            <a:off x="1371600" y="435254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관심종목 개수 표시하기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6" name="Google Shape;1816;p27"/>
          <p:cNvSpPr/>
          <p:nvPr/>
        </p:nvSpPr>
        <p:spPr>
          <a:xfrm>
            <a:off x="1371600" y="501091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useStockStore((s) =&gt; s.watchlist.length) 처럼 원하는 값만 파생 구독 → length 바뀔 때만 이 부분이 리렌더. Zustand 셀렉터 구독의 장점.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7" name="Google Shape;1817;p27"/>
          <p:cNvSpPr/>
          <p:nvPr/>
        </p:nvSpPr>
        <p:spPr>
          <a:xfrm>
            <a:off x="6400800" y="437083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8" name="Google Shape;1818;p27"/>
          <p:cNvSpPr/>
          <p:nvPr/>
        </p:nvSpPr>
        <p:spPr>
          <a:xfrm>
            <a:off x="6583680" y="451713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9" name="Google Shape;1819;p27"/>
          <p:cNvSpPr/>
          <p:nvPr/>
        </p:nvSpPr>
        <p:spPr>
          <a:xfrm>
            <a:off x="6784848" y="451713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0" name="Google Shape;1820;p27"/>
          <p:cNvSpPr/>
          <p:nvPr/>
        </p:nvSpPr>
        <p:spPr>
          <a:xfrm>
            <a:off x="6986016" y="451713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1" name="Google Shape;1821;p27"/>
          <p:cNvSpPr/>
          <p:nvPr/>
        </p:nvSpPr>
        <p:spPr>
          <a:xfrm>
            <a:off x="6601968" y="478231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count =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useStockStore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(s =&gt; s.watchlist.length)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&lt;h2&gt;관심종목 ({count})&lt;/h2&gt;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2" name="Google Shape;1822;p27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3" name="Google Shape;1823;p27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828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Google Shape;1829;g3f5576b70e4_0_353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0" name="Google Shape;1830;g3f5576b70e4_0_353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09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1" name="Google Shape;1831;g3f5576b70e4_0_353"/>
          <p:cNvSpPr/>
          <p:nvPr/>
        </p:nvSpPr>
        <p:spPr>
          <a:xfrm>
            <a:off x="1645920" y="457200"/>
            <a:ext cx="8595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500"/>
              <a:buFont typeface="Century Schoolbook"/>
              <a:buNone/>
            </a:pPr>
            <a:r>
              <a:rPr b="1" i="0" lang="en-US" sz="25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실습 흐름 — API Routes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2" name="Google Shape;1832;g3f5576b70e4_0_353"/>
          <p:cNvSpPr/>
          <p:nvPr/>
        </p:nvSpPr>
        <p:spPr>
          <a:xfrm>
            <a:off x="1673352" y="1024128"/>
            <a:ext cx="9601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컴포넌트가 /api 를 호출하고, route.js 가 (더미/실제) 데이터를 응답한다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3" name="Google Shape;1833;g3f5576b70e4_0_353"/>
          <p:cNvSpPr/>
          <p:nvPr/>
        </p:nvSpPr>
        <p:spPr>
          <a:xfrm>
            <a:off x="10042855" y="566928"/>
            <a:ext cx="1600200" cy="310800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실습 흐름도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4" name="Google Shape;1834;g3f5576b70e4_0_353"/>
          <p:cNvSpPr/>
          <p:nvPr/>
        </p:nvSpPr>
        <p:spPr>
          <a:xfrm>
            <a:off x="594360" y="1783080"/>
            <a:ext cx="4114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파일 구성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5" name="Google Shape;1835;g3f5576b70e4_0_353"/>
          <p:cNvSpPr/>
          <p:nvPr/>
        </p:nvSpPr>
        <p:spPr>
          <a:xfrm>
            <a:off x="548640" y="2148840"/>
            <a:ext cx="4114800" cy="4206300"/>
          </a:xfrm>
          <a:prstGeom prst="roundRect">
            <a:avLst>
              <a:gd fmla="val 200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6" name="Google Shape;1836;g3f5576b70e4_0_353"/>
          <p:cNvSpPr/>
          <p:nvPr/>
        </p:nvSpPr>
        <p:spPr>
          <a:xfrm>
            <a:off x="749808" y="2313432"/>
            <a:ext cx="3776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app/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7" name="Google Shape;1837;g3f5576b70e4_0_353"/>
          <p:cNvSpPr/>
          <p:nvPr/>
        </p:nvSpPr>
        <p:spPr>
          <a:xfrm>
            <a:off x="1042416" y="266090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├─ api/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8" name="Google Shape;1838;g3f5576b70e4_0_353"/>
          <p:cNvSpPr/>
          <p:nvPr/>
        </p:nvSpPr>
        <p:spPr>
          <a:xfrm>
            <a:off x="1335024" y="3008376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│    ├─ search/route.js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9" name="Google Shape;1839;g3f5576b70e4_0_353"/>
          <p:cNvSpPr/>
          <p:nvPr/>
        </p:nvSpPr>
        <p:spPr>
          <a:xfrm>
            <a:off x="3063240" y="3008376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검색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0" name="Google Shape;1840;g3f5576b70e4_0_353"/>
          <p:cNvSpPr/>
          <p:nvPr/>
        </p:nvSpPr>
        <p:spPr>
          <a:xfrm>
            <a:off x="1335024" y="3355848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│    └─ stock/[symbol]/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1" name="Google Shape;1841;g3f5576b70e4_0_353"/>
          <p:cNvSpPr/>
          <p:nvPr/>
        </p:nvSpPr>
        <p:spPr>
          <a:xfrm>
            <a:off x="1627632" y="3703320"/>
            <a:ext cx="28986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│         └─ route.js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2" name="Google Shape;1842;g3f5576b70e4_0_353"/>
          <p:cNvSpPr/>
          <p:nvPr/>
        </p:nvSpPr>
        <p:spPr>
          <a:xfrm>
            <a:off x="3063240" y="3703320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시세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3" name="Google Shape;1843;g3f5576b70e4_0_353"/>
          <p:cNvSpPr/>
          <p:nvPr/>
        </p:nvSpPr>
        <p:spPr>
          <a:xfrm>
            <a:off x="1042416" y="4050792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├─ components/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4" name="Google Shape;1844;g3f5576b70e4_0_353"/>
          <p:cNvSpPr/>
          <p:nvPr/>
        </p:nvSpPr>
        <p:spPr>
          <a:xfrm>
            <a:off x="1335024" y="4398264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│    ├─ StockSearch.jsx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5" name="Google Shape;1845;g3f5576b70e4_0_353"/>
          <p:cNvSpPr/>
          <p:nvPr/>
        </p:nvSpPr>
        <p:spPr>
          <a:xfrm>
            <a:off x="1335024" y="4745736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│    └─ WatchlistPanel.jsx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6" name="Google Shape;1846;g3f5576b70e4_0_353"/>
          <p:cNvSpPr/>
          <p:nvPr/>
        </p:nvSpPr>
        <p:spPr>
          <a:xfrm>
            <a:off x="1042416" y="5093208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└─ store/useStockStore.js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7" name="Google Shape;1847;g3f5576b70e4_0_353"/>
          <p:cNvSpPr/>
          <p:nvPr/>
        </p:nvSpPr>
        <p:spPr>
          <a:xfrm>
            <a:off x="4983480" y="1783080"/>
            <a:ext cx="67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데이터 흐름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8" name="Google Shape;1848;g3f5576b70e4_0_353"/>
          <p:cNvSpPr/>
          <p:nvPr/>
        </p:nvSpPr>
        <p:spPr>
          <a:xfrm>
            <a:off x="4937760" y="2148840"/>
            <a:ext cx="6750900" cy="3429000"/>
          </a:xfrm>
          <a:prstGeom prst="roundRect">
            <a:avLst>
              <a:gd fmla="val 2400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49" name="Google Shape;1849;g3f5576b70e4_0_353"/>
          <p:cNvCxnSpPr/>
          <p:nvPr/>
        </p:nvCxnSpPr>
        <p:spPr>
          <a:xfrm>
            <a:off x="6602206" y="3166110"/>
            <a:ext cx="3055500" cy="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50" name="Google Shape;1850;g3f5576b70e4_0_353"/>
          <p:cNvSpPr/>
          <p:nvPr/>
        </p:nvSpPr>
        <p:spPr>
          <a:xfrm>
            <a:off x="7306980" y="3001518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요청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51" name="Google Shape;1851;g3f5576b70e4_0_353"/>
          <p:cNvCxnSpPr/>
          <p:nvPr/>
        </p:nvCxnSpPr>
        <p:spPr>
          <a:xfrm>
            <a:off x="6602206" y="4476902"/>
            <a:ext cx="3055500" cy="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52" name="Google Shape;1852;g3f5576b70e4_0_353"/>
          <p:cNvSpPr/>
          <p:nvPr/>
        </p:nvSpPr>
        <p:spPr>
          <a:xfrm>
            <a:off x="7306980" y="4312310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요청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53" name="Google Shape;1853;g3f5576b70e4_0_353"/>
          <p:cNvCxnSpPr/>
          <p:nvPr/>
        </p:nvCxnSpPr>
        <p:spPr>
          <a:xfrm flipH="1" rot="10800000">
            <a:off x="9657673" y="3807602"/>
            <a:ext cx="1344300" cy="6693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1854" name="Google Shape;1854;g3f5576b70e4_0_353"/>
          <p:cNvSpPr/>
          <p:nvPr/>
        </p:nvSpPr>
        <p:spPr>
          <a:xfrm>
            <a:off x="9506916" y="3977640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키 있으면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5" name="Google Shape;1855;g3f5576b70e4_0_353"/>
          <p:cNvSpPr/>
          <p:nvPr/>
        </p:nvSpPr>
        <p:spPr>
          <a:xfrm>
            <a:off x="5563347" y="2887218"/>
            <a:ext cx="20778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6" name="Google Shape;1856;g3f5576b70e4_0_353"/>
          <p:cNvSpPr/>
          <p:nvPr/>
        </p:nvSpPr>
        <p:spPr>
          <a:xfrm>
            <a:off x="5563347" y="2887218"/>
            <a:ext cx="20778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StockSearch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fetch(/api/search)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7" name="Google Shape;1857;g3f5576b70e4_0_353"/>
          <p:cNvSpPr/>
          <p:nvPr/>
        </p:nvSpPr>
        <p:spPr>
          <a:xfrm>
            <a:off x="5563347" y="4198010"/>
            <a:ext cx="20778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8" name="Google Shape;1858;g3f5576b70e4_0_353"/>
          <p:cNvSpPr/>
          <p:nvPr/>
        </p:nvSpPr>
        <p:spPr>
          <a:xfrm>
            <a:off x="5563347" y="4198010"/>
            <a:ext cx="20778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WatchlistPanel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fetch(/api/stock)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9" name="Google Shape;1859;g3f5576b70e4_0_353"/>
          <p:cNvSpPr/>
          <p:nvPr/>
        </p:nvSpPr>
        <p:spPr>
          <a:xfrm>
            <a:off x="8679924" y="2915107"/>
            <a:ext cx="1955400" cy="501900"/>
          </a:xfrm>
          <a:prstGeom prst="roundRect">
            <a:avLst>
              <a:gd fmla="val 14572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0" name="Google Shape;1860;g3f5576b70e4_0_353"/>
          <p:cNvSpPr/>
          <p:nvPr/>
        </p:nvSpPr>
        <p:spPr>
          <a:xfrm>
            <a:off x="8679924" y="2915107"/>
            <a:ext cx="1955400" cy="5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search/route.js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GET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1" name="Google Shape;1861;g3f5576b70e4_0_353"/>
          <p:cNvSpPr/>
          <p:nvPr/>
        </p:nvSpPr>
        <p:spPr>
          <a:xfrm>
            <a:off x="8679924" y="4198010"/>
            <a:ext cx="19554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2" name="Google Shape;1862;g3f5576b70e4_0_353"/>
          <p:cNvSpPr/>
          <p:nvPr/>
        </p:nvSpPr>
        <p:spPr>
          <a:xfrm>
            <a:off x="8679924" y="4198010"/>
            <a:ext cx="19554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[symbol]/route.js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키 유무 분기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3" name="Google Shape;1863;g3f5576b70e4_0_353"/>
          <p:cNvSpPr/>
          <p:nvPr/>
        </p:nvSpPr>
        <p:spPr>
          <a:xfrm>
            <a:off x="10513204" y="3389224"/>
            <a:ext cx="977700" cy="836700"/>
          </a:xfrm>
          <a:prstGeom prst="roundRect">
            <a:avLst>
              <a:gd fmla="val 8743" name="adj"/>
            </a:avLst>
          </a:prstGeom>
          <a:solidFill>
            <a:srgbClr val="16324D"/>
          </a:solidFill>
          <a:ln cap="flat" cmpd="sng" w="15875">
            <a:solidFill>
              <a:srgbClr val="5D76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4" name="Google Shape;1864;g3f5576b70e4_0_353"/>
          <p:cNvSpPr/>
          <p:nvPr/>
        </p:nvSpPr>
        <p:spPr>
          <a:xfrm>
            <a:off x="10513204" y="3389224"/>
            <a:ext cx="977700" cy="8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Finnhub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외부 API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5" name="Google Shape;1865;g3f5576b70e4_0_353"/>
          <p:cNvSpPr/>
          <p:nvPr/>
        </p:nvSpPr>
        <p:spPr>
          <a:xfrm>
            <a:off x="4937760" y="5687568"/>
            <a:ext cx="6750900" cy="658500"/>
          </a:xfrm>
          <a:prstGeom prst="roundRect">
            <a:avLst>
              <a:gd fmla="val 12500" name="adj"/>
            </a:avLst>
          </a:prstGeom>
          <a:solidFill>
            <a:srgbClr val="12263A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6" name="Google Shape;1866;g3f5576b70e4_0_353"/>
          <p:cNvSpPr/>
          <p:nvPr/>
        </p:nvSpPr>
        <p:spPr>
          <a:xfrm>
            <a:off x="5138928" y="5687568"/>
            <a:ext cx="6348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app/api/**/route.js 는 Next 안의 백엔드 엔드포인트. 키가 없으면 더미, 있으면 실제 API 로 분기.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7" name="Google Shape;1867;g3f5576b70e4_0_353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8" name="Google Shape;1868;g3f5576b70e4_0_353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873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" name="Google Shape;1874;p28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5" name="Google Shape;1875;p28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09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6" name="Google Shape;1876;p28"/>
          <p:cNvSpPr/>
          <p:nvPr/>
        </p:nvSpPr>
        <p:spPr>
          <a:xfrm>
            <a:off x="1645920" y="457200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Next.js API Routes (백엔드)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7" name="Google Shape;1877;p28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Next 하나로 프론트와 API 를 함께 · 검색 API + 종목 시세 API(동적)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8" name="Google Shape;1878;p28"/>
          <p:cNvSpPr/>
          <p:nvPr/>
        </p:nvSpPr>
        <p:spPr>
          <a:xfrm>
            <a:off x="9859975" y="566928"/>
            <a:ext cx="178308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Next 16 · React 19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9" name="Google Shape;1879;p28"/>
          <p:cNvSpPr/>
          <p:nvPr/>
        </p:nvSpPr>
        <p:spPr>
          <a:xfrm>
            <a:off x="548640" y="1801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0" name="Google Shape;1880;p28"/>
          <p:cNvSpPr/>
          <p:nvPr/>
        </p:nvSpPr>
        <p:spPr>
          <a:xfrm>
            <a:off x="822960" y="1728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학습 목표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1" name="Google Shape;1881;p28"/>
          <p:cNvSpPr/>
          <p:nvPr/>
        </p:nvSpPr>
        <p:spPr>
          <a:xfrm>
            <a:off x="548640" y="224028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2" name="Google Shape;1882;p28"/>
          <p:cNvSpPr/>
          <p:nvPr/>
        </p:nvSpPr>
        <p:spPr>
          <a:xfrm>
            <a:off x="804672" y="224028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app/api/**/route.js = 백엔드 엔드포인트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3" name="Google Shape;1883;p28"/>
          <p:cNvSpPr/>
          <p:nvPr/>
        </p:nvSpPr>
        <p:spPr>
          <a:xfrm>
            <a:off x="548640" y="280720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4" name="Google Shape;1884;p28"/>
          <p:cNvSpPr/>
          <p:nvPr/>
        </p:nvSpPr>
        <p:spPr>
          <a:xfrm>
            <a:off x="804672" y="280720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GET(request) 핸들러 · Response.json()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5" name="Google Shape;1885;p28"/>
          <p:cNvSpPr/>
          <p:nvPr/>
        </p:nvSpPr>
        <p:spPr>
          <a:xfrm>
            <a:off x="548640" y="3374136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6" name="Google Shape;1886;p28"/>
          <p:cNvSpPr/>
          <p:nvPr/>
        </p:nvSpPr>
        <p:spPr>
          <a:xfrm>
            <a:off x="804672" y="3374136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쿼리스트링 : new URL(request.url).searchParams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7" name="Google Shape;1887;p28"/>
          <p:cNvSpPr/>
          <p:nvPr/>
        </p:nvSpPr>
        <p:spPr>
          <a:xfrm>
            <a:off x="548640" y="3941064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8" name="Google Shape;1888;p28"/>
          <p:cNvSpPr/>
          <p:nvPr/>
        </p:nvSpPr>
        <p:spPr>
          <a:xfrm>
            <a:off x="804672" y="3941064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동적 API 라우트 [symbol] + await params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9" name="Google Shape;1889;p28"/>
          <p:cNvSpPr/>
          <p:nvPr/>
        </p:nvSpPr>
        <p:spPr>
          <a:xfrm>
            <a:off x="548640" y="4507992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0" name="Google Shape;1890;p28"/>
          <p:cNvSpPr/>
          <p:nvPr/>
        </p:nvSpPr>
        <p:spPr>
          <a:xfrm>
            <a:off x="804672" y="4507992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환경변수(키)로 실제/더미 분기, 서버에서만 사용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1" name="Google Shape;1891;p28"/>
          <p:cNvSpPr/>
          <p:nvPr/>
        </p:nvSpPr>
        <p:spPr>
          <a:xfrm>
            <a:off x="548640" y="5230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2" name="Google Shape;1892;p28"/>
          <p:cNvSpPr/>
          <p:nvPr/>
        </p:nvSpPr>
        <p:spPr>
          <a:xfrm>
            <a:off x="822960" y="5157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개념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3" name="Google Shape;1893;p28"/>
          <p:cNvSpPr/>
          <p:nvPr/>
        </p:nvSpPr>
        <p:spPr>
          <a:xfrm>
            <a:off x="548640" y="5596128"/>
            <a:ext cx="4709160" cy="713232"/>
          </a:xfrm>
          <a:prstGeom prst="roundRect">
            <a:avLst>
              <a:gd fmla="val 10256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4" name="Google Shape;1894;p28"/>
          <p:cNvSpPr/>
          <p:nvPr/>
        </p:nvSpPr>
        <p:spPr>
          <a:xfrm>
            <a:off x="749808" y="5742432"/>
            <a:ext cx="4306824" cy="4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route.js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폴더 구조 = URL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[symbol]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동적 세그먼트 → params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5" name="Google Shape;1895;p28"/>
          <p:cNvSpPr/>
          <p:nvPr/>
        </p:nvSpPr>
        <p:spPr>
          <a:xfrm>
            <a:off x="5532120" y="1783080"/>
            <a:ext cx="6156655" cy="3063240"/>
          </a:xfrm>
          <a:prstGeom prst="roundRect">
            <a:avLst>
              <a:gd fmla="val 1791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6" name="Google Shape;1896;p28"/>
          <p:cNvSpPr/>
          <p:nvPr/>
        </p:nvSpPr>
        <p:spPr>
          <a:xfrm>
            <a:off x="5715000" y="192938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7" name="Google Shape;1897;p28"/>
          <p:cNvSpPr/>
          <p:nvPr/>
        </p:nvSpPr>
        <p:spPr>
          <a:xfrm>
            <a:off x="5916168" y="192938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8" name="Google Shape;1898;p28"/>
          <p:cNvSpPr/>
          <p:nvPr/>
        </p:nvSpPr>
        <p:spPr>
          <a:xfrm>
            <a:off x="6117336" y="192938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9" name="Google Shape;1899;p28"/>
          <p:cNvSpPr/>
          <p:nvPr/>
        </p:nvSpPr>
        <p:spPr>
          <a:xfrm>
            <a:off x="6309360" y="1874520"/>
            <a:ext cx="524225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app/api/stock/[symbol]/route.js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0" name="Google Shape;1900;p28"/>
          <p:cNvSpPr/>
          <p:nvPr/>
        </p:nvSpPr>
        <p:spPr>
          <a:xfrm>
            <a:off x="5733288" y="2194560"/>
            <a:ext cx="5754319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export async function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GET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(request, { params }) 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{ symbol } = </a:t>
            </a: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await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params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apiKey = process.env.FINNHUB_API_KEY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  // 키 없으면 더미 시세로 폴백(개발용)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if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(!apiKey) </a:t>
            </a: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return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Response.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json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symbol, price: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Math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random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()*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50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+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150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,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source: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'dummy'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})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  // 키 있으면 실제 Finnhub 호출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res =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await fetch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(`.../quote?...`)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return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Response.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json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({ symbol, price: data.c })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1" name="Google Shape;1901;p28"/>
          <p:cNvSpPr/>
          <p:nvPr/>
        </p:nvSpPr>
        <p:spPr>
          <a:xfrm>
            <a:off x="5532120" y="5010912"/>
            <a:ext cx="6156655" cy="1344168"/>
          </a:xfrm>
          <a:prstGeom prst="roundRect">
            <a:avLst>
              <a:gd fmla="val 5442" name="adj"/>
            </a:avLst>
          </a:prstGeom>
          <a:solidFill>
            <a:srgbClr val="16324D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2" name="Google Shape;1902;p28"/>
          <p:cNvSpPr/>
          <p:nvPr/>
        </p:nvSpPr>
        <p:spPr>
          <a:xfrm>
            <a:off x="5760720" y="5120640"/>
            <a:ext cx="569945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순서가 중요한 이유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3" name="Google Shape;1903;p28"/>
          <p:cNvSpPr/>
          <p:nvPr/>
        </p:nvSpPr>
        <p:spPr>
          <a:xfrm>
            <a:off x="5760720" y="5394960"/>
            <a:ext cx="5699455" cy="932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시세 API를 10강의 fetchPrice 보다 먼저 만든다 (원본은 순서가 뒤바뀌어 있었음). /api/stock/AAPL 을 브라우저에서 직접 열어 JSON 확인 가능.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4" name="Google Shape;1904;p28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5" name="Google Shape;1905;p28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910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p29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2" name="Google Shape;1912;p29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09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3" name="Google Shape;1913;p29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요청은 어디로 흘러가나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4" name="Google Shape;1914;p29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브라우저 → Next API Route → (키 있으면) 외부 API → 다시 브라우저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5" name="Google Shape;1915;p29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개념 다이어그램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6" name="Google Shape;1916;p29"/>
          <p:cNvSpPr/>
          <p:nvPr/>
        </p:nvSpPr>
        <p:spPr>
          <a:xfrm>
            <a:off x="548640" y="2286000"/>
            <a:ext cx="2514600" cy="1005840"/>
          </a:xfrm>
          <a:prstGeom prst="roundRect">
            <a:avLst>
              <a:gd fmla="val 9091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7" name="Google Shape;1917;p29"/>
          <p:cNvSpPr/>
          <p:nvPr/>
        </p:nvSpPr>
        <p:spPr>
          <a:xfrm>
            <a:off x="548640" y="2286000"/>
            <a:ext cx="25146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브라우저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50"/>
              <a:buFont typeface="Courier New"/>
              <a:buNone/>
            </a:pPr>
            <a:r>
              <a:rPr b="0" i="0" lang="en-US" sz="9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fetch('/api/stock/AAPL')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8" name="Google Shape;1918;p29"/>
          <p:cNvSpPr/>
          <p:nvPr/>
        </p:nvSpPr>
        <p:spPr>
          <a:xfrm>
            <a:off x="548640" y="1993392"/>
            <a:ext cx="25146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클라이언트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19" name="Google Shape;1919;p29"/>
          <p:cNvCxnSpPr/>
          <p:nvPr/>
        </p:nvCxnSpPr>
        <p:spPr>
          <a:xfrm>
            <a:off x="3063240" y="2788920"/>
            <a:ext cx="345338" cy="0"/>
          </a:xfrm>
          <a:prstGeom prst="straightConnector1">
            <a:avLst/>
          </a:prstGeom>
          <a:noFill/>
          <a:ln cap="flat" cmpd="sng" w="2540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920" name="Google Shape;1920;p29"/>
          <p:cNvSpPr/>
          <p:nvPr/>
        </p:nvSpPr>
        <p:spPr>
          <a:xfrm>
            <a:off x="3408578" y="2286000"/>
            <a:ext cx="2514600" cy="1005840"/>
          </a:xfrm>
          <a:prstGeom prst="roundRect">
            <a:avLst>
              <a:gd fmla="val 9091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1" name="Google Shape;1921;p29"/>
          <p:cNvSpPr/>
          <p:nvPr/>
        </p:nvSpPr>
        <p:spPr>
          <a:xfrm>
            <a:off x="3408578" y="2286000"/>
            <a:ext cx="25146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API Route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50"/>
              <a:buFont typeface="Courier New"/>
              <a:buNone/>
            </a:pPr>
            <a:r>
              <a:rPr b="0" i="0" lang="en-US" sz="9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route.js · GET(request)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2" name="Google Shape;1922;p29"/>
          <p:cNvSpPr/>
          <p:nvPr/>
        </p:nvSpPr>
        <p:spPr>
          <a:xfrm>
            <a:off x="3408578" y="1993392"/>
            <a:ext cx="25146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Next 서버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23" name="Google Shape;1923;p29"/>
          <p:cNvCxnSpPr/>
          <p:nvPr/>
        </p:nvCxnSpPr>
        <p:spPr>
          <a:xfrm>
            <a:off x="5923178" y="2788920"/>
            <a:ext cx="345338" cy="0"/>
          </a:xfrm>
          <a:prstGeom prst="straightConnector1">
            <a:avLst/>
          </a:prstGeom>
          <a:noFill/>
          <a:ln cap="flat" cmpd="sng" w="2540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924" name="Google Shape;1924;p29"/>
          <p:cNvSpPr/>
          <p:nvPr/>
        </p:nvSpPr>
        <p:spPr>
          <a:xfrm>
            <a:off x="6268517" y="2286000"/>
            <a:ext cx="2514600" cy="1005840"/>
          </a:xfrm>
          <a:prstGeom prst="roundRect">
            <a:avLst>
              <a:gd fmla="val 9091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5" name="Google Shape;1925;p29"/>
          <p:cNvSpPr/>
          <p:nvPr/>
        </p:nvSpPr>
        <p:spPr>
          <a:xfrm>
            <a:off x="6268517" y="2286000"/>
            <a:ext cx="25146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분기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50"/>
              <a:buFont typeface="Courier New"/>
              <a:buNone/>
            </a:pPr>
            <a:r>
              <a:rPr b="0" i="0" lang="en-US" sz="9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키 있음 / 없음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6" name="Google Shape;1926;p29"/>
          <p:cNvSpPr/>
          <p:nvPr/>
        </p:nvSpPr>
        <p:spPr>
          <a:xfrm>
            <a:off x="6268517" y="1993392"/>
            <a:ext cx="25146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환경변수 체크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27" name="Google Shape;1927;p29"/>
          <p:cNvCxnSpPr/>
          <p:nvPr/>
        </p:nvCxnSpPr>
        <p:spPr>
          <a:xfrm>
            <a:off x="8783117" y="2788920"/>
            <a:ext cx="345338" cy="0"/>
          </a:xfrm>
          <a:prstGeom prst="straightConnector1">
            <a:avLst/>
          </a:prstGeom>
          <a:noFill/>
          <a:ln cap="flat" cmpd="sng" w="25400">
            <a:solidFill>
              <a:srgbClr val="1E3A5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928" name="Google Shape;1928;p29"/>
          <p:cNvSpPr/>
          <p:nvPr/>
        </p:nvSpPr>
        <p:spPr>
          <a:xfrm>
            <a:off x="9128455" y="2286000"/>
            <a:ext cx="2514600" cy="1005840"/>
          </a:xfrm>
          <a:prstGeom prst="roundRect">
            <a:avLst>
              <a:gd fmla="val 9091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9" name="Google Shape;1929;p29"/>
          <p:cNvSpPr/>
          <p:nvPr/>
        </p:nvSpPr>
        <p:spPr>
          <a:xfrm>
            <a:off x="9128455" y="2286000"/>
            <a:ext cx="25146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응답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50"/>
              <a:buFont typeface="Courier New"/>
              <a:buNone/>
            </a:pPr>
            <a:r>
              <a:rPr b="0" i="0" lang="en-US" sz="9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Response.json({ price })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0" name="Google Shape;1930;p29"/>
          <p:cNvSpPr/>
          <p:nvPr/>
        </p:nvSpPr>
        <p:spPr>
          <a:xfrm>
            <a:off x="9128455" y="1993392"/>
            <a:ext cx="25146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JSON 반환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1" name="Google Shape;1931;p29"/>
          <p:cNvSpPr/>
          <p:nvPr/>
        </p:nvSpPr>
        <p:spPr>
          <a:xfrm>
            <a:off x="548640" y="3977640"/>
            <a:ext cx="5394960" cy="1874520"/>
          </a:xfrm>
          <a:prstGeom prst="roundRect">
            <a:avLst>
              <a:gd fmla="val 4390" name="adj"/>
            </a:avLst>
          </a:prstGeom>
          <a:solidFill>
            <a:srgbClr val="12263A"/>
          </a:solidFill>
          <a:ln cap="flat" cmpd="sng" w="12700">
            <a:solidFill>
              <a:srgbClr val="FF6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2" name="Google Shape;1932;p29"/>
          <p:cNvSpPr/>
          <p:nvPr/>
        </p:nvSpPr>
        <p:spPr>
          <a:xfrm>
            <a:off x="777240" y="4114800"/>
            <a:ext cx="5029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① 키 없음 → 더미 시세 (개발용)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3" name="Google Shape;1933;p29"/>
          <p:cNvSpPr/>
          <p:nvPr/>
        </p:nvSpPr>
        <p:spPr>
          <a:xfrm>
            <a:off x="777240" y="4526280"/>
            <a:ext cx="50292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Math.random() 으로 가짜 가격 생성</a:t>
            </a:r>
            <a:b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source: 'dummy'  →  키 없이도 앱이 동작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4" name="Google Shape;1934;p29"/>
          <p:cNvSpPr/>
          <p:nvPr/>
        </p:nvSpPr>
        <p:spPr>
          <a:xfrm>
            <a:off x="6263640" y="3977640"/>
            <a:ext cx="5394960" cy="1874520"/>
          </a:xfrm>
          <a:prstGeom prst="roundRect">
            <a:avLst>
              <a:gd fmla="val 4390" name="adj"/>
            </a:avLst>
          </a:prstGeom>
          <a:solidFill>
            <a:srgbClr val="12263A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5" name="Google Shape;1935;p29"/>
          <p:cNvSpPr/>
          <p:nvPr/>
        </p:nvSpPr>
        <p:spPr>
          <a:xfrm>
            <a:off x="6492240" y="4114800"/>
            <a:ext cx="5029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② 키 있음 → 실제 Finnhub 호출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6" name="Google Shape;1936;p29"/>
          <p:cNvSpPr/>
          <p:nvPr/>
        </p:nvSpPr>
        <p:spPr>
          <a:xfrm>
            <a:off x="6492240" y="4526280"/>
            <a:ext cx="50292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await fetch('...finnhub.io/quote?token=KEY')</a:t>
            </a:r>
            <a:b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키는 서버에서만 사용 → 브라우저에 노출 안 됨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37" name="Google Shape;1937;p29"/>
          <p:cNvCxnSpPr/>
          <p:nvPr/>
        </p:nvCxnSpPr>
        <p:spPr>
          <a:xfrm flipH="1">
            <a:off x="3200400" y="3291840"/>
            <a:ext cx="4325417" cy="685800"/>
          </a:xfrm>
          <a:prstGeom prst="straightConnector1">
            <a:avLst/>
          </a:prstGeom>
          <a:noFill/>
          <a:ln cap="flat" cmpd="sng" w="15875">
            <a:solidFill>
              <a:srgbClr val="1E3A56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1938" name="Google Shape;1938;p29"/>
          <p:cNvCxnSpPr/>
          <p:nvPr/>
        </p:nvCxnSpPr>
        <p:spPr>
          <a:xfrm>
            <a:off x="7525817" y="3291840"/>
            <a:ext cx="1435303" cy="685800"/>
          </a:xfrm>
          <a:prstGeom prst="straightConnector1">
            <a:avLst/>
          </a:prstGeom>
          <a:noFill/>
          <a:ln cap="flat" cmpd="sng" w="15875">
            <a:solidFill>
              <a:srgbClr val="1E3A56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1939" name="Google Shape;1939;p29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0" name="Google Shape;1940;p29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945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p30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7" name="Google Shape;1947;p30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🧩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8" name="Google Shape;1948;p30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64FFD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09  </a:t>
            </a: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확장 과제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9" name="Google Shape;1949;p30"/>
          <p:cNvSpPr/>
          <p:nvPr/>
        </p:nvSpPr>
        <p:spPr>
          <a:xfrm>
            <a:off x="1673352" y="1024128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여유가 되면 직접 실습 · 정답과 해설은 각 레슨 CHALLENGE.md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0" name="Google Shape;1950;p30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CHALLENGE.md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1" name="Google Shape;1951;p30"/>
          <p:cNvSpPr/>
          <p:nvPr/>
        </p:nvSpPr>
        <p:spPr>
          <a:xfrm>
            <a:off x="548640" y="178308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2" name="Google Shape;1952;p30"/>
          <p:cNvSpPr/>
          <p:nvPr/>
        </p:nvSpPr>
        <p:spPr>
          <a:xfrm>
            <a:off x="777240" y="1984248"/>
            <a:ext cx="438912" cy="43891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3" name="Google Shape;1953;p30"/>
          <p:cNvSpPr/>
          <p:nvPr/>
        </p:nvSpPr>
        <p:spPr>
          <a:xfrm>
            <a:off x="777240" y="198424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4" name="Google Shape;1954;p30"/>
          <p:cNvSpPr/>
          <p:nvPr/>
        </p:nvSpPr>
        <p:spPr>
          <a:xfrm>
            <a:off x="1371600" y="192938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검색 결과 없음 표시하기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5" name="Google Shape;1955;p30"/>
          <p:cNvSpPr/>
          <p:nvPr/>
        </p:nvSpPr>
        <p:spPr>
          <a:xfrm>
            <a:off x="1371600" y="258775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'검색어는 있는데(query.trim()) 결과가 0개' 두 조건이 모두 참일 때만 표시. 처음(query 빈 값)엔 문구를 숨겨야 자연스럽다.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6" name="Google Shape;1956;p30"/>
          <p:cNvSpPr/>
          <p:nvPr/>
        </p:nvSpPr>
        <p:spPr>
          <a:xfrm>
            <a:off x="6400800" y="194767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7" name="Google Shape;1957;p30"/>
          <p:cNvSpPr/>
          <p:nvPr/>
        </p:nvSpPr>
        <p:spPr>
          <a:xfrm>
            <a:off x="6583680" y="209397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8" name="Google Shape;1958;p30"/>
          <p:cNvSpPr/>
          <p:nvPr/>
        </p:nvSpPr>
        <p:spPr>
          <a:xfrm>
            <a:off x="6784848" y="209397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9" name="Google Shape;1959;p30"/>
          <p:cNvSpPr/>
          <p:nvPr/>
        </p:nvSpPr>
        <p:spPr>
          <a:xfrm>
            <a:off x="6986016" y="209397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0" name="Google Shape;1960;p30"/>
          <p:cNvSpPr/>
          <p:nvPr/>
        </p:nvSpPr>
        <p:spPr>
          <a:xfrm>
            <a:off x="6601968" y="235915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{query.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trim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() &amp;&amp; results.length ===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&amp;&amp; (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  &lt;p&gt;검색 결과가 없습니다&lt;/p&gt;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1" name="Google Shape;1961;p30"/>
          <p:cNvSpPr/>
          <p:nvPr/>
        </p:nvSpPr>
        <p:spPr>
          <a:xfrm>
            <a:off x="548640" y="420624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2" name="Google Shape;1962;p30"/>
          <p:cNvSpPr/>
          <p:nvPr/>
        </p:nvSpPr>
        <p:spPr>
          <a:xfrm>
            <a:off x="777240" y="4407408"/>
            <a:ext cx="438912" cy="43891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3" name="Google Shape;1963;p30"/>
          <p:cNvSpPr/>
          <p:nvPr/>
        </p:nvSpPr>
        <p:spPr>
          <a:xfrm>
            <a:off x="777240" y="440740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4" name="Google Shape;1964;p30"/>
          <p:cNvSpPr/>
          <p:nvPr/>
        </p:nvSpPr>
        <p:spPr>
          <a:xfrm>
            <a:off x="1371600" y="435254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더미 / 실제 데이터 구분 배지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5" name="Google Shape;1965;p30"/>
          <p:cNvSpPr/>
          <p:nvPr/>
        </p:nvSpPr>
        <p:spPr>
          <a:xfrm>
            <a:off x="1371600" y="501091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시세 API 는 source: 'dummy' | 'finnhub' 를 함께 반환. 응답의 메타 필드로 '지금 데이터가 진짜인지 개발용 더미인지'를 명확히 보여준다.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6" name="Google Shape;1966;p30"/>
          <p:cNvSpPr/>
          <p:nvPr/>
        </p:nvSpPr>
        <p:spPr>
          <a:xfrm>
            <a:off x="6400800" y="437083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7" name="Google Shape;1967;p30"/>
          <p:cNvSpPr/>
          <p:nvPr/>
        </p:nvSpPr>
        <p:spPr>
          <a:xfrm>
            <a:off x="6583680" y="451713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8" name="Google Shape;1968;p30"/>
          <p:cNvSpPr/>
          <p:nvPr/>
        </p:nvSpPr>
        <p:spPr>
          <a:xfrm>
            <a:off x="6784848" y="451713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9" name="Google Shape;1969;p30"/>
          <p:cNvSpPr/>
          <p:nvPr/>
        </p:nvSpPr>
        <p:spPr>
          <a:xfrm>
            <a:off x="6986016" y="451713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0" name="Google Shape;1970;p30"/>
          <p:cNvSpPr/>
          <p:nvPr/>
        </p:nvSpPr>
        <p:spPr>
          <a:xfrm>
            <a:off x="6601968" y="478231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data.source === 'dummy' ? 더미 : 실시간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&lt;span style={{ color: data.source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===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'dummy'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?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'#e94560'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: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'#64ffda'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}}&gt;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{data.source ===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'dummy'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? '더미' : '실시간'}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1" name="Google Shape;1971;p30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2" name="Google Shape;1972;p30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1977" name="Shape 1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8" name="Google Shape;1978;g3f5576b70e4_0_399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9" name="Google Shape;1979;g3f5576b70e4_0_399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10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0" name="Google Shape;1980;g3f5576b70e4_0_399"/>
          <p:cNvSpPr/>
          <p:nvPr/>
        </p:nvSpPr>
        <p:spPr>
          <a:xfrm>
            <a:off x="1645920" y="457200"/>
            <a:ext cx="8595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500"/>
              <a:buFont typeface="Century Schoolbook"/>
              <a:buNone/>
            </a:pPr>
            <a:r>
              <a:rPr b="1" i="0" lang="en-US" sz="25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실습 흐름 — persist · async · 포트폴리오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1" name="Google Shape;1981;g3f5576b70e4_0_399"/>
          <p:cNvSpPr/>
          <p:nvPr/>
        </p:nvSpPr>
        <p:spPr>
          <a:xfrm>
            <a:off x="1673352" y="1024128"/>
            <a:ext cx="9601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스토어가 API 로 시세를 받아오고, 저장(persist)하고, 매수·매도를 관리한다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2" name="Google Shape;1982;g3f5576b70e4_0_399"/>
          <p:cNvSpPr/>
          <p:nvPr/>
        </p:nvSpPr>
        <p:spPr>
          <a:xfrm>
            <a:off x="10042855" y="566928"/>
            <a:ext cx="1600200" cy="310800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실습 흐름도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3" name="Google Shape;1983;g3f5576b70e4_0_399"/>
          <p:cNvSpPr/>
          <p:nvPr/>
        </p:nvSpPr>
        <p:spPr>
          <a:xfrm>
            <a:off x="594360" y="1783080"/>
            <a:ext cx="4114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파일 구성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4" name="Google Shape;1984;g3f5576b70e4_0_399"/>
          <p:cNvSpPr/>
          <p:nvPr/>
        </p:nvSpPr>
        <p:spPr>
          <a:xfrm>
            <a:off x="548640" y="2148840"/>
            <a:ext cx="4114800" cy="4206300"/>
          </a:xfrm>
          <a:prstGeom prst="roundRect">
            <a:avLst>
              <a:gd fmla="val 200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5" name="Google Shape;1985;g3f5576b70e4_0_399"/>
          <p:cNvSpPr/>
          <p:nvPr/>
        </p:nvSpPr>
        <p:spPr>
          <a:xfrm>
            <a:off x="749808" y="2313432"/>
            <a:ext cx="3776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app/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6" name="Google Shape;1986;g3f5576b70e4_0_399"/>
          <p:cNvSpPr/>
          <p:nvPr/>
        </p:nvSpPr>
        <p:spPr>
          <a:xfrm>
            <a:off x="1042416" y="266090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├─ api/stock/[symbol]/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7" name="Google Shape;1987;g3f5576b70e4_0_399"/>
          <p:cNvSpPr/>
          <p:nvPr/>
        </p:nvSpPr>
        <p:spPr>
          <a:xfrm>
            <a:off x="1335024" y="3008376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│    └─ route.js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8" name="Google Shape;1988;g3f5576b70e4_0_399"/>
          <p:cNvSpPr/>
          <p:nvPr/>
        </p:nvSpPr>
        <p:spPr>
          <a:xfrm>
            <a:off x="3063240" y="3008376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시세 API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9" name="Google Shape;1989;g3f5576b70e4_0_399"/>
          <p:cNvSpPr/>
          <p:nvPr/>
        </p:nvSpPr>
        <p:spPr>
          <a:xfrm>
            <a:off x="1042416" y="3355848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store/useStockStore.js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0" name="Google Shape;1990;g3f5576b70e4_0_399"/>
          <p:cNvSpPr/>
          <p:nvPr/>
        </p:nvSpPr>
        <p:spPr>
          <a:xfrm>
            <a:off x="3063240" y="3355848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persist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1" name="Google Shape;1991;g3f5576b70e4_0_399"/>
          <p:cNvSpPr/>
          <p:nvPr/>
        </p:nvSpPr>
        <p:spPr>
          <a:xfrm>
            <a:off x="1042416" y="3703320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page.js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2" name="Google Shape;1992;g3f5576b70e4_0_399"/>
          <p:cNvSpPr/>
          <p:nvPr/>
        </p:nvSpPr>
        <p:spPr>
          <a:xfrm>
            <a:off x="3063240" y="3703320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조립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3" name="Google Shape;1993;g3f5576b70e4_0_399"/>
          <p:cNvSpPr/>
          <p:nvPr/>
        </p:nvSpPr>
        <p:spPr>
          <a:xfrm>
            <a:off x="1042416" y="4050792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└─ components/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4" name="Google Shape;1994;g3f5576b70e4_0_399"/>
          <p:cNvSpPr/>
          <p:nvPr/>
        </p:nvSpPr>
        <p:spPr>
          <a:xfrm>
            <a:off x="1335024" y="4398264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StockSearch.jsx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5" name="Google Shape;1995;g3f5576b70e4_0_399"/>
          <p:cNvSpPr/>
          <p:nvPr/>
        </p:nvSpPr>
        <p:spPr>
          <a:xfrm>
            <a:off x="1335024" y="4745736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WatchlistPanel.jsx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6" name="Google Shape;1996;g3f5576b70e4_0_399"/>
          <p:cNvSpPr/>
          <p:nvPr/>
        </p:nvSpPr>
        <p:spPr>
          <a:xfrm>
            <a:off x="1335024" y="5093208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└─ PortfolioPanel.jsx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7" name="Google Shape;1997;g3f5576b70e4_0_399"/>
          <p:cNvSpPr/>
          <p:nvPr/>
        </p:nvSpPr>
        <p:spPr>
          <a:xfrm>
            <a:off x="4983480" y="1783080"/>
            <a:ext cx="67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데이터 흐름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8" name="Google Shape;1998;g3f5576b70e4_0_399"/>
          <p:cNvSpPr/>
          <p:nvPr/>
        </p:nvSpPr>
        <p:spPr>
          <a:xfrm>
            <a:off x="4937760" y="2148840"/>
            <a:ext cx="6750900" cy="3429000"/>
          </a:xfrm>
          <a:prstGeom prst="roundRect">
            <a:avLst>
              <a:gd fmla="val 2400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999" name="Google Shape;1999;g3f5576b70e4_0_399"/>
          <p:cNvCxnSpPr/>
          <p:nvPr/>
        </p:nvCxnSpPr>
        <p:spPr>
          <a:xfrm rot="10800000">
            <a:off x="6418886" y="3138221"/>
            <a:ext cx="2016600" cy="0"/>
          </a:xfrm>
          <a:prstGeom prst="straightConnector1">
            <a:avLst/>
          </a:prstGeom>
          <a:noFill/>
          <a:ln cap="flat" cmpd="sng" w="22225">
            <a:solidFill>
              <a:srgbClr val="64FFDA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2000" name="Google Shape;2000;g3f5576b70e4_0_399"/>
          <p:cNvSpPr/>
          <p:nvPr/>
        </p:nvSpPr>
        <p:spPr>
          <a:xfrm>
            <a:off x="6604222" y="2973629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구독 →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01" name="Google Shape;2001;g3f5576b70e4_0_399"/>
          <p:cNvCxnSpPr/>
          <p:nvPr/>
        </p:nvCxnSpPr>
        <p:spPr>
          <a:xfrm>
            <a:off x="8435486" y="3138221"/>
            <a:ext cx="0" cy="1171200"/>
          </a:xfrm>
          <a:prstGeom prst="straightConnector1">
            <a:avLst/>
          </a:prstGeom>
          <a:noFill/>
          <a:ln cap="flat" cmpd="sng" w="22225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002" name="Google Shape;2002;g3f5576b70e4_0_399"/>
          <p:cNvSpPr/>
          <p:nvPr/>
        </p:nvSpPr>
        <p:spPr>
          <a:xfrm>
            <a:off x="7612526" y="3559302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fetchPrice()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03" name="Google Shape;2003;g3f5576b70e4_0_399"/>
          <p:cNvCxnSpPr/>
          <p:nvPr/>
        </p:nvCxnSpPr>
        <p:spPr>
          <a:xfrm rot="10800000">
            <a:off x="8435486" y="3138367"/>
            <a:ext cx="0" cy="1171200"/>
          </a:xfrm>
          <a:prstGeom prst="straightConnector1">
            <a:avLst/>
          </a:prstGeom>
          <a:noFill/>
          <a:ln cap="flat" cmpd="sng" w="22225">
            <a:solidFill>
              <a:srgbClr val="61DAFB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2004" name="Google Shape;2004;g3f5576b70e4_0_399"/>
          <p:cNvSpPr/>
          <p:nvPr/>
        </p:nvSpPr>
        <p:spPr>
          <a:xfrm>
            <a:off x="7612526" y="3559302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price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05" name="Google Shape;2005;g3f5576b70e4_0_399"/>
          <p:cNvCxnSpPr/>
          <p:nvPr/>
        </p:nvCxnSpPr>
        <p:spPr>
          <a:xfrm flipH="1">
            <a:off x="6418886" y="3138221"/>
            <a:ext cx="2016600" cy="1171200"/>
          </a:xfrm>
          <a:prstGeom prst="straightConnector1">
            <a:avLst/>
          </a:prstGeom>
          <a:noFill/>
          <a:ln cap="flat" cmpd="sng" w="22225">
            <a:solidFill>
              <a:srgbClr val="FF6B7A"/>
            </a:solidFill>
            <a:prstDash val="dash"/>
            <a:round/>
            <a:headEnd len="med" w="med" type="triangle"/>
            <a:tailEnd len="med" w="med" type="triangle"/>
          </a:ln>
        </p:spPr>
      </p:cxnSp>
      <p:sp>
        <p:nvSpPr>
          <p:cNvPr id="2006" name="Google Shape;2006;g3f5576b70e4_0_399"/>
          <p:cNvSpPr/>
          <p:nvPr/>
        </p:nvSpPr>
        <p:spPr>
          <a:xfrm>
            <a:off x="6604222" y="3559302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FF6B7A"/>
                </a:solidFill>
                <a:latin typeface="Courier New"/>
                <a:ea typeface="Courier New"/>
                <a:cs typeface="Courier New"/>
                <a:sym typeface="Courier New"/>
              </a:rPr>
              <a:t>저장/복원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7" name="Google Shape;2007;g3f5576b70e4_0_399"/>
          <p:cNvSpPr/>
          <p:nvPr/>
        </p:nvSpPr>
        <p:spPr>
          <a:xfrm>
            <a:off x="5502237" y="2803550"/>
            <a:ext cx="1833300" cy="669300"/>
          </a:xfrm>
          <a:prstGeom prst="roundRect">
            <a:avLst>
              <a:gd fmla="val 10929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8" name="Google Shape;2008;g3f5576b70e4_0_399"/>
          <p:cNvSpPr/>
          <p:nvPr/>
        </p:nvSpPr>
        <p:spPr>
          <a:xfrm>
            <a:off x="5502237" y="2803550"/>
            <a:ext cx="1833300" cy="6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Watchlist ·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구독·표시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9" name="Google Shape;2009;g3f5576b70e4_0_399"/>
          <p:cNvSpPr/>
          <p:nvPr/>
        </p:nvSpPr>
        <p:spPr>
          <a:xfrm>
            <a:off x="7396627" y="2831440"/>
            <a:ext cx="2077800" cy="613500"/>
          </a:xfrm>
          <a:prstGeom prst="roundRect">
            <a:avLst>
              <a:gd fmla="val 11923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0" name="Google Shape;2010;g3f5576b70e4_0_399"/>
          <p:cNvSpPr/>
          <p:nvPr/>
        </p:nvSpPr>
        <p:spPr>
          <a:xfrm>
            <a:off x="7396627" y="2831440"/>
            <a:ext cx="2077800" cy="61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useStockStore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async · persist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1" name="Google Shape;2011;g3f5576b70e4_0_399"/>
          <p:cNvSpPr/>
          <p:nvPr/>
        </p:nvSpPr>
        <p:spPr>
          <a:xfrm>
            <a:off x="7518846" y="4030675"/>
            <a:ext cx="18333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2" name="Google Shape;2012;g3f5576b70e4_0_399"/>
          <p:cNvSpPr/>
          <p:nvPr/>
        </p:nvSpPr>
        <p:spPr>
          <a:xfrm>
            <a:off x="7518846" y="4030675"/>
            <a:ext cx="18333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route.js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시세 조회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3" name="Google Shape;2013;g3f5576b70e4_0_399"/>
          <p:cNvSpPr/>
          <p:nvPr/>
        </p:nvSpPr>
        <p:spPr>
          <a:xfrm>
            <a:off x="5502237" y="4030675"/>
            <a:ext cx="18333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FF6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4" name="Google Shape;2014;g3f5576b70e4_0_399"/>
          <p:cNvSpPr/>
          <p:nvPr/>
        </p:nvSpPr>
        <p:spPr>
          <a:xfrm>
            <a:off x="5502237" y="4030675"/>
            <a:ext cx="18333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6B7A"/>
                </a:solidFill>
                <a:latin typeface="Courier New"/>
                <a:ea typeface="Courier New"/>
                <a:cs typeface="Courier New"/>
                <a:sym typeface="Courier New"/>
              </a:rPr>
              <a:t>localStorage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watchlist·portfolio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5" name="Google Shape;2015;g3f5576b70e4_0_399"/>
          <p:cNvSpPr/>
          <p:nvPr/>
        </p:nvSpPr>
        <p:spPr>
          <a:xfrm>
            <a:off x="4937760" y="5687568"/>
            <a:ext cx="6750900" cy="658500"/>
          </a:xfrm>
          <a:prstGeom prst="roundRect">
            <a:avLst>
              <a:gd fmla="val 12500" name="adj"/>
            </a:avLst>
          </a:prstGeom>
          <a:solidFill>
            <a:srgbClr val="12263A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6" name="Google Shape;2016;g3f5576b70e4_0_399"/>
          <p:cNvSpPr/>
          <p:nvPr/>
        </p:nvSpPr>
        <p:spPr>
          <a:xfrm>
            <a:off x="5138928" y="5687568"/>
            <a:ext cx="6348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추가 즉시 fetchPrice 로 시세 채움 · partialize 로 watchlist·portfolio 만 저장(prices 제외) · buyStock 이 평단가 재계산.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7" name="Google Shape;2017;g3f5576b70e4_0_399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8" name="Google Shape;2018;g3f5576b70e4_0_399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023" name="Shape 2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4" name="Google Shape;2024;p31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5" name="Google Shape;2025;p31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10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6" name="Google Shape;2026;p31"/>
          <p:cNvSpPr/>
          <p:nvPr/>
        </p:nvSpPr>
        <p:spPr>
          <a:xfrm>
            <a:off x="1645920" y="457200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Zustand 심화 · persist · async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7" name="Google Shape;2027;p31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localStorage 저장(persist) + 실제 시세 비동기 조회 + 매수·매도 포트폴리오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8" name="Google Shape;2028;p31"/>
          <p:cNvSpPr/>
          <p:nvPr/>
        </p:nvSpPr>
        <p:spPr>
          <a:xfrm>
            <a:off x="9859975" y="566928"/>
            <a:ext cx="178308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Next 16 · React 19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9" name="Google Shape;2029;p31"/>
          <p:cNvSpPr/>
          <p:nvPr/>
        </p:nvSpPr>
        <p:spPr>
          <a:xfrm>
            <a:off x="548640" y="1801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0" name="Google Shape;2030;p31"/>
          <p:cNvSpPr/>
          <p:nvPr/>
        </p:nvSpPr>
        <p:spPr>
          <a:xfrm>
            <a:off x="822960" y="1728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학습 목표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1" name="Google Shape;2031;p31"/>
          <p:cNvSpPr/>
          <p:nvPr/>
        </p:nvSpPr>
        <p:spPr>
          <a:xfrm>
            <a:off x="548640" y="224028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2" name="Google Shape;2032;p31"/>
          <p:cNvSpPr/>
          <p:nvPr/>
        </p:nvSpPr>
        <p:spPr>
          <a:xfrm>
            <a:off x="804672" y="224028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6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persist 미들웨어 + partialize(저장 상태 선별)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3" name="Google Shape;2033;p31"/>
          <p:cNvSpPr/>
          <p:nvPr/>
        </p:nvSpPr>
        <p:spPr>
          <a:xfrm>
            <a:off x="548640" y="280720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4" name="Google Shape;2034;p31"/>
          <p:cNvSpPr/>
          <p:nvPr/>
        </p:nvSpPr>
        <p:spPr>
          <a:xfrm>
            <a:off x="804672" y="280720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6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async 액션에서 fetch → set 상태 갱신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5" name="Google Shape;2035;p31"/>
          <p:cNvSpPr/>
          <p:nvPr/>
        </p:nvSpPr>
        <p:spPr>
          <a:xfrm>
            <a:off x="548640" y="3374136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6" name="Google Shape;2036;p31"/>
          <p:cNvSpPr/>
          <p:nvPr/>
        </p:nvSpPr>
        <p:spPr>
          <a:xfrm>
            <a:off x="804672" y="3374136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6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get() 으로 스토어 안에서 다른 액션 호출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7" name="Google Shape;2037;p31"/>
          <p:cNvSpPr/>
          <p:nvPr/>
        </p:nvSpPr>
        <p:spPr>
          <a:xfrm>
            <a:off x="548640" y="3887992"/>
            <a:ext cx="2286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8" name="Google Shape;2038;p31"/>
          <p:cNvSpPr/>
          <p:nvPr/>
        </p:nvSpPr>
        <p:spPr>
          <a:xfrm>
            <a:off x="804675" y="3887999"/>
            <a:ext cx="4453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6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파생 계산 : 평가금액·손익(reduce), 평단가 재계산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9" name="Google Shape;2039;p31"/>
          <p:cNvSpPr/>
          <p:nvPr/>
        </p:nvSpPr>
        <p:spPr>
          <a:xfrm>
            <a:off x="548640" y="4462272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0" name="Google Shape;2040;p31"/>
          <p:cNvSpPr/>
          <p:nvPr/>
        </p:nvSpPr>
        <p:spPr>
          <a:xfrm>
            <a:off x="822960" y="4389120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개념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1" name="Google Shape;2041;p31"/>
          <p:cNvSpPr/>
          <p:nvPr/>
        </p:nvSpPr>
        <p:spPr>
          <a:xfrm>
            <a:off x="548640" y="4828032"/>
            <a:ext cx="4709160" cy="1481328"/>
          </a:xfrm>
          <a:prstGeom prst="roundRect">
            <a:avLst>
              <a:gd fmla="val 4938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2" name="Google Shape;2042;p31"/>
          <p:cNvSpPr/>
          <p:nvPr/>
        </p:nvSpPr>
        <p:spPr>
          <a:xfrm>
            <a:off x="749808" y="4974336"/>
            <a:ext cx="4306824" cy="1207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5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persist</a:t>
            </a:r>
            <a:r>
              <a:rPr b="0" i="0" lang="en-US" sz="15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localStorage 저장/복원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5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partialize</a:t>
            </a:r>
            <a:r>
              <a:rPr b="0" i="0" lang="en-US" sz="15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저장할 상태만 선별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5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buy/sell</a:t>
            </a:r>
            <a:r>
              <a:rPr b="0" i="0" lang="en-US" sz="15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평단가 재계산·부분매도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3" name="Google Shape;2043;p31"/>
          <p:cNvSpPr/>
          <p:nvPr/>
        </p:nvSpPr>
        <p:spPr>
          <a:xfrm>
            <a:off x="5532125" y="1589425"/>
            <a:ext cx="6156600" cy="3206700"/>
          </a:xfrm>
          <a:prstGeom prst="roundRect">
            <a:avLst>
              <a:gd fmla="val 1791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4" name="Google Shape;2044;p31"/>
          <p:cNvSpPr/>
          <p:nvPr/>
        </p:nvSpPr>
        <p:spPr>
          <a:xfrm>
            <a:off x="5715000" y="1735720"/>
            <a:ext cx="91500" cy="9150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5" name="Google Shape;2045;p31"/>
          <p:cNvSpPr/>
          <p:nvPr/>
        </p:nvSpPr>
        <p:spPr>
          <a:xfrm>
            <a:off x="5916168" y="1735720"/>
            <a:ext cx="91500" cy="9150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6" name="Google Shape;2046;p31"/>
          <p:cNvSpPr/>
          <p:nvPr/>
        </p:nvSpPr>
        <p:spPr>
          <a:xfrm>
            <a:off x="6117336" y="1735720"/>
            <a:ext cx="91500" cy="9150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7" name="Google Shape;2047;p31"/>
          <p:cNvSpPr/>
          <p:nvPr/>
        </p:nvSpPr>
        <p:spPr>
          <a:xfrm>
            <a:off x="6309360" y="1680856"/>
            <a:ext cx="52422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app/store/useStockStore.js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8" name="Google Shape;2048;p31"/>
          <p:cNvSpPr/>
          <p:nvPr/>
        </p:nvSpPr>
        <p:spPr>
          <a:xfrm>
            <a:off x="5733300" y="2000885"/>
            <a:ext cx="5754300" cy="26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00"/>
              <a:buFont typeface="Courier New"/>
              <a:buNone/>
            </a:pPr>
            <a:r>
              <a:rPr b="0" i="0" lang="en-US" sz="13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store = </a:t>
            </a: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create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persist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(set, get) =&gt; ({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00"/>
              <a:buFont typeface="Courier New"/>
              <a:buNone/>
            </a:pPr>
            <a:r>
              <a:rPr b="0" i="0" lang="en-US" sz="13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    // 추가 즉시 시세 조회 (forward-dep 해결)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00"/>
              <a:buFont typeface="Courier New"/>
              <a:buNone/>
            </a:pP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  addToWatchlist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: (sym) =&gt; {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00"/>
              <a:buFont typeface="Courier New"/>
              <a:buNone/>
            </a:pP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    set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({ watchlist: [...wl, sym] })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00"/>
              <a:buFont typeface="Courier New"/>
              <a:buNone/>
            </a:pP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    get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().</a:t>
            </a: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fetchPrice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(sym)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},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00"/>
              <a:buFont typeface="Courier New"/>
              <a:buNone/>
            </a:pP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  fetchPrice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: </a:t>
            </a:r>
            <a:r>
              <a:rPr b="0" i="0" lang="en-US" sz="13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async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(sym) =&gt; {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00"/>
              <a:buFont typeface="Courier New"/>
              <a:buNone/>
            </a:pPr>
            <a:r>
              <a:rPr b="0" i="0" lang="en-US" sz="13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    const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res = </a:t>
            </a: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await fetch</a:t>
            </a:r>
            <a:r>
              <a:rPr b="0" i="0" lang="en-US" sz="13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(`/api/stock/${sym}`)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00"/>
              <a:buFont typeface="Courier New"/>
              <a:buNone/>
            </a:pPr>
            <a:r>
              <a:rPr b="0" i="0" lang="en-US" sz="13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    set</a:t>
            </a: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(s =&gt; ({ prices: {...s.prices, [sym]: p} }))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},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00"/>
              <a:buFont typeface="Courier New"/>
              <a:buNone/>
            </a:pPr>
            <a:r>
              <a:rPr b="0" i="0" lang="en-US" sz="13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}), { partialize: s =&gt; ({ watchlist, portfolio }) })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9" name="Google Shape;2049;p31"/>
          <p:cNvSpPr/>
          <p:nvPr/>
        </p:nvSpPr>
        <p:spPr>
          <a:xfrm>
            <a:off x="5532120" y="5010912"/>
            <a:ext cx="6156655" cy="1344168"/>
          </a:xfrm>
          <a:prstGeom prst="roundRect">
            <a:avLst>
              <a:gd fmla="val 5442" name="adj"/>
            </a:avLst>
          </a:prstGeom>
          <a:solidFill>
            <a:srgbClr val="16324D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0" name="Google Shape;2050;p31"/>
          <p:cNvSpPr/>
          <p:nvPr/>
        </p:nvSpPr>
        <p:spPr>
          <a:xfrm>
            <a:off x="5760720" y="5120640"/>
            <a:ext cx="569945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관전 포인트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1" name="Google Shape;2051;p31"/>
          <p:cNvSpPr/>
          <p:nvPr/>
        </p:nvSpPr>
        <p:spPr>
          <a:xfrm>
            <a:off x="5760720" y="5394960"/>
            <a:ext cx="5699455" cy="932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6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로드 시 시세 자동 채움, 추가 즉시 시세 표시, +1주 매수/전량 매도로 손익 반영. 새로고침해도 watchlist·portfolio 유지(prices는 다시 fetch).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2" name="Google Shape;2052;p31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3" name="Google Shape;2053;p31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058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g3f549b0ca9d_0_0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0" name="Google Shape;2060;g3f549b0ca9d_0_0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10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1" name="Google Shape;2061;g3f549b0ca9d_0_0"/>
          <p:cNvSpPr/>
          <p:nvPr/>
        </p:nvSpPr>
        <p:spPr>
          <a:xfrm>
            <a:off x="1645920" y="457200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Zustand 심화 · persist · async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2" name="Google Shape;2062;g3f549b0ca9d_0_0"/>
          <p:cNvSpPr/>
          <p:nvPr/>
        </p:nvSpPr>
        <p:spPr>
          <a:xfrm>
            <a:off x="1673352" y="1024128"/>
            <a:ext cx="10058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localStorage 저장(persist) + 실제 시세 비동기 조회 + 매수·매도 포트폴리오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3" name="Google Shape;2063;g3f549b0ca9d_0_0"/>
          <p:cNvSpPr/>
          <p:nvPr/>
        </p:nvSpPr>
        <p:spPr>
          <a:xfrm>
            <a:off x="9859975" y="566928"/>
            <a:ext cx="1783200" cy="310800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Next 16 · React 19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4" name="Google Shape;2064;g3f549b0ca9d_0_0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5" name="Google Shape;2065;g3f549b0ca9d_0_0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66" name="Google Shape;2066;g3f549b0ca9d_0_0"/>
          <p:cNvGrpSpPr/>
          <p:nvPr/>
        </p:nvGrpSpPr>
        <p:grpSpPr>
          <a:xfrm>
            <a:off x="369075" y="1514475"/>
            <a:ext cx="11608280" cy="1019175"/>
            <a:chOff x="548640" y="1619250"/>
            <a:chExt cx="11094600" cy="762000"/>
          </a:xfrm>
        </p:grpSpPr>
        <p:sp>
          <p:nvSpPr>
            <p:cNvPr id="2067" name="Google Shape;2067;g3f549b0ca9d_0_0"/>
            <p:cNvSpPr/>
            <p:nvPr/>
          </p:nvSpPr>
          <p:spPr>
            <a:xfrm>
              <a:off x="548640" y="1619250"/>
              <a:ext cx="11094600" cy="762000"/>
            </a:xfrm>
            <a:prstGeom prst="roundRect">
              <a:avLst>
                <a:gd fmla="val 10000" name="adj"/>
              </a:avLst>
            </a:prstGeom>
            <a:solidFill>
              <a:srgbClr val="12263A"/>
            </a:solidFill>
            <a:ln cap="flat" cmpd="sng" w="12675">
              <a:solidFill>
                <a:srgbClr val="1E3A5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</p:txBody>
        </p:sp>
        <p:sp>
          <p:nvSpPr>
            <p:cNvPr id="2068" name="Google Shape;2068;g3f549b0ca9d_0_0"/>
            <p:cNvSpPr txBox="1"/>
            <p:nvPr/>
          </p:nvSpPr>
          <p:spPr>
            <a:xfrm>
              <a:off x="739140" y="1619250"/>
              <a:ext cx="107136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00">
                  <a:solidFill>
                    <a:srgbClr val="64FFDA"/>
                  </a:solidFill>
                  <a:latin typeface="Arial"/>
                  <a:ea typeface="Arial"/>
                  <a:cs typeface="Arial"/>
                  <a:sym typeface="Arial"/>
                </a:rPr>
                <a:t>Zustand</a:t>
              </a:r>
              <a:r>
                <a:rPr b="0" lang="en-US" sz="2100">
                  <a:solidFill>
                    <a:srgbClr val="E6F1FF"/>
                  </a:solidFill>
                  <a:latin typeface="Arial"/>
                  <a:ea typeface="Arial"/>
                  <a:cs typeface="Arial"/>
                  <a:sym typeface="Arial"/>
                </a:rPr>
                <a:t>은 전체 상태를 관리하고, </a:t>
              </a:r>
              <a:r>
                <a:rPr b="1" lang="en-US" sz="2100">
                  <a:solidFill>
                    <a:srgbClr val="64FFD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persist</a:t>
              </a:r>
              <a:r>
                <a:rPr b="0" lang="en-US" sz="2100">
                  <a:solidFill>
                    <a:srgbClr val="E6F1FF"/>
                  </a:solidFill>
                  <a:latin typeface="Arial"/>
                  <a:ea typeface="Arial"/>
                  <a:cs typeface="Arial"/>
                  <a:sym typeface="Arial"/>
                </a:rPr>
                <a:t>는 이를 로컬스토리지에 저장/복원하며, </a:t>
              </a:r>
              <a:endParaRPr b="0" sz="2100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00">
                  <a:solidFill>
                    <a:srgbClr val="FFCA5F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partialize</a:t>
              </a:r>
              <a:r>
                <a:rPr b="0" lang="en-US" sz="2100">
                  <a:solidFill>
                    <a:srgbClr val="E6F1FF"/>
                  </a:solidFill>
                  <a:latin typeface="Arial"/>
                  <a:ea typeface="Arial"/>
                  <a:cs typeface="Arial"/>
                  <a:sym typeface="Arial"/>
                </a:rPr>
                <a:t>는 그중 저장할 항목만 걸러내는 필터 역할을 합니다.</a:t>
              </a:r>
              <a:endParaRPr b="0" sz="2100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9" name="Google Shape;2069;g3f549b0ca9d_0_0"/>
          <p:cNvGrpSpPr/>
          <p:nvPr/>
        </p:nvGrpSpPr>
        <p:grpSpPr>
          <a:xfrm>
            <a:off x="548640" y="2777555"/>
            <a:ext cx="5414100" cy="3619500"/>
            <a:chOff x="548640" y="2619375"/>
            <a:chExt cx="5414100" cy="3619500"/>
          </a:xfrm>
        </p:grpSpPr>
        <p:sp>
          <p:nvSpPr>
            <p:cNvPr id="2070" name="Google Shape;2070;g3f549b0ca9d_0_0"/>
            <p:cNvSpPr/>
            <p:nvPr/>
          </p:nvSpPr>
          <p:spPr>
            <a:xfrm>
              <a:off x="548640" y="2619375"/>
              <a:ext cx="5414100" cy="3619500"/>
            </a:xfrm>
            <a:prstGeom prst="roundRect">
              <a:avLst>
                <a:gd fmla="val 2105" name="adj"/>
              </a:avLst>
            </a:prstGeom>
            <a:solidFill>
              <a:srgbClr val="12263A"/>
            </a:solidFill>
            <a:ln cap="flat" cmpd="sng" w="12675">
              <a:solidFill>
                <a:srgbClr val="1E3A5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</p:txBody>
        </p:sp>
        <p:sp>
          <p:nvSpPr>
            <p:cNvPr id="2071" name="Google Shape;2071;g3f549b0ca9d_0_0"/>
            <p:cNvSpPr/>
            <p:nvPr/>
          </p:nvSpPr>
          <p:spPr>
            <a:xfrm>
              <a:off x="548640" y="2619375"/>
              <a:ext cx="5414100" cy="476400"/>
            </a:xfrm>
            <a:prstGeom prst="roundRect">
              <a:avLst>
                <a:gd fmla="val 16000" name="adj"/>
              </a:avLst>
            </a:prstGeom>
            <a:solidFill>
              <a:srgbClr val="16324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</p:txBody>
        </p:sp>
        <p:sp>
          <p:nvSpPr>
            <p:cNvPr id="2072" name="Google Shape;2072;g3f549b0ca9d_0_0"/>
            <p:cNvSpPr txBox="1"/>
            <p:nvPr/>
          </p:nvSpPr>
          <p:spPr>
            <a:xfrm>
              <a:off x="784860" y="2619375"/>
              <a:ext cx="49377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900">
                  <a:solidFill>
                    <a:srgbClr val="64FFDA"/>
                  </a:solidFill>
                  <a:latin typeface="Arial"/>
                  <a:ea typeface="Arial"/>
                  <a:cs typeface="Arial"/>
                  <a:sym typeface="Arial"/>
                </a:rPr>
                <a:t>1. 저장 흐름 </a:t>
              </a:r>
              <a:r>
                <a:rPr b="0" lang="en-US" sz="1600">
                  <a:solidFill>
                    <a:srgbClr val="8FA6C0"/>
                  </a:solidFill>
                  <a:latin typeface="Arial"/>
                  <a:ea typeface="Arial"/>
                  <a:cs typeface="Arial"/>
                  <a:sym typeface="Arial"/>
                </a:rPr>
                <a:t>(데이터가 바뀔 때)</a:t>
              </a:r>
              <a:endParaRPr b="1" sz="1900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g3f549b0ca9d_0_0"/>
            <p:cNvSpPr txBox="1"/>
            <p:nvPr/>
          </p:nvSpPr>
          <p:spPr>
            <a:xfrm>
              <a:off x="784860" y="3238500"/>
              <a:ext cx="4937700" cy="276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D1B2A"/>
                  </a:solidFill>
                  <a:highlight>
                    <a:srgbClr val="64FFDA"/>
                  </a:highlight>
                  <a:latin typeface="Arial"/>
                  <a:ea typeface="Arial"/>
                  <a:cs typeface="Arial"/>
                  <a:sym typeface="Arial"/>
                </a:rPr>
                <a:t>상태 변경</a:t>
              </a:r>
              <a:r>
                <a:rPr b="1" lang="en-US" sz="1650">
                  <a:solidFill>
                    <a:srgbClr val="E6F1FF"/>
                  </a:solidFill>
                  <a:latin typeface="Arial"/>
                  <a:ea typeface="Arial"/>
                  <a:cs typeface="Arial"/>
                  <a:sym typeface="Arial"/>
                </a:rPr>
                <a:t> 사</a:t>
              </a:r>
              <a:r>
                <a:rPr b="1" lang="en-US" sz="1650">
                  <a:solidFill>
                    <a:srgbClr val="E6F1FF"/>
                  </a:solidFill>
                  <a:latin typeface="Arial"/>
                  <a:ea typeface="Arial"/>
                  <a:cs typeface="Arial"/>
                  <a:sym typeface="Arial"/>
                </a:rPr>
                <a:t>용자가 종목 추가</a:t>
              </a:r>
              <a:endParaRPr sz="1650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8FA6C0"/>
                  </a:solidFill>
                  <a:latin typeface="Arial"/>
                  <a:ea typeface="Arial"/>
                  <a:cs typeface="Arial"/>
                  <a:sym typeface="Arial"/>
                </a:rPr>
                <a:t>스토어의 </a:t>
              </a:r>
              <a:r>
                <a:rPr lang="en-US" sz="1600">
                  <a:solidFill>
                    <a:srgbClr val="64FFD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set</a:t>
              </a:r>
              <a:r>
                <a:rPr lang="en-US" sz="1600">
                  <a:solidFill>
                    <a:srgbClr val="8FA6C0"/>
                  </a:solidFill>
                  <a:latin typeface="Arial"/>
                  <a:ea typeface="Arial"/>
                  <a:cs typeface="Arial"/>
                  <a:sym typeface="Arial"/>
                </a:rPr>
                <a:t> 함수가 호출되어 상태가 업데이트됩니다.</a:t>
              </a:r>
              <a:endParaRPr sz="1600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D1B2A"/>
                  </a:solidFill>
                  <a:highlight>
                    <a:srgbClr val="FFCA5F"/>
                  </a:highlight>
                  <a:latin typeface="Arial"/>
                  <a:ea typeface="Arial"/>
                  <a:cs typeface="Arial"/>
                  <a:sym typeface="Arial"/>
                </a:rPr>
                <a:t>필터링</a:t>
              </a:r>
              <a:r>
                <a:rPr b="1" lang="en-US" sz="1650">
                  <a:solidFill>
                    <a:srgbClr val="FFCA5F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 partialize 동작</a:t>
              </a:r>
              <a:endParaRPr sz="1650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8FA6C0"/>
                  </a:solidFill>
                  <a:latin typeface="Arial"/>
                  <a:ea typeface="Arial"/>
                  <a:cs typeface="Arial"/>
                  <a:sym typeface="Arial"/>
                </a:rPr>
                <a:t>전체 상태 중 저장할 데이터(</a:t>
              </a:r>
              <a:r>
                <a:rPr lang="en-US" sz="1600">
                  <a:solidFill>
                    <a:srgbClr val="64FFD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watchlist</a:t>
              </a:r>
              <a:r>
                <a:rPr lang="en-US" sz="1600">
                  <a:solidFill>
                    <a:srgbClr val="8FA6C0"/>
                  </a:solidFill>
                  <a:latin typeface="Arial"/>
                  <a:ea typeface="Arial"/>
                  <a:cs typeface="Arial"/>
                  <a:sym typeface="Arial"/>
                </a:rPr>
                <a:t> 등)만 골라냅니다.</a:t>
              </a:r>
              <a:endParaRPr sz="1600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D1B2A"/>
                  </a:solidFill>
                  <a:highlight>
                    <a:srgbClr val="64FFDA"/>
                  </a:highlight>
                  <a:latin typeface="Arial"/>
                  <a:ea typeface="Arial"/>
                  <a:cs typeface="Arial"/>
                  <a:sym typeface="Arial"/>
                </a:rPr>
                <a:t>저장</a:t>
              </a:r>
              <a:r>
                <a:rPr b="1" lang="en-US" sz="1650">
                  <a:solidFill>
                    <a:srgbClr val="64FFD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 p</a:t>
              </a:r>
              <a:r>
                <a:rPr b="1" lang="en-US" sz="1650">
                  <a:solidFill>
                    <a:srgbClr val="64FFD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e</a:t>
              </a:r>
              <a:r>
                <a:rPr b="1" lang="en-US" sz="1650">
                  <a:solidFill>
                    <a:srgbClr val="64FFD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rsist 실행</a:t>
              </a:r>
              <a:endParaRPr sz="1650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8FA6C0"/>
                  </a:solidFill>
                  <a:latin typeface="Arial"/>
                  <a:ea typeface="Arial"/>
                  <a:cs typeface="Arial"/>
                  <a:sym typeface="Arial"/>
                </a:rPr>
                <a:t>필터링을 통해 골라낸 데이터를 브라우저 로컬스토리지에 저장합니다.</a:t>
              </a:r>
              <a:endParaRPr sz="1600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4" name="Google Shape;2074;g3f549b0ca9d_0_0"/>
          <p:cNvGrpSpPr/>
          <p:nvPr/>
        </p:nvGrpSpPr>
        <p:grpSpPr>
          <a:xfrm>
            <a:off x="6229350" y="2777555"/>
            <a:ext cx="5414100" cy="3619500"/>
            <a:chOff x="6229350" y="2619375"/>
            <a:chExt cx="5414100" cy="3619500"/>
          </a:xfrm>
        </p:grpSpPr>
        <p:sp>
          <p:nvSpPr>
            <p:cNvPr id="2075" name="Google Shape;2075;g3f549b0ca9d_0_0"/>
            <p:cNvSpPr/>
            <p:nvPr/>
          </p:nvSpPr>
          <p:spPr>
            <a:xfrm>
              <a:off x="6229350" y="2619375"/>
              <a:ext cx="5414100" cy="3619500"/>
            </a:xfrm>
            <a:prstGeom prst="roundRect">
              <a:avLst>
                <a:gd fmla="val 2105" name="adj"/>
              </a:avLst>
            </a:prstGeom>
            <a:solidFill>
              <a:srgbClr val="12263A"/>
            </a:solidFill>
            <a:ln cap="flat" cmpd="sng" w="12675">
              <a:solidFill>
                <a:srgbClr val="1E3A5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</p:txBody>
        </p:sp>
        <p:sp>
          <p:nvSpPr>
            <p:cNvPr id="2076" name="Google Shape;2076;g3f549b0ca9d_0_0"/>
            <p:cNvSpPr/>
            <p:nvPr/>
          </p:nvSpPr>
          <p:spPr>
            <a:xfrm>
              <a:off x="6229350" y="2619375"/>
              <a:ext cx="5414100" cy="476400"/>
            </a:xfrm>
            <a:prstGeom prst="roundRect">
              <a:avLst>
                <a:gd fmla="val 16000" name="adj"/>
              </a:avLst>
            </a:prstGeom>
            <a:solidFill>
              <a:srgbClr val="16324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</p:txBody>
        </p:sp>
        <p:sp>
          <p:nvSpPr>
            <p:cNvPr id="2077" name="Google Shape;2077;g3f549b0ca9d_0_0"/>
            <p:cNvSpPr txBox="1"/>
            <p:nvPr/>
          </p:nvSpPr>
          <p:spPr>
            <a:xfrm>
              <a:off x="6465570" y="2619375"/>
              <a:ext cx="49377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900">
                  <a:solidFill>
                    <a:srgbClr val="64FFDA"/>
                  </a:solidFill>
                  <a:latin typeface="Arial"/>
                  <a:ea typeface="Arial"/>
                  <a:cs typeface="Arial"/>
                  <a:sym typeface="Arial"/>
                </a:rPr>
                <a:t>2. 복원 흐름 </a:t>
              </a:r>
              <a:r>
                <a:rPr b="0" lang="en-US" sz="1600">
                  <a:solidFill>
                    <a:srgbClr val="8FA6C0"/>
                  </a:solidFill>
                  <a:latin typeface="Arial"/>
                  <a:ea typeface="Arial"/>
                  <a:cs typeface="Arial"/>
                  <a:sym typeface="Arial"/>
                </a:rPr>
                <a:t>(새로고침할 때)</a:t>
              </a:r>
              <a:endParaRPr b="1" sz="1900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g3f549b0ca9d_0_0"/>
            <p:cNvSpPr txBox="1"/>
            <p:nvPr/>
          </p:nvSpPr>
          <p:spPr>
            <a:xfrm>
              <a:off x="6465570" y="3238500"/>
              <a:ext cx="4937700" cy="276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D1B2A"/>
                  </a:solidFill>
                  <a:highlight>
                    <a:srgbClr val="64FFDA"/>
                  </a:highlight>
                  <a:latin typeface="Arial"/>
                  <a:ea typeface="Arial"/>
                  <a:cs typeface="Arial"/>
                  <a:sym typeface="Arial"/>
                </a:rPr>
                <a:t>조회</a:t>
              </a:r>
              <a:r>
                <a:rPr b="1" lang="en-US" sz="1650">
                  <a:solidFill>
                    <a:srgbClr val="64FFD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 persist가 데이터 로드</a:t>
              </a:r>
              <a:endParaRPr sz="1650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8FA6C0"/>
                  </a:solidFill>
                  <a:latin typeface="Arial"/>
                  <a:ea typeface="Arial"/>
                  <a:cs typeface="Arial"/>
                  <a:sym typeface="Arial"/>
                </a:rPr>
                <a:t>새로고침 시 로컬스토리지에 저장되어 있던 이전 상태 값을 조회합니다.</a:t>
              </a:r>
              <a:endParaRPr sz="1600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D1B2A"/>
                  </a:solidFill>
                  <a:highlight>
                    <a:srgbClr val="FFCA5F"/>
                  </a:highlight>
                  <a:latin typeface="Arial"/>
                  <a:ea typeface="Arial"/>
                  <a:cs typeface="Arial"/>
                  <a:sym typeface="Arial"/>
                </a:rPr>
                <a:t>병합</a:t>
              </a:r>
              <a:r>
                <a:rPr b="1" lang="en-US" sz="1650">
                  <a:solidFill>
                    <a:srgbClr val="E6F1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lang="en-US" sz="1650">
                  <a:solidFill>
                    <a:srgbClr val="E6F1FF"/>
                  </a:solidFill>
                  <a:latin typeface="Arial"/>
                  <a:ea typeface="Arial"/>
                  <a:cs typeface="Arial"/>
                  <a:sym typeface="Arial"/>
                </a:rPr>
                <a:t>초</a:t>
              </a:r>
              <a:r>
                <a:rPr b="1" lang="en-US" sz="1650">
                  <a:solidFill>
                    <a:srgbClr val="E6F1FF"/>
                  </a:solidFill>
                  <a:latin typeface="Arial"/>
                  <a:ea typeface="Arial"/>
                  <a:cs typeface="Arial"/>
                  <a:sym typeface="Arial"/>
                </a:rPr>
                <a:t>기값 및 복원값 병합</a:t>
              </a:r>
              <a:endParaRPr sz="1650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8FA6C0"/>
                  </a:solidFill>
                  <a:latin typeface="Arial"/>
                  <a:ea typeface="Arial"/>
                  <a:cs typeface="Arial"/>
                  <a:sym typeface="Arial"/>
                </a:rPr>
                <a:t>저장되었던 값은 그대로 복원하고, 비대상 값(</a:t>
              </a:r>
              <a:r>
                <a:rPr lang="en-US" sz="1600">
                  <a:solidFill>
                    <a:srgbClr val="64FFD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prices</a:t>
              </a:r>
              <a:r>
                <a:rPr lang="en-US" sz="1600">
                  <a:solidFill>
                    <a:srgbClr val="8FA6C0"/>
                  </a:solidFill>
                  <a:latin typeface="Arial"/>
                  <a:ea typeface="Arial"/>
                  <a:cs typeface="Arial"/>
                  <a:sym typeface="Arial"/>
                </a:rPr>
                <a:t> 등)은 초기 상태값으로 적용합니다.</a:t>
              </a:r>
              <a:endParaRPr sz="1600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f5690c73c2_1_132"/>
          <p:cNvSpPr/>
          <p:nvPr/>
        </p:nvSpPr>
        <p:spPr>
          <a:xfrm>
            <a:off x="487680" y="219456"/>
            <a:ext cx="1828800" cy="390000"/>
          </a:xfrm>
          <a:prstGeom prst="roundRect">
            <a:avLst>
              <a:gd fmla="val 15625" name="adj"/>
            </a:avLst>
          </a:prstGeom>
          <a:solidFill>
            <a:srgbClr val="61DAFB">
              <a:alpha val="20000"/>
            </a:srgbClr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f5690c73c2_1_132"/>
          <p:cNvSpPr/>
          <p:nvPr/>
        </p:nvSpPr>
        <p:spPr>
          <a:xfrm>
            <a:off x="487680" y="219456"/>
            <a:ext cx="18288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1강 · REACT 기초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g3f5690c73c2_1_132"/>
          <p:cNvSpPr/>
          <p:nvPr/>
        </p:nvSpPr>
        <p:spPr>
          <a:xfrm>
            <a:off x="487680" y="731520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Calibri"/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개발 환경 세팅 — </a:t>
            </a:r>
            <a:r>
              <a:rPr b="1" lang="en-US" sz="3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CRA</a:t>
            </a: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vs </a:t>
            </a:r>
            <a:r>
              <a:rPr b="1" lang="en-US" sz="3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Vite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3f5690c73c2_1_132"/>
          <p:cNvSpPr/>
          <p:nvPr/>
        </p:nvSpPr>
        <p:spPr>
          <a:xfrm>
            <a:off x="487667" y="1706866"/>
            <a:ext cx="5120700" cy="4953900"/>
          </a:xfrm>
          <a:prstGeom prst="rect">
            <a:avLst/>
          </a:prstGeom>
          <a:solidFill>
            <a:srgbClr val="101020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g3f5690c73c2_1_132"/>
          <p:cNvSpPr/>
          <p:nvPr/>
        </p:nvSpPr>
        <p:spPr>
          <a:xfrm>
            <a:off x="670560" y="1889760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Create React App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g3f5690c73c2_1_132"/>
          <p:cNvSpPr/>
          <p:nvPr/>
        </p:nvSpPr>
        <p:spPr>
          <a:xfrm>
            <a:off x="670560" y="2316480"/>
            <a:ext cx="47547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구 방식 (여전히 사용됨)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g3f5690c73c2_1_132"/>
          <p:cNvSpPr/>
          <p:nvPr/>
        </p:nvSpPr>
        <p:spPr>
          <a:xfrm>
            <a:off x="670560" y="2743200"/>
            <a:ext cx="4754700" cy="16461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g3f5690c73c2_1_132"/>
          <p:cNvSpPr/>
          <p:nvPr/>
        </p:nvSpPr>
        <p:spPr>
          <a:xfrm>
            <a:off x="853440" y="2804160"/>
            <a:ext cx="43893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npx create-react-app my-app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cd my-app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npm start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g3f5690c73c2_1_132"/>
          <p:cNvSpPr/>
          <p:nvPr/>
        </p:nvSpPr>
        <p:spPr>
          <a:xfrm>
            <a:off x="670560" y="4572000"/>
            <a:ext cx="47547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✗  </a:t>
            </a: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빌드 속도 느림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g3f5690c73c2_1_132"/>
          <p:cNvSpPr/>
          <p:nvPr/>
        </p:nvSpPr>
        <p:spPr>
          <a:xfrm>
            <a:off x="670560" y="5035296"/>
            <a:ext cx="47547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✗  </a:t>
            </a: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설정 복잡 (webpack 기반)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g3f5690c73c2_1_132"/>
          <p:cNvSpPr/>
          <p:nvPr/>
        </p:nvSpPr>
        <p:spPr>
          <a:xfrm>
            <a:off x="670560" y="5498592"/>
            <a:ext cx="47547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E94560"/>
                </a:solidFill>
                <a:latin typeface="Calibri"/>
                <a:ea typeface="Calibri"/>
                <a:cs typeface="Calibri"/>
                <a:sym typeface="Calibri"/>
              </a:rPr>
              <a:t>✗  </a:t>
            </a:r>
            <a:r>
              <a:rPr b="0" i="0" lang="en-US" sz="16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번들 크기 무거움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3f5690c73c2_1_132"/>
          <p:cNvSpPr/>
          <p:nvPr/>
        </p:nvSpPr>
        <p:spPr>
          <a:xfrm>
            <a:off x="6583667" y="1635149"/>
            <a:ext cx="5120700" cy="5025600"/>
          </a:xfrm>
          <a:prstGeom prst="rect">
            <a:avLst/>
          </a:prstGeom>
          <a:solidFill>
            <a:srgbClr val="0A1A08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g3f5690c73c2_1_132"/>
          <p:cNvSpPr/>
          <p:nvPr/>
        </p:nvSpPr>
        <p:spPr>
          <a:xfrm>
            <a:off x="6583680" y="1635162"/>
            <a:ext cx="1463100" cy="426900"/>
          </a:xfrm>
          <a:prstGeom prst="roundRect">
            <a:avLst>
              <a:gd fmla="val 11429" name="adj"/>
            </a:avLst>
          </a:prstGeom>
          <a:solidFill>
            <a:srgbClr val="64FFDA">
              <a:alpha val="20000"/>
            </a:srgbClr>
          </a:solidFill>
          <a:ln cap="flat" cmpd="sng" w="1692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g3f5690c73c2_1_132"/>
          <p:cNvSpPr/>
          <p:nvPr/>
        </p:nvSpPr>
        <p:spPr>
          <a:xfrm>
            <a:off x="6583680" y="1635162"/>
            <a:ext cx="1463100" cy="4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권장 ★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g3f5690c73c2_1_132"/>
          <p:cNvSpPr/>
          <p:nvPr/>
        </p:nvSpPr>
        <p:spPr>
          <a:xfrm>
            <a:off x="6766560" y="2051125"/>
            <a:ext cx="47547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Vite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g3f5690c73c2_1_132"/>
          <p:cNvSpPr/>
          <p:nvPr/>
        </p:nvSpPr>
        <p:spPr>
          <a:xfrm>
            <a:off x="6766560" y="2477845"/>
            <a:ext cx="4754700" cy="3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현재 업계 표준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g3f5690c73c2_1_132"/>
          <p:cNvSpPr/>
          <p:nvPr/>
        </p:nvSpPr>
        <p:spPr>
          <a:xfrm>
            <a:off x="6766560" y="2904565"/>
            <a:ext cx="4754700" cy="16461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3f5690c73c2_1_132"/>
          <p:cNvSpPr/>
          <p:nvPr/>
        </p:nvSpPr>
        <p:spPr>
          <a:xfrm>
            <a:off x="6949440" y="2965525"/>
            <a:ext cx="43893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npm create vite@latest my-app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→ React 선택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cd my-app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5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npm install &amp;&amp; npm run dev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g3f5690c73c2_1_132"/>
          <p:cNvSpPr/>
          <p:nvPr/>
        </p:nvSpPr>
        <p:spPr>
          <a:xfrm>
            <a:off x="6766560" y="4733365"/>
            <a:ext cx="47547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빌드 속도 매우 빠름 (ESM 기반)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3f5690c73c2_1_132"/>
          <p:cNvSpPr/>
          <p:nvPr/>
        </p:nvSpPr>
        <p:spPr>
          <a:xfrm>
            <a:off x="6766560" y="5196661"/>
            <a:ext cx="47547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설정 간단 · 경량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g3f5690c73c2_1_132"/>
          <p:cNvSpPr/>
          <p:nvPr/>
        </p:nvSpPr>
        <p:spPr>
          <a:xfrm>
            <a:off x="6766560" y="5659957"/>
            <a:ext cx="47547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HMR(핫 리로드) 즉각 반응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g3f5690c73c2_1_132"/>
          <p:cNvSpPr/>
          <p:nvPr/>
        </p:nvSpPr>
        <p:spPr>
          <a:xfrm>
            <a:off x="487680" y="1504278"/>
            <a:ext cx="11216700" cy="30300"/>
          </a:xfrm>
          <a:prstGeom prst="rect">
            <a:avLst/>
          </a:prstGeom>
          <a:solidFill>
            <a:srgbClr val="61DAFB">
              <a:alpha val="40000"/>
            </a:srgbClr>
          </a:solidFill>
          <a:ln cap="flat" cmpd="sng" w="16925">
            <a:solidFill>
              <a:srgbClr val="61DAFB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g3f5690c73c2_1_132"/>
          <p:cNvSpPr txBox="1"/>
          <p:nvPr/>
        </p:nvSpPr>
        <p:spPr>
          <a:xfrm>
            <a:off x="6583667" y="6049933"/>
            <a:ext cx="5120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D9D9D9"/>
                </a:solidFill>
              </a:rPr>
              <a:t>"브라우저가 필요한 코드만 직접 호출(ESM)하고, </a:t>
            </a:r>
            <a:endParaRPr sz="1500">
              <a:solidFill>
                <a:srgbClr val="D9D9D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D9D9D9"/>
                </a:solidFill>
              </a:rPr>
              <a:t>바뀐 부분만 실시간으로 갈아 끼우는(HMR) 초고속 개발 환경"</a:t>
            </a:r>
            <a:endParaRPr sz="1500">
              <a:solidFill>
                <a:srgbClr val="D9D9D9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083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p32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5" name="Google Shape;2085;p32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🧩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6" name="Google Shape;2086;p32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64FFD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10  </a:t>
            </a: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확장 과제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7" name="Google Shape;2087;p32"/>
          <p:cNvSpPr/>
          <p:nvPr/>
        </p:nvSpPr>
        <p:spPr>
          <a:xfrm>
            <a:off x="1673352" y="1024128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여유가 되면 직접 실습 · 정답과 해설은 각 레슨 CHALLENGE.md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8" name="Google Shape;2088;p32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CHALLENGE.md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9" name="Google Shape;2089;p32"/>
          <p:cNvSpPr/>
          <p:nvPr/>
        </p:nvSpPr>
        <p:spPr>
          <a:xfrm>
            <a:off x="548640" y="178308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0" name="Google Shape;2090;p32"/>
          <p:cNvSpPr/>
          <p:nvPr/>
        </p:nvSpPr>
        <p:spPr>
          <a:xfrm>
            <a:off x="777240" y="1984248"/>
            <a:ext cx="438912" cy="43891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1" name="Google Shape;2091;p32"/>
          <p:cNvSpPr/>
          <p:nvPr/>
        </p:nvSpPr>
        <p:spPr>
          <a:xfrm>
            <a:off x="777240" y="198424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2" name="Google Shape;2092;p32"/>
          <p:cNvSpPr/>
          <p:nvPr/>
        </p:nvSpPr>
        <p:spPr>
          <a:xfrm>
            <a:off x="1371600" y="192938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수량 입력 매수 폼 만들기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3" name="Google Shape;2093;p32"/>
          <p:cNvSpPr/>
          <p:nvPr/>
        </p:nvSpPr>
        <p:spPr>
          <a:xfrm>
            <a:off x="1371600" y="258775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매수 로직(buyStock 의 평단가 재계산)은 스토어에 이미 있으니, 폼은 수량을 받아 넘기기만. input 값은 문자열이라 Number(qty) 로 변환.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4" name="Google Shape;2094;p32"/>
          <p:cNvSpPr/>
          <p:nvPr/>
        </p:nvSpPr>
        <p:spPr>
          <a:xfrm>
            <a:off x="6400800" y="194767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5" name="Google Shape;2095;p32"/>
          <p:cNvSpPr/>
          <p:nvPr/>
        </p:nvSpPr>
        <p:spPr>
          <a:xfrm>
            <a:off x="6583680" y="209397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6" name="Google Shape;2096;p32"/>
          <p:cNvSpPr/>
          <p:nvPr/>
        </p:nvSpPr>
        <p:spPr>
          <a:xfrm>
            <a:off x="6784848" y="209397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7" name="Google Shape;2097;p32"/>
          <p:cNvSpPr/>
          <p:nvPr/>
        </p:nvSpPr>
        <p:spPr>
          <a:xfrm>
            <a:off x="6986016" y="209397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8" name="Google Shape;2098;p32"/>
          <p:cNvSpPr/>
          <p:nvPr/>
        </p:nvSpPr>
        <p:spPr>
          <a:xfrm>
            <a:off x="6601968" y="235915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handleBuy = () =&gt; 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price = prices[symbol]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if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(!price || qty &lt;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 </a:t>
            </a: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return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buyStock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(symbol,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Number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(qty), price)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9" name="Google Shape;2099;p32"/>
          <p:cNvSpPr/>
          <p:nvPr/>
        </p:nvSpPr>
        <p:spPr>
          <a:xfrm>
            <a:off x="548640" y="420624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0" name="Google Shape;2100;p32"/>
          <p:cNvSpPr/>
          <p:nvPr/>
        </p:nvSpPr>
        <p:spPr>
          <a:xfrm>
            <a:off x="777240" y="4407408"/>
            <a:ext cx="438912" cy="43891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1" name="Google Shape;2101;p32"/>
          <p:cNvSpPr/>
          <p:nvPr/>
        </p:nvSpPr>
        <p:spPr>
          <a:xfrm>
            <a:off x="777240" y="440740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2" name="Google Shape;2102;p32"/>
          <p:cNvSpPr/>
          <p:nvPr/>
        </p:nvSpPr>
        <p:spPr>
          <a:xfrm>
            <a:off x="1371600" y="435254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partialize 에 prices 를 넣으면?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3" name="Google Shape;2103;p32"/>
          <p:cNvSpPr/>
          <p:nvPr/>
        </p:nvSpPr>
        <p:spPr>
          <a:xfrm>
            <a:off x="1371600" y="501091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장점 — 새로고침 직후 마지막 시세가 즉시 보임(깜빡임 감소). 단점 — 오래된 값일 수 있어 오해 위험. 그래서 자주 변하는 데이터는 보통 저장에서 제외한다.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4" name="Google Shape;2104;p32"/>
          <p:cNvSpPr/>
          <p:nvPr/>
        </p:nvSpPr>
        <p:spPr>
          <a:xfrm>
            <a:off x="6400800" y="4370832"/>
            <a:ext cx="5074920" cy="1819656"/>
          </a:xfrm>
          <a:prstGeom prst="roundRect">
            <a:avLst>
              <a:gd fmla="val 4523" name="adj"/>
            </a:avLst>
          </a:prstGeom>
          <a:solidFill>
            <a:srgbClr val="0A1522"/>
          </a:solidFill>
          <a:ln cap="flat" cmpd="sng" w="12700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5" name="Google Shape;2105;p32"/>
          <p:cNvSpPr/>
          <p:nvPr/>
        </p:nvSpPr>
        <p:spPr>
          <a:xfrm>
            <a:off x="6629400" y="4498848"/>
            <a:ext cx="4617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트레이드오프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6" name="Google Shape;2106;p32"/>
          <p:cNvSpPr/>
          <p:nvPr/>
        </p:nvSpPr>
        <p:spPr>
          <a:xfrm>
            <a:off x="6629400" y="4791456"/>
            <a:ext cx="4617720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결론: 시세처럼 서버에서 다시 받는 게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맞는 데이터는 partialize 에서 제외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(캐시 후 곧바로 refetch 하는 절충안도)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7" name="Google Shape;2107;p32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8" name="Google Shape;2108;p32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113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Google Shape;2114;g3f5576b70e4_0_446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5" name="Google Shape;2115;g3f5576b70e4_0_446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11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6" name="Google Shape;2116;g3f5576b70e4_0_446"/>
          <p:cNvSpPr/>
          <p:nvPr/>
        </p:nvSpPr>
        <p:spPr>
          <a:xfrm>
            <a:off x="1645920" y="457200"/>
            <a:ext cx="8595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500"/>
              <a:buFont typeface="Century Schoolbook"/>
              <a:buNone/>
            </a:pPr>
            <a:r>
              <a:rPr b="1" i="0" lang="en-US" sz="25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실습 흐름 — 서버 컴포넌트 + Suspense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7" name="Google Shape;2117;g3f5576b70e4_0_446"/>
          <p:cNvSpPr/>
          <p:nvPr/>
        </p:nvSpPr>
        <p:spPr>
          <a:xfrm>
            <a:off x="1673352" y="1024128"/>
            <a:ext cx="9601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page 가 좌측(클라이언트) + 우측(서버 컴포넌트)을 조립, 우측은 Suspense 로 감싼다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8" name="Google Shape;2118;g3f5576b70e4_0_446"/>
          <p:cNvSpPr/>
          <p:nvPr/>
        </p:nvSpPr>
        <p:spPr>
          <a:xfrm>
            <a:off x="10042855" y="566928"/>
            <a:ext cx="1600200" cy="310800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실습 흐름도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9" name="Google Shape;2119;g3f5576b70e4_0_446"/>
          <p:cNvSpPr/>
          <p:nvPr/>
        </p:nvSpPr>
        <p:spPr>
          <a:xfrm>
            <a:off x="594360" y="1783080"/>
            <a:ext cx="4114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파일 구성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0" name="Google Shape;2120;g3f5576b70e4_0_446"/>
          <p:cNvSpPr/>
          <p:nvPr/>
        </p:nvSpPr>
        <p:spPr>
          <a:xfrm>
            <a:off x="548640" y="2148840"/>
            <a:ext cx="4114800" cy="4206300"/>
          </a:xfrm>
          <a:prstGeom prst="roundRect">
            <a:avLst>
              <a:gd fmla="val 200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1" name="Google Shape;2121;g3f5576b70e4_0_446"/>
          <p:cNvSpPr/>
          <p:nvPr/>
        </p:nvSpPr>
        <p:spPr>
          <a:xfrm>
            <a:off x="749808" y="2313432"/>
            <a:ext cx="3776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app/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2" name="Google Shape;2122;g3f5576b70e4_0_446"/>
          <p:cNvSpPr/>
          <p:nvPr/>
        </p:nvSpPr>
        <p:spPr>
          <a:xfrm>
            <a:off x="1042416" y="266090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page.js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3" name="Google Shape;2123;g3f5576b70e4_0_446"/>
          <p:cNvSpPr/>
          <p:nvPr/>
        </p:nvSpPr>
        <p:spPr>
          <a:xfrm>
            <a:off x="3063240" y="2660904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서버 · 조립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4" name="Google Shape;2124;g3f5576b70e4_0_446"/>
          <p:cNvSpPr/>
          <p:nvPr/>
        </p:nvSpPr>
        <p:spPr>
          <a:xfrm>
            <a:off x="1042416" y="3008376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store/useStockStore.js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5" name="Google Shape;2125;g3f5576b70e4_0_446"/>
          <p:cNvSpPr/>
          <p:nvPr/>
        </p:nvSpPr>
        <p:spPr>
          <a:xfrm>
            <a:off x="3063240" y="3008376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CC 전용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6" name="Google Shape;2126;g3f5576b70e4_0_446"/>
          <p:cNvSpPr/>
          <p:nvPr/>
        </p:nvSpPr>
        <p:spPr>
          <a:xfrm>
            <a:off x="1042416" y="3355848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└─ components/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7" name="Google Shape;2127;g3f5576b70e4_0_446"/>
          <p:cNvSpPr/>
          <p:nvPr/>
        </p:nvSpPr>
        <p:spPr>
          <a:xfrm>
            <a:off x="1335024" y="3703320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StockSearch.jsx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8" name="Google Shape;2128;g3f5576b70e4_0_446"/>
          <p:cNvSpPr/>
          <p:nvPr/>
        </p:nvSpPr>
        <p:spPr>
          <a:xfrm>
            <a:off x="3063240" y="3703320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CC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9" name="Google Shape;2129;g3f5576b70e4_0_446"/>
          <p:cNvSpPr/>
          <p:nvPr/>
        </p:nvSpPr>
        <p:spPr>
          <a:xfrm>
            <a:off x="1335024" y="4050792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WatchlistPanel.jsx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0" name="Google Shape;2130;g3f5576b70e4_0_446"/>
          <p:cNvSpPr/>
          <p:nvPr/>
        </p:nvSpPr>
        <p:spPr>
          <a:xfrm>
            <a:off x="3063240" y="4050792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CC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1" name="Google Shape;2131;g3f5576b70e4_0_446"/>
          <p:cNvSpPr/>
          <p:nvPr/>
        </p:nvSpPr>
        <p:spPr>
          <a:xfrm>
            <a:off x="1335024" y="4398264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PortfolioPanel.jsx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2" name="Google Shape;2132;g3f5576b70e4_0_446"/>
          <p:cNvSpPr/>
          <p:nvPr/>
        </p:nvSpPr>
        <p:spPr>
          <a:xfrm>
            <a:off x="3063240" y="4398264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CC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3" name="Google Shape;2133;g3f5576b70e4_0_446"/>
          <p:cNvSpPr/>
          <p:nvPr/>
        </p:nvSpPr>
        <p:spPr>
          <a:xfrm>
            <a:off x="1335024" y="4745736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     └─ StockInfo.jsx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4" name="Google Shape;2134;g3f5576b70e4_0_446"/>
          <p:cNvSpPr/>
          <p:nvPr/>
        </p:nvSpPr>
        <p:spPr>
          <a:xfrm>
            <a:off x="3063240" y="4745736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SC · async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5" name="Google Shape;2135;g3f5576b70e4_0_446"/>
          <p:cNvSpPr/>
          <p:nvPr/>
        </p:nvSpPr>
        <p:spPr>
          <a:xfrm>
            <a:off x="4983480" y="1783080"/>
            <a:ext cx="67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데이터 흐름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6" name="Google Shape;2136;g3f5576b70e4_0_446"/>
          <p:cNvSpPr/>
          <p:nvPr/>
        </p:nvSpPr>
        <p:spPr>
          <a:xfrm>
            <a:off x="4937760" y="2148840"/>
            <a:ext cx="6750900" cy="3429000"/>
          </a:xfrm>
          <a:prstGeom prst="roundRect">
            <a:avLst>
              <a:gd fmla="val 2400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137" name="Google Shape;2137;g3f5576b70e4_0_446"/>
          <p:cNvCxnSpPr/>
          <p:nvPr/>
        </p:nvCxnSpPr>
        <p:spPr>
          <a:xfrm flipH="1">
            <a:off x="6602068" y="2831440"/>
            <a:ext cx="1711200" cy="1171200"/>
          </a:xfrm>
          <a:prstGeom prst="straightConnector1">
            <a:avLst/>
          </a:prstGeom>
          <a:noFill/>
          <a:ln cap="flat" cmpd="sng" w="22225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138" name="Google Shape;2138;g3f5576b70e4_0_446"/>
          <p:cNvSpPr/>
          <p:nvPr/>
        </p:nvSpPr>
        <p:spPr>
          <a:xfrm>
            <a:off x="6634777" y="3252521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렌더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39" name="Google Shape;2139;g3f5576b70e4_0_446"/>
          <p:cNvCxnSpPr/>
          <p:nvPr/>
        </p:nvCxnSpPr>
        <p:spPr>
          <a:xfrm>
            <a:off x="8313268" y="2831440"/>
            <a:ext cx="1527600" cy="8088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140" name="Google Shape;2140;g3f5576b70e4_0_446"/>
          <p:cNvSpPr/>
          <p:nvPr/>
        </p:nvSpPr>
        <p:spPr>
          <a:xfrm>
            <a:off x="8254174" y="3071241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감쌈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41" name="Google Shape;2141;g3f5576b70e4_0_446"/>
          <p:cNvCxnSpPr/>
          <p:nvPr/>
        </p:nvCxnSpPr>
        <p:spPr>
          <a:xfrm>
            <a:off x="9841001" y="3640226"/>
            <a:ext cx="0" cy="1004100"/>
          </a:xfrm>
          <a:prstGeom prst="straightConnector1">
            <a:avLst/>
          </a:prstGeom>
          <a:noFill/>
          <a:ln cap="flat" cmpd="sng" w="22225">
            <a:solidFill>
              <a:srgbClr val="64FFDA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2142" name="Google Shape;2142;g3f5576b70e4_0_446"/>
          <p:cNvSpPr/>
          <p:nvPr/>
        </p:nvSpPr>
        <p:spPr>
          <a:xfrm>
            <a:off x="9018041" y="3977640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준비되면 교체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3" name="Google Shape;2143;g3f5576b70e4_0_446"/>
          <p:cNvSpPr/>
          <p:nvPr/>
        </p:nvSpPr>
        <p:spPr>
          <a:xfrm>
            <a:off x="7396627" y="2608326"/>
            <a:ext cx="1833300" cy="446100"/>
          </a:xfrm>
          <a:prstGeom prst="roundRect">
            <a:avLst>
              <a:gd fmla="val 16393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4" name="Google Shape;2144;g3f5576b70e4_0_446"/>
          <p:cNvSpPr/>
          <p:nvPr/>
        </p:nvSpPr>
        <p:spPr>
          <a:xfrm>
            <a:off x="7396627" y="2608326"/>
            <a:ext cx="1833300" cy="4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page.js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서버 컴포넌트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5" name="Google Shape;2145;g3f5576b70e4_0_446"/>
          <p:cNvSpPr/>
          <p:nvPr/>
        </p:nvSpPr>
        <p:spPr>
          <a:xfrm>
            <a:off x="5624456" y="3640226"/>
            <a:ext cx="1955400" cy="725100"/>
          </a:xfrm>
          <a:prstGeom prst="roundRect">
            <a:avLst>
              <a:gd fmla="val 10088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6" name="Google Shape;2146;g3f5576b70e4_0_446"/>
          <p:cNvSpPr/>
          <p:nvPr/>
        </p:nvSpPr>
        <p:spPr>
          <a:xfrm>
            <a:off x="5624456" y="3640226"/>
            <a:ext cx="1955400" cy="7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좌: 검색·목록·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포트폴리오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'use client' (CC)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7" name="Google Shape;2147;g3f5576b70e4_0_446"/>
          <p:cNvSpPr/>
          <p:nvPr/>
        </p:nvSpPr>
        <p:spPr>
          <a:xfrm>
            <a:off x="8924361" y="3361334"/>
            <a:ext cx="18333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5D76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8" name="Google Shape;2148;g3f5576b70e4_0_446"/>
          <p:cNvSpPr/>
          <p:nvPr/>
        </p:nvSpPr>
        <p:spPr>
          <a:xfrm>
            <a:off x="8924361" y="3361334"/>
            <a:ext cx="18333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&lt;Suspense&gt;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fallback 스켈레톤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9" name="Google Shape;2149;g3f5576b70e4_0_446"/>
          <p:cNvSpPr/>
          <p:nvPr/>
        </p:nvSpPr>
        <p:spPr>
          <a:xfrm>
            <a:off x="8924361" y="4365346"/>
            <a:ext cx="18333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0" name="Google Shape;2150;g3f5576b70e4_0_446"/>
          <p:cNvSpPr/>
          <p:nvPr/>
        </p:nvSpPr>
        <p:spPr>
          <a:xfrm>
            <a:off x="8924361" y="4365346"/>
            <a:ext cx="18333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StockInfo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서버 async fetch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1" name="Google Shape;2151;g3f5576b70e4_0_446"/>
          <p:cNvSpPr/>
          <p:nvPr/>
        </p:nvSpPr>
        <p:spPr>
          <a:xfrm>
            <a:off x="4937760" y="5687568"/>
            <a:ext cx="6750900" cy="658500"/>
          </a:xfrm>
          <a:prstGeom prst="roundRect">
            <a:avLst>
              <a:gd fmla="val 12500" name="adj"/>
            </a:avLst>
          </a:prstGeom>
          <a:solidFill>
            <a:srgbClr val="12263A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2" name="Google Shape;2152;g3f5576b70e4_0_446"/>
          <p:cNvSpPr/>
          <p:nvPr/>
        </p:nvSpPr>
        <p:spPr>
          <a:xfrm>
            <a:off x="5138928" y="5687568"/>
            <a:ext cx="6348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좌측(상호작용)=클라이언트, 우측(정적 정보)=서버 컴포넌트. 서버 SC 는 스토어를 못 읽어 symbol 을 prop 으로 받는다. Suspense 로 부분 로딩.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3" name="Google Shape;2153;g3f5576b70e4_0_446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4" name="Google Shape;2154;g3f5576b70e4_0_446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43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159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p33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1" name="Google Shape;2161;p33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11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2" name="Google Shape;2162;p33"/>
          <p:cNvSpPr/>
          <p:nvPr/>
        </p:nvSpPr>
        <p:spPr>
          <a:xfrm>
            <a:off x="1645920" y="457200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서버 컴포넌트 · Suspense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3" name="Google Shape;2163;p33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서버에서 데이터를 미리 받아 렌더 · 로딩 동안 Suspense 스켈레톤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4" name="Google Shape;2164;p33"/>
          <p:cNvSpPr/>
          <p:nvPr/>
        </p:nvSpPr>
        <p:spPr>
          <a:xfrm>
            <a:off x="9859975" y="566928"/>
            <a:ext cx="178308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Next 16 · React 19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5" name="Google Shape;2165;p33"/>
          <p:cNvSpPr/>
          <p:nvPr/>
        </p:nvSpPr>
        <p:spPr>
          <a:xfrm>
            <a:off x="548640" y="1801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6" name="Google Shape;2166;p33"/>
          <p:cNvSpPr/>
          <p:nvPr/>
        </p:nvSpPr>
        <p:spPr>
          <a:xfrm>
            <a:off x="822960" y="1728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학습 목표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7" name="Google Shape;2167;p33"/>
          <p:cNvSpPr/>
          <p:nvPr/>
        </p:nvSpPr>
        <p:spPr>
          <a:xfrm>
            <a:off x="548640" y="224028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8" name="Google Shape;2168;p33"/>
          <p:cNvSpPr/>
          <p:nvPr/>
        </p:nvSpPr>
        <p:spPr>
          <a:xfrm>
            <a:off x="804672" y="224028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App Router 기본 = 서버 컴포넌트 ('use client' 없음)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9" name="Google Shape;2169;p33"/>
          <p:cNvSpPr/>
          <p:nvPr/>
        </p:nvSpPr>
        <p:spPr>
          <a:xfrm>
            <a:off x="548640" y="280720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0" name="Google Shape;2170;p33"/>
          <p:cNvSpPr/>
          <p:nvPr/>
        </p:nvSpPr>
        <p:spPr>
          <a:xfrm>
            <a:off x="804672" y="280720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함수를 async 로 → 안에서 await fetch 가능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1" name="Google Shape;2171;p33"/>
          <p:cNvSpPr/>
          <p:nvPr/>
        </p:nvSpPr>
        <p:spPr>
          <a:xfrm>
            <a:off x="548640" y="3374136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2" name="Google Shape;2172;p33"/>
          <p:cNvSpPr/>
          <p:nvPr/>
        </p:nvSpPr>
        <p:spPr>
          <a:xfrm>
            <a:off x="804672" y="3374136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서버에서만 실행 → API 키 노출 없음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3" name="Google Shape;2173;p33"/>
          <p:cNvSpPr/>
          <p:nvPr/>
        </p:nvSpPr>
        <p:spPr>
          <a:xfrm>
            <a:off x="548640" y="3844121"/>
            <a:ext cx="2286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4" name="Google Shape;2174;p33"/>
          <p:cNvSpPr/>
          <p:nvPr/>
        </p:nvSpPr>
        <p:spPr>
          <a:xfrm>
            <a:off x="804672" y="3844121"/>
            <a:ext cx="4453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Suspense fallback 으로 async 로딩 UX 처리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5" name="Google Shape;2175;p33"/>
          <p:cNvSpPr/>
          <p:nvPr/>
        </p:nvSpPr>
        <p:spPr>
          <a:xfrm>
            <a:off x="548640" y="4462272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6" name="Google Shape;2176;p33"/>
          <p:cNvSpPr/>
          <p:nvPr/>
        </p:nvSpPr>
        <p:spPr>
          <a:xfrm>
            <a:off x="822960" y="4389120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개념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7" name="Google Shape;2177;p33"/>
          <p:cNvSpPr/>
          <p:nvPr/>
        </p:nvSpPr>
        <p:spPr>
          <a:xfrm>
            <a:off x="548640" y="4828032"/>
            <a:ext cx="4709160" cy="1481328"/>
          </a:xfrm>
          <a:prstGeom prst="roundRect">
            <a:avLst>
              <a:gd fmla="val 4938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8" name="Google Shape;2178;p33"/>
          <p:cNvSpPr/>
          <p:nvPr/>
        </p:nvSpPr>
        <p:spPr>
          <a:xfrm>
            <a:off x="749808" y="4974336"/>
            <a:ext cx="4306824" cy="1207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서버 SC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async ✅ / 상태 ❌ / 키 안전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클라 CC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'use client' / 상태·이벤트 ✅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9" name="Google Shape;2179;p33"/>
          <p:cNvSpPr/>
          <p:nvPr/>
        </p:nvSpPr>
        <p:spPr>
          <a:xfrm>
            <a:off x="5532120" y="1783080"/>
            <a:ext cx="6156655" cy="3246120"/>
          </a:xfrm>
          <a:prstGeom prst="roundRect">
            <a:avLst>
              <a:gd fmla="val 169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0" name="Google Shape;2180;p33"/>
          <p:cNvSpPr/>
          <p:nvPr/>
        </p:nvSpPr>
        <p:spPr>
          <a:xfrm>
            <a:off x="5715000" y="192938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1" name="Google Shape;2181;p33"/>
          <p:cNvSpPr/>
          <p:nvPr/>
        </p:nvSpPr>
        <p:spPr>
          <a:xfrm>
            <a:off x="5916168" y="192938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2" name="Google Shape;2182;p33"/>
          <p:cNvSpPr/>
          <p:nvPr/>
        </p:nvSpPr>
        <p:spPr>
          <a:xfrm>
            <a:off x="6117336" y="192938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3" name="Google Shape;2183;p33"/>
          <p:cNvSpPr/>
          <p:nvPr/>
        </p:nvSpPr>
        <p:spPr>
          <a:xfrm>
            <a:off x="6309360" y="1874520"/>
            <a:ext cx="524225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app/components/StockInfo.jsx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4" name="Google Shape;2184;p33"/>
          <p:cNvSpPr/>
          <p:nvPr/>
        </p:nvSpPr>
        <p:spPr>
          <a:xfrm>
            <a:off x="5733288" y="2194560"/>
            <a:ext cx="5754319" cy="269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'use client' 없음 → 서버 컴포넌트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async function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getStockProfile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(symbol) 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  // 서버라 API 키 써도 브라우저 노출 X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return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{ name, exchange, marketCap 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컴포넌트 자체가 async — 서버만 가능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export default async function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StockInfo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{ symbol }) 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profile = </a:t>
            </a: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await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getStockProfile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(symbol)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return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&lt;div&gt;{profile.name}&lt;/div&gt;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page.js — &lt;Suspense fallback={스켈레톤}&gt;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5" name="Google Shape;2185;p33"/>
          <p:cNvSpPr/>
          <p:nvPr/>
        </p:nvSpPr>
        <p:spPr>
          <a:xfrm>
            <a:off x="5532120" y="5193792"/>
            <a:ext cx="6156655" cy="1161288"/>
          </a:xfrm>
          <a:prstGeom prst="roundRect">
            <a:avLst>
              <a:gd fmla="val 6299" name="adj"/>
            </a:avLst>
          </a:prstGeom>
          <a:solidFill>
            <a:srgbClr val="16324D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6" name="Google Shape;2186;p33"/>
          <p:cNvSpPr/>
          <p:nvPr/>
        </p:nvSpPr>
        <p:spPr>
          <a:xfrm>
            <a:off x="5760720" y="5303520"/>
            <a:ext cx="569945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관전 포인트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7" name="Google Shape;2187;p33"/>
          <p:cNvSpPr/>
          <p:nvPr/>
        </p:nvSpPr>
        <p:spPr>
          <a:xfrm>
            <a:off x="5760720" y="5577840"/>
            <a:ext cx="5699455" cy="7498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첫 로드 시 우측 기업정보에 shimmer 스켈레톤이 ~2초 보이다 실제 정보로 교체. 서버 컴포넌트는 selectedSymbol을 못 읽으므로 symbol을 prop으로 전달.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8" name="Google Shape;2188;p33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9" name="Google Shape;2189;p33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194" name="Shape 2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5" name="Google Shape;2195;p34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6" name="Google Shape;2196;p34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11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7" name="Google Shape;2197;p34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서버 컴포넌트 vs 클라이언트 컴포넌트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8" name="Google Shape;2198;p34"/>
          <p:cNvSpPr/>
          <p:nvPr/>
        </p:nvSpPr>
        <p:spPr>
          <a:xfrm>
            <a:off x="1673352" y="1024128"/>
            <a:ext cx="10058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무엇을 어디서 실행하느냐 — 대시보드는 둘을 섞어 구성한다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9" name="Google Shape;2199;p34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개념 다이어그램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0" name="Google Shape;2200;p34"/>
          <p:cNvSpPr/>
          <p:nvPr/>
        </p:nvSpPr>
        <p:spPr>
          <a:xfrm>
            <a:off x="548640" y="1874520"/>
            <a:ext cx="5257800" cy="3063240"/>
          </a:xfrm>
          <a:prstGeom prst="roundRect">
            <a:avLst>
              <a:gd fmla="val 3582" name="adj"/>
            </a:avLst>
          </a:prstGeom>
          <a:solidFill>
            <a:srgbClr val="12263A"/>
          </a:solidFill>
          <a:ln cap="flat" cmpd="sng" w="1905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1" name="Google Shape;2201;p34"/>
          <p:cNvSpPr/>
          <p:nvPr/>
        </p:nvSpPr>
        <p:spPr>
          <a:xfrm>
            <a:off x="548640" y="2057400"/>
            <a:ext cx="52578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서버 컴포넌트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2" name="Google Shape;2202;p34"/>
          <p:cNvSpPr/>
          <p:nvPr/>
        </p:nvSpPr>
        <p:spPr>
          <a:xfrm>
            <a:off x="548640" y="2496312"/>
            <a:ext cx="5257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기본값 (선언 없음)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3" name="Google Shape;2203;p34"/>
          <p:cNvSpPr/>
          <p:nvPr/>
        </p:nvSpPr>
        <p:spPr>
          <a:xfrm>
            <a:off x="822960" y="2926080"/>
            <a:ext cx="2103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async 컴포넌트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4" name="Google Shape;2204;p34"/>
          <p:cNvSpPr/>
          <p:nvPr/>
        </p:nvSpPr>
        <p:spPr>
          <a:xfrm>
            <a:off x="2926080" y="2926080"/>
            <a:ext cx="27889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✓ 가능 (await fetch)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5" name="Google Shape;2205;p34"/>
          <p:cNvSpPr/>
          <p:nvPr/>
        </p:nvSpPr>
        <p:spPr>
          <a:xfrm>
            <a:off x="822960" y="3383280"/>
            <a:ext cx="2103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상태 · 이벤트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6" name="Google Shape;2206;p34"/>
          <p:cNvSpPr/>
          <p:nvPr/>
        </p:nvSpPr>
        <p:spPr>
          <a:xfrm>
            <a:off x="2926080" y="3383280"/>
            <a:ext cx="27889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✕ 불가 (Zustand X)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7" name="Google Shape;2207;p34"/>
          <p:cNvSpPr/>
          <p:nvPr/>
        </p:nvSpPr>
        <p:spPr>
          <a:xfrm>
            <a:off x="822960" y="3840480"/>
            <a:ext cx="2103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API 키 사용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8" name="Google Shape;2208;p34"/>
          <p:cNvSpPr/>
          <p:nvPr/>
        </p:nvSpPr>
        <p:spPr>
          <a:xfrm>
            <a:off x="2926080" y="3840480"/>
            <a:ext cx="27889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✓ 안전 (노출 없음)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9" name="Google Shape;2209;p34"/>
          <p:cNvSpPr/>
          <p:nvPr/>
        </p:nvSpPr>
        <p:spPr>
          <a:xfrm>
            <a:off x="822960" y="4297680"/>
            <a:ext cx="2103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예시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0" name="Google Shape;2210;p34"/>
          <p:cNvSpPr/>
          <p:nvPr/>
        </p:nvSpPr>
        <p:spPr>
          <a:xfrm>
            <a:off x="2926080" y="4297680"/>
            <a:ext cx="27889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StockInfo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1" name="Google Shape;2211;p34"/>
          <p:cNvSpPr/>
          <p:nvPr/>
        </p:nvSpPr>
        <p:spPr>
          <a:xfrm>
            <a:off x="6400800" y="1874520"/>
            <a:ext cx="5257800" cy="3063240"/>
          </a:xfrm>
          <a:prstGeom prst="roundRect">
            <a:avLst>
              <a:gd fmla="val 3582" name="adj"/>
            </a:avLst>
          </a:prstGeom>
          <a:solidFill>
            <a:srgbClr val="12263A"/>
          </a:solidFill>
          <a:ln cap="flat" cmpd="sng" w="1905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2" name="Google Shape;2212;p34"/>
          <p:cNvSpPr/>
          <p:nvPr/>
        </p:nvSpPr>
        <p:spPr>
          <a:xfrm>
            <a:off x="6400800" y="2057400"/>
            <a:ext cx="52578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클라이언트 컴포넌트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3" name="Google Shape;2213;p34"/>
          <p:cNvSpPr/>
          <p:nvPr/>
        </p:nvSpPr>
        <p:spPr>
          <a:xfrm>
            <a:off x="6400800" y="2496312"/>
            <a:ext cx="5257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'use client'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4" name="Google Shape;2214;p34"/>
          <p:cNvSpPr/>
          <p:nvPr/>
        </p:nvSpPr>
        <p:spPr>
          <a:xfrm>
            <a:off x="6675120" y="2926080"/>
            <a:ext cx="2103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async 컴포넌트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5" name="Google Shape;2215;p34"/>
          <p:cNvSpPr/>
          <p:nvPr/>
        </p:nvSpPr>
        <p:spPr>
          <a:xfrm>
            <a:off x="8778240" y="2926080"/>
            <a:ext cx="27889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✕ 불가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6" name="Google Shape;2216;p34"/>
          <p:cNvSpPr/>
          <p:nvPr/>
        </p:nvSpPr>
        <p:spPr>
          <a:xfrm>
            <a:off x="6675120" y="3383280"/>
            <a:ext cx="2103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상태 · 이벤트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7" name="Google Shape;2217;p34"/>
          <p:cNvSpPr/>
          <p:nvPr/>
        </p:nvSpPr>
        <p:spPr>
          <a:xfrm>
            <a:off x="8778240" y="3383280"/>
            <a:ext cx="27889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✓ 가능 (Zustand O)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8" name="Google Shape;2218;p34"/>
          <p:cNvSpPr/>
          <p:nvPr/>
        </p:nvSpPr>
        <p:spPr>
          <a:xfrm>
            <a:off x="6675120" y="3840480"/>
            <a:ext cx="2103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API 키 사용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9" name="Google Shape;2219;p34"/>
          <p:cNvSpPr/>
          <p:nvPr/>
        </p:nvSpPr>
        <p:spPr>
          <a:xfrm>
            <a:off x="8778240" y="3840480"/>
            <a:ext cx="27889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✕ 노출 위험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0" name="Google Shape;2220;p34"/>
          <p:cNvSpPr/>
          <p:nvPr/>
        </p:nvSpPr>
        <p:spPr>
          <a:xfrm>
            <a:off x="6675120" y="4297680"/>
            <a:ext cx="2103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예시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1" name="Google Shape;2221;p34"/>
          <p:cNvSpPr/>
          <p:nvPr/>
        </p:nvSpPr>
        <p:spPr>
          <a:xfrm>
            <a:off x="8778240" y="4297680"/>
            <a:ext cx="27889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StockSearch · WatchlistPanel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2" name="Google Shape;2222;p34"/>
          <p:cNvSpPr/>
          <p:nvPr/>
        </p:nvSpPr>
        <p:spPr>
          <a:xfrm>
            <a:off x="548640" y="5120640"/>
            <a:ext cx="11109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대시보드 = 좌측 클라이언트 + 우측 서버 컴포넌트 (Suspense 로 감쌈)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3" name="Google Shape;2223;p34"/>
          <p:cNvSpPr/>
          <p:nvPr/>
        </p:nvSpPr>
        <p:spPr>
          <a:xfrm>
            <a:off x="2377440" y="5486400"/>
            <a:ext cx="3566160" cy="640080"/>
          </a:xfrm>
          <a:prstGeom prst="roundRect">
            <a:avLst>
              <a:gd fmla="val 12857" name="adj"/>
            </a:avLst>
          </a:prstGeom>
          <a:solidFill>
            <a:srgbClr val="16324D"/>
          </a:solidFill>
          <a:ln cap="flat" cmpd="sng" w="127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4" name="Google Shape;2224;p34"/>
          <p:cNvSpPr/>
          <p:nvPr/>
        </p:nvSpPr>
        <p:spPr>
          <a:xfrm>
            <a:off x="2377440" y="5486400"/>
            <a:ext cx="3566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좌 · 검색/관심목록/포트폴리오 (CC)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5" name="Google Shape;2225;p34"/>
          <p:cNvSpPr/>
          <p:nvPr/>
        </p:nvSpPr>
        <p:spPr>
          <a:xfrm>
            <a:off x="6263640" y="5486400"/>
            <a:ext cx="3566160" cy="640080"/>
          </a:xfrm>
          <a:prstGeom prst="roundRect">
            <a:avLst>
              <a:gd fmla="val 12857" name="adj"/>
            </a:avLst>
          </a:prstGeom>
          <a:solidFill>
            <a:srgbClr val="16324D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6" name="Google Shape;2226;p34"/>
          <p:cNvSpPr/>
          <p:nvPr/>
        </p:nvSpPr>
        <p:spPr>
          <a:xfrm>
            <a:off x="6263640" y="5486400"/>
            <a:ext cx="3566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우 · 기업정보 StockInfo (SC)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7" name="Google Shape;2227;p3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8" name="Google Shape;2228;p34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p35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5" name="Google Shape;2235;p35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🧩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6" name="Google Shape;2236;p35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64FFD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11  </a:t>
            </a: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확장 과제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7" name="Google Shape;2237;p35"/>
          <p:cNvSpPr/>
          <p:nvPr/>
        </p:nvSpPr>
        <p:spPr>
          <a:xfrm>
            <a:off x="1673352" y="1024128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여유가 되면 직접 실습 · 정답과 해설은 각 레슨 CHALLENGE.md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8" name="Google Shape;2238;p35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CHALLENGE.md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9" name="Google Shape;2239;p35"/>
          <p:cNvSpPr/>
          <p:nvPr/>
        </p:nvSpPr>
        <p:spPr>
          <a:xfrm>
            <a:off x="548640" y="178308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0" name="Google Shape;2240;p35"/>
          <p:cNvSpPr/>
          <p:nvPr/>
        </p:nvSpPr>
        <p:spPr>
          <a:xfrm>
            <a:off x="777240" y="1984248"/>
            <a:ext cx="438912" cy="43891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1" name="Google Shape;2241;p35"/>
          <p:cNvSpPr/>
          <p:nvPr/>
        </p:nvSpPr>
        <p:spPr>
          <a:xfrm>
            <a:off x="777240" y="198424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2" name="Google Shape;2242;p35"/>
          <p:cNvSpPr/>
          <p:nvPr/>
        </p:nvSpPr>
        <p:spPr>
          <a:xfrm>
            <a:off x="1371600" y="192938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지연을 늘려 Suspense fallback 관찰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3" name="Google Shape;2243;p35"/>
          <p:cNvSpPr/>
          <p:nvPr/>
        </p:nvSpPr>
        <p:spPr>
          <a:xfrm>
            <a:off x="1371600" y="258775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Suspense 는 감싼 async 컴포넌트가 준비될 때까지 fallback 표시. 중요한 건 다른 부분(좌측)은 막히지 않는다는 점 — 경계 덕분에 페이지가 부분적으로 먼저 뜬다.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4" name="Google Shape;2244;p35"/>
          <p:cNvSpPr/>
          <p:nvPr/>
        </p:nvSpPr>
        <p:spPr>
          <a:xfrm>
            <a:off x="6400800" y="1947672"/>
            <a:ext cx="5074920" cy="1819656"/>
          </a:xfrm>
          <a:prstGeom prst="roundRect">
            <a:avLst>
              <a:gd fmla="val 4523" name="adj"/>
            </a:avLst>
          </a:prstGeom>
          <a:solidFill>
            <a:srgbClr val="0A1522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5" name="Google Shape;2245;p35"/>
          <p:cNvSpPr/>
          <p:nvPr/>
        </p:nvSpPr>
        <p:spPr>
          <a:xfrm>
            <a:off x="6629400" y="2075688"/>
            <a:ext cx="4617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관찰 결과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6" name="Google Shape;2246;p35"/>
          <p:cNvSpPr/>
          <p:nvPr/>
        </p:nvSpPr>
        <p:spPr>
          <a:xfrm>
            <a:off x="6629400" y="2368296"/>
            <a:ext cx="4617720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delay(2000) → delay(4000) 로 변경 시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우측 스켈레톤이 약 4초 보인 뒤 교체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좌측 패널은 그동안 정상 동작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7" name="Google Shape;2247;p35"/>
          <p:cNvSpPr/>
          <p:nvPr/>
        </p:nvSpPr>
        <p:spPr>
          <a:xfrm>
            <a:off x="548640" y="420624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8" name="Google Shape;2248;p35"/>
          <p:cNvSpPr/>
          <p:nvPr/>
        </p:nvSpPr>
        <p:spPr>
          <a:xfrm>
            <a:off x="777240" y="4407408"/>
            <a:ext cx="438912" cy="43891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9" name="Google Shape;2249;p35"/>
          <p:cNvSpPr/>
          <p:nvPr/>
        </p:nvSpPr>
        <p:spPr>
          <a:xfrm>
            <a:off x="777240" y="440740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0" name="Google Shape;2250;p35"/>
          <p:cNvSpPr/>
          <p:nvPr/>
        </p:nvSpPr>
        <p:spPr>
          <a:xfrm>
            <a:off x="1371600" y="435254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StockInfo 가 selectedSymbol 을 못 읽는 이유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1" name="Google Shape;2251;p35"/>
          <p:cNvSpPr/>
          <p:nvPr/>
        </p:nvSpPr>
        <p:spPr>
          <a:xfrm>
            <a:off x="1371600" y="501091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서버 컴포넌트는 훅(useStockStore)을 호출할 수 없어 스토어를 못 읽음 → 값을 props 로 받아야. 따라가게 하려면 CC 로 전환하거나 ?symbol= URL 파라미터로.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2" name="Google Shape;2252;p35"/>
          <p:cNvSpPr/>
          <p:nvPr/>
        </p:nvSpPr>
        <p:spPr>
          <a:xfrm>
            <a:off x="6400800" y="437083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3" name="Google Shape;2253;p35"/>
          <p:cNvSpPr/>
          <p:nvPr/>
        </p:nvSpPr>
        <p:spPr>
          <a:xfrm>
            <a:off x="6583680" y="451713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4" name="Google Shape;2254;p35"/>
          <p:cNvSpPr/>
          <p:nvPr/>
        </p:nvSpPr>
        <p:spPr>
          <a:xfrm>
            <a:off x="6784848" y="451713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5" name="Google Shape;2255;p35"/>
          <p:cNvSpPr/>
          <p:nvPr/>
        </p:nvSpPr>
        <p:spPr>
          <a:xfrm>
            <a:off x="6986016" y="451713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6" name="Google Shape;2256;p35"/>
          <p:cNvSpPr/>
          <p:nvPr/>
        </p:nvSpPr>
        <p:spPr>
          <a:xfrm>
            <a:off x="6601968" y="478231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서버 컴포넌트: 훅 사용 불가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&lt;StockInfo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symbol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"AAPL"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/&gt;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SC = 정적·보안 데이터에 강함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CC = 상호작용 상태에 강함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7" name="Google Shape;2257;p35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8" name="Google Shape;2258;p35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263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4" name="Google Shape;2264;g3f5576b70e4_0_493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5" name="Google Shape;2265;g3f5576b70e4_0_493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12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6" name="Google Shape;2266;g3f5576b70e4_0_493"/>
          <p:cNvSpPr/>
          <p:nvPr/>
        </p:nvSpPr>
        <p:spPr>
          <a:xfrm>
            <a:off x="1645920" y="457200"/>
            <a:ext cx="8595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500"/>
              <a:buFont typeface="Century Schoolbook"/>
              <a:buNone/>
            </a:pPr>
            <a:r>
              <a:rPr b="1" i="0" lang="en-US" sz="25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실습 흐름 — Tailwind · 다크모드 토글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7" name="Google Shape;2267;g3f5576b70e4_0_493"/>
          <p:cNvSpPr/>
          <p:nvPr/>
        </p:nvSpPr>
        <p:spPr>
          <a:xfrm>
            <a:off x="1673352" y="1024128"/>
            <a:ext cx="9601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토글 버튼이 스토어 theme 을 바꾸면, ThemeWrapper 가 &lt;html&gt; 에 .dark 를 붙인다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8" name="Google Shape;2268;g3f5576b70e4_0_493"/>
          <p:cNvSpPr/>
          <p:nvPr/>
        </p:nvSpPr>
        <p:spPr>
          <a:xfrm>
            <a:off x="10042855" y="566928"/>
            <a:ext cx="1600200" cy="310800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실습 흐름도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9" name="Google Shape;2269;g3f5576b70e4_0_493"/>
          <p:cNvSpPr/>
          <p:nvPr/>
        </p:nvSpPr>
        <p:spPr>
          <a:xfrm>
            <a:off x="594360" y="1783080"/>
            <a:ext cx="4114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파일 구성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0" name="Google Shape;2270;g3f5576b70e4_0_493"/>
          <p:cNvSpPr/>
          <p:nvPr/>
        </p:nvSpPr>
        <p:spPr>
          <a:xfrm>
            <a:off x="548640" y="2148840"/>
            <a:ext cx="4114800" cy="4206300"/>
          </a:xfrm>
          <a:prstGeom prst="roundRect">
            <a:avLst>
              <a:gd fmla="val 200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1" name="Google Shape;2271;g3f5576b70e4_0_493"/>
          <p:cNvSpPr/>
          <p:nvPr/>
        </p:nvSpPr>
        <p:spPr>
          <a:xfrm>
            <a:off x="749808" y="2313432"/>
            <a:ext cx="3776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app/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2" name="Google Shape;2272;g3f5576b70e4_0_493"/>
          <p:cNvSpPr/>
          <p:nvPr/>
        </p:nvSpPr>
        <p:spPr>
          <a:xfrm>
            <a:off x="1042416" y="266090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├─ globals.css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3" name="Google Shape;2273;g3f5576b70e4_0_493"/>
          <p:cNvSpPr/>
          <p:nvPr/>
        </p:nvSpPr>
        <p:spPr>
          <a:xfrm>
            <a:off x="3063240" y="2660904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@theme·@variant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4" name="Google Shape;2274;g3f5576b70e4_0_493"/>
          <p:cNvSpPr/>
          <p:nvPr/>
        </p:nvSpPr>
        <p:spPr>
          <a:xfrm>
            <a:off x="1042416" y="3008376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layout.js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5" name="Google Shape;2275;g3f5576b70e4_0_493"/>
          <p:cNvSpPr/>
          <p:nvPr/>
        </p:nvSpPr>
        <p:spPr>
          <a:xfrm>
            <a:off x="3063240" y="3008376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ThemeWrapper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6" name="Google Shape;2276;g3f5576b70e4_0_493"/>
          <p:cNvSpPr/>
          <p:nvPr/>
        </p:nvSpPr>
        <p:spPr>
          <a:xfrm>
            <a:off x="1042416" y="3355848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store/useStockStore.js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7" name="Google Shape;2277;g3f5576b70e4_0_493"/>
          <p:cNvSpPr/>
          <p:nvPr/>
        </p:nvSpPr>
        <p:spPr>
          <a:xfrm>
            <a:off x="3063240" y="3355848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theme 상태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8" name="Google Shape;2278;g3f5576b70e4_0_493"/>
          <p:cNvSpPr/>
          <p:nvPr/>
        </p:nvSpPr>
        <p:spPr>
          <a:xfrm>
            <a:off x="1042416" y="3703320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└─ components/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9" name="Google Shape;2279;g3f5576b70e4_0_493"/>
          <p:cNvSpPr/>
          <p:nvPr/>
        </p:nvSpPr>
        <p:spPr>
          <a:xfrm>
            <a:off x="1335024" y="4050792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ThemeToggle.jsx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0" name="Google Shape;2280;g3f5576b70e4_0_493"/>
          <p:cNvSpPr/>
          <p:nvPr/>
        </p:nvSpPr>
        <p:spPr>
          <a:xfrm>
            <a:off x="1335024" y="4398264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└─ ThemeWrapper.jsx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1" name="Google Shape;2281;g3f5576b70e4_0_493"/>
          <p:cNvSpPr/>
          <p:nvPr/>
        </p:nvSpPr>
        <p:spPr>
          <a:xfrm>
            <a:off x="4983480" y="1783080"/>
            <a:ext cx="67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데이터 흐름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2" name="Google Shape;2282;g3f5576b70e4_0_493"/>
          <p:cNvSpPr/>
          <p:nvPr/>
        </p:nvSpPr>
        <p:spPr>
          <a:xfrm>
            <a:off x="4937760" y="2148840"/>
            <a:ext cx="6750900" cy="3429000"/>
          </a:xfrm>
          <a:prstGeom prst="roundRect">
            <a:avLst>
              <a:gd fmla="val 2400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283" name="Google Shape;2283;g3f5576b70e4_0_493"/>
          <p:cNvCxnSpPr/>
          <p:nvPr/>
        </p:nvCxnSpPr>
        <p:spPr>
          <a:xfrm>
            <a:off x="6479987" y="3026664"/>
            <a:ext cx="1833300" cy="8367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284" name="Google Shape;2284;g3f5576b70e4_0_493"/>
          <p:cNvSpPr/>
          <p:nvPr/>
        </p:nvSpPr>
        <p:spPr>
          <a:xfrm>
            <a:off x="6573667" y="3280410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8FA6C0"/>
                </a:solidFill>
                <a:latin typeface="Courier New"/>
                <a:ea typeface="Courier New"/>
                <a:cs typeface="Courier New"/>
                <a:sym typeface="Courier New"/>
              </a:rPr>
              <a:t>setTheme()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5" name="Google Shape;2285;g3f5576b70e4_0_493"/>
          <p:cNvSpPr/>
          <p:nvPr/>
        </p:nvSpPr>
        <p:spPr>
          <a:xfrm>
            <a:off x="8208921" y="3186608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8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구독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86" name="Google Shape;2286;g3f5576b70e4_0_493"/>
          <p:cNvCxnSpPr/>
          <p:nvPr/>
        </p:nvCxnSpPr>
        <p:spPr>
          <a:xfrm flipH="1" rot="10800000">
            <a:off x="8313268" y="3026640"/>
            <a:ext cx="1833300" cy="836700"/>
          </a:xfrm>
          <a:prstGeom prst="straightConnector1">
            <a:avLst/>
          </a:prstGeom>
          <a:noFill/>
          <a:ln cap="flat" cmpd="sng" w="22225">
            <a:solidFill>
              <a:srgbClr val="64FFDA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2287" name="Google Shape;2287;g3f5576b70e4_0_493"/>
          <p:cNvSpPr/>
          <p:nvPr/>
        </p:nvSpPr>
        <p:spPr>
          <a:xfrm>
            <a:off x="8907228" y="3685091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8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.dark 부여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88" name="Google Shape;2288;g3f5576b70e4_0_493"/>
          <p:cNvCxnSpPr/>
          <p:nvPr/>
        </p:nvCxnSpPr>
        <p:spPr>
          <a:xfrm flipH="1">
            <a:off x="8313248" y="3026664"/>
            <a:ext cx="1833300" cy="1812900"/>
          </a:xfrm>
          <a:prstGeom prst="straightConnector1">
            <a:avLst/>
          </a:prstGeom>
          <a:noFill/>
          <a:ln cap="flat" cmpd="sng" w="22225">
            <a:solidFill>
              <a:srgbClr val="64FFDA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289" name="Google Shape;2289;g3f5576b70e4_0_493"/>
          <p:cNvSpPr/>
          <p:nvPr/>
        </p:nvSpPr>
        <p:spPr>
          <a:xfrm>
            <a:off x="5563347" y="2747772"/>
            <a:ext cx="18333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0" name="Google Shape;2290;g3f5576b70e4_0_493"/>
          <p:cNvSpPr/>
          <p:nvPr/>
        </p:nvSpPr>
        <p:spPr>
          <a:xfrm>
            <a:off x="5563347" y="2747772"/>
            <a:ext cx="18333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ThemeToggle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🌙/☀️ 클릭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1" name="Google Shape;2291;g3f5576b70e4_0_493"/>
          <p:cNvSpPr/>
          <p:nvPr/>
        </p:nvSpPr>
        <p:spPr>
          <a:xfrm>
            <a:off x="7396627" y="3584448"/>
            <a:ext cx="18333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2" name="Google Shape;2292;g3f5576b70e4_0_493"/>
          <p:cNvSpPr/>
          <p:nvPr/>
        </p:nvSpPr>
        <p:spPr>
          <a:xfrm>
            <a:off x="7396627" y="3584448"/>
            <a:ext cx="18333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store.theme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'light'|'dark'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3" name="Google Shape;2293;g3f5576b70e4_0_493"/>
          <p:cNvSpPr/>
          <p:nvPr/>
        </p:nvSpPr>
        <p:spPr>
          <a:xfrm>
            <a:off x="9229908" y="2747772"/>
            <a:ext cx="18333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4" name="Google Shape;2294;g3f5576b70e4_0_493"/>
          <p:cNvSpPr/>
          <p:nvPr/>
        </p:nvSpPr>
        <p:spPr>
          <a:xfrm>
            <a:off x="9229908" y="2747772"/>
            <a:ext cx="18333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ThemeWrapper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&lt;html&gt;.dark 토글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5" name="Google Shape;2295;g3f5576b70e4_0_493"/>
          <p:cNvSpPr/>
          <p:nvPr/>
        </p:nvSpPr>
        <p:spPr>
          <a:xfrm>
            <a:off x="7396627" y="4560570"/>
            <a:ext cx="18333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5D76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6" name="Google Shape;2296;g3f5576b70e4_0_493"/>
          <p:cNvSpPr/>
          <p:nvPr/>
        </p:nvSpPr>
        <p:spPr>
          <a:xfrm>
            <a:off x="7396627" y="4560570"/>
            <a:ext cx="18333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dark: 유틸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전체 색 전환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7" name="Google Shape;2297;g3f5576b70e4_0_493"/>
          <p:cNvSpPr/>
          <p:nvPr/>
        </p:nvSpPr>
        <p:spPr>
          <a:xfrm>
            <a:off x="4937760" y="5687568"/>
            <a:ext cx="6750900" cy="658500"/>
          </a:xfrm>
          <a:prstGeom prst="roundRect">
            <a:avLst>
              <a:gd fmla="val 12500" name="adj"/>
            </a:avLst>
          </a:prstGeom>
          <a:solidFill>
            <a:srgbClr val="12263A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8" name="Google Shape;2298;g3f5576b70e4_0_493"/>
          <p:cNvSpPr/>
          <p:nvPr/>
        </p:nvSpPr>
        <p:spPr>
          <a:xfrm>
            <a:off x="5138928" y="5687568"/>
            <a:ext cx="6348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theme 은 persist 로 유지 → 새로고침해도 다크 유지. @variant dark 로 .dark 조상일 때만 dark: 유틸 적용. md: 프리픽스로 반응형.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9" name="Google Shape;2299;g3f5576b70e4_0_493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0" name="Google Shape;2300;g3f5576b70e4_0_493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47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305" name="Shape 2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6" name="Google Shape;2306;p36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7" name="Google Shape;2307;p36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12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8" name="Google Shape;2308;p36"/>
          <p:cNvSpPr/>
          <p:nvPr/>
        </p:nvSpPr>
        <p:spPr>
          <a:xfrm>
            <a:off x="1645920" y="457200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Tailwind CSS v4 · 다크모드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9" name="Google Shape;2309;p36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인라인 스타일 → 유틸리티 클래스 · 클래스 기반 다크/라이트 토글 + 반응형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0" name="Google Shape;2310;p36"/>
          <p:cNvSpPr/>
          <p:nvPr/>
        </p:nvSpPr>
        <p:spPr>
          <a:xfrm>
            <a:off x="9859975" y="566928"/>
            <a:ext cx="178308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Next 16 · React 19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1" name="Google Shape;2311;p36"/>
          <p:cNvSpPr/>
          <p:nvPr/>
        </p:nvSpPr>
        <p:spPr>
          <a:xfrm>
            <a:off x="548640" y="1801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2" name="Google Shape;2312;p36"/>
          <p:cNvSpPr/>
          <p:nvPr/>
        </p:nvSpPr>
        <p:spPr>
          <a:xfrm>
            <a:off x="822960" y="1728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학습 목표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3" name="Google Shape;2313;p36"/>
          <p:cNvSpPr/>
          <p:nvPr/>
        </p:nvSpPr>
        <p:spPr>
          <a:xfrm>
            <a:off x="548640" y="224028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4" name="Google Shape;2314;p36"/>
          <p:cNvSpPr/>
          <p:nvPr/>
        </p:nvSpPr>
        <p:spPr>
          <a:xfrm>
            <a:off x="804672" y="224028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Tailwind v4 : @import · @theme · @variant dark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5" name="Google Shape;2315;p36"/>
          <p:cNvSpPr/>
          <p:nvPr/>
        </p:nvSpPr>
        <p:spPr>
          <a:xfrm>
            <a:off x="548640" y="2713406"/>
            <a:ext cx="2286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6" name="Google Shape;2316;p36"/>
          <p:cNvSpPr/>
          <p:nvPr/>
        </p:nvSpPr>
        <p:spPr>
          <a:xfrm>
            <a:off x="804672" y="2713406"/>
            <a:ext cx="4453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dark: 변형으로 라이트/다크 동시 대응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7" name="Google Shape;2317;p36"/>
          <p:cNvSpPr/>
          <p:nvPr/>
        </p:nvSpPr>
        <p:spPr>
          <a:xfrm>
            <a:off x="548640" y="317296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8" name="Google Shape;2318;p36"/>
          <p:cNvSpPr/>
          <p:nvPr/>
        </p:nvSpPr>
        <p:spPr>
          <a:xfrm>
            <a:off x="804672" y="317296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반응형 md:grid-cols-[300px_1fr]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9" name="Google Shape;2319;p36"/>
          <p:cNvSpPr/>
          <p:nvPr/>
        </p:nvSpPr>
        <p:spPr>
          <a:xfrm>
            <a:off x="548640" y="3739896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0" name="Google Shape;2320;p36"/>
          <p:cNvSpPr/>
          <p:nvPr/>
        </p:nvSpPr>
        <p:spPr>
          <a:xfrm>
            <a:off x="804672" y="3739896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스토어 theme → &lt;html&gt;.dark 토글(ThemeWrapper)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1" name="Google Shape;2321;p36"/>
          <p:cNvSpPr/>
          <p:nvPr/>
        </p:nvSpPr>
        <p:spPr>
          <a:xfrm>
            <a:off x="548640" y="4462272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2" name="Google Shape;2322;p36"/>
          <p:cNvSpPr/>
          <p:nvPr/>
        </p:nvSpPr>
        <p:spPr>
          <a:xfrm>
            <a:off x="822960" y="4389120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개념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3" name="Google Shape;2323;p36"/>
          <p:cNvSpPr/>
          <p:nvPr/>
        </p:nvSpPr>
        <p:spPr>
          <a:xfrm>
            <a:off x="548640" y="4828032"/>
            <a:ext cx="4709160" cy="1481328"/>
          </a:xfrm>
          <a:prstGeom prst="roundRect">
            <a:avLst>
              <a:gd fmla="val 4938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4" name="Google Shape;2324;p36"/>
          <p:cNvSpPr/>
          <p:nvPr/>
        </p:nvSpPr>
        <p:spPr>
          <a:xfrm>
            <a:off x="749808" y="4974336"/>
            <a:ext cx="4306824" cy="1207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@theme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커스텀 색 → 유틸 자동 생성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@variant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클래스 기반 다크모드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dark: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.dark 조상일 때만 적용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5" name="Google Shape;2325;p36"/>
          <p:cNvSpPr/>
          <p:nvPr/>
        </p:nvSpPr>
        <p:spPr>
          <a:xfrm>
            <a:off x="5532120" y="1783080"/>
            <a:ext cx="6156655" cy="3246120"/>
          </a:xfrm>
          <a:prstGeom prst="roundRect">
            <a:avLst>
              <a:gd fmla="val 169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6" name="Google Shape;2326;p36"/>
          <p:cNvSpPr/>
          <p:nvPr/>
        </p:nvSpPr>
        <p:spPr>
          <a:xfrm>
            <a:off x="5715000" y="192938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7" name="Google Shape;2327;p36"/>
          <p:cNvSpPr/>
          <p:nvPr/>
        </p:nvSpPr>
        <p:spPr>
          <a:xfrm>
            <a:off x="5916168" y="192938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8" name="Google Shape;2328;p36"/>
          <p:cNvSpPr/>
          <p:nvPr/>
        </p:nvSpPr>
        <p:spPr>
          <a:xfrm>
            <a:off x="6117336" y="192938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9" name="Google Shape;2329;p36"/>
          <p:cNvSpPr/>
          <p:nvPr/>
        </p:nvSpPr>
        <p:spPr>
          <a:xfrm>
            <a:off x="6309360" y="1874520"/>
            <a:ext cx="524225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app/globals.css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0" name="Google Shape;2330;p36"/>
          <p:cNvSpPr/>
          <p:nvPr/>
        </p:nvSpPr>
        <p:spPr>
          <a:xfrm>
            <a:off x="5733288" y="2194560"/>
            <a:ext cx="5754319" cy="269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@import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"tailwindcss"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/* 클래스 기반 다크모드 */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@variant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dark (&amp;: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where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(.dark, .dark *));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/* 커스텀 색 → bg-stock-card 자동 생성 */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@theme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--color-stock-card: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#0d2137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--color-stock-cyan: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#61dafb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JSX — dark: 변형 + 반응형 그리드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&lt;div className=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"bg-white </a:t>
            </a: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dark:bg-stock-card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"&gt;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1" name="Google Shape;2331;p36"/>
          <p:cNvSpPr/>
          <p:nvPr/>
        </p:nvSpPr>
        <p:spPr>
          <a:xfrm>
            <a:off x="5532120" y="5193792"/>
            <a:ext cx="6156655" cy="1161288"/>
          </a:xfrm>
          <a:prstGeom prst="roundRect">
            <a:avLst>
              <a:gd fmla="val 6299" name="adj"/>
            </a:avLst>
          </a:prstGeom>
          <a:solidFill>
            <a:srgbClr val="16324D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2" name="Google Shape;2332;p36"/>
          <p:cNvSpPr/>
          <p:nvPr/>
        </p:nvSpPr>
        <p:spPr>
          <a:xfrm>
            <a:off x="5760720" y="5303520"/>
            <a:ext cx="569945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관전 포인트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3" name="Google Shape;2333;p36"/>
          <p:cNvSpPr/>
          <p:nvPr/>
        </p:nvSpPr>
        <p:spPr>
          <a:xfrm>
            <a:off x="5760720" y="5577840"/>
            <a:ext cx="5699455" cy="7498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🌙/☀️ 토글 → 앱 전체가 다크/라이트 전환(모든 카드·글자색 반응). 새로고침해도 테마 유지(persist). 창 좁히면 2열→1열 반응형 전환.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4" name="Google Shape;2334;p36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36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340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1" name="Google Shape;2341;p37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2" name="Google Shape;2342;p37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🧩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3" name="Google Shape;2343;p37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64FFD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12  </a:t>
            </a: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확장 과제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4" name="Google Shape;2344;p37"/>
          <p:cNvSpPr/>
          <p:nvPr/>
        </p:nvSpPr>
        <p:spPr>
          <a:xfrm>
            <a:off x="1673352" y="1024128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여유가 되면 직접 실습 · 정답과 해설은 각 레슨 CHALLENGE.md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5" name="Google Shape;2345;p37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CHALLENGE.md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6" name="Google Shape;2346;p37"/>
          <p:cNvSpPr/>
          <p:nvPr/>
        </p:nvSpPr>
        <p:spPr>
          <a:xfrm>
            <a:off x="548640" y="178308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7" name="Google Shape;2347;p37"/>
          <p:cNvSpPr/>
          <p:nvPr/>
        </p:nvSpPr>
        <p:spPr>
          <a:xfrm>
            <a:off x="777240" y="1984248"/>
            <a:ext cx="438912" cy="43891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8" name="Google Shape;2348;p37"/>
          <p:cNvSpPr/>
          <p:nvPr/>
        </p:nvSpPr>
        <p:spPr>
          <a:xfrm>
            <a:off x="777240" y="198424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9" name="Google Shape;2349;p37"/>
          <p:cNvSpPr/>
          <p:nvPr/>
        </p:nvSpPr>
        <p:spPr>
          <a:xfrm>
            <a:off x="1371600" y="192938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모바일에서 사이드바를 하단으로 (order)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0" name="Google Shape;2350;p37"/>
          <p:cNvSpPr/>
          <p:nvPr/>
        </p:nvSpPr>
        <p:spPr>
          <a:xfrm>
            <a:off x="1371600" y="258775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order-last 는 아이템을 맨 뒤로, md:order-none 은 md(≥768px)부터 원래 순서로. 반응형 프리픽스로 '화면 크기별 다른 배치'를 만드는 전형 패턴.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1" name="Google Shape;2351;p37"/>
          <p:cNvSpPr/>
          <p:nvPr/>
        </p:nvSpPr>
        <p:spPr>
          <a:xfrm>
            <a:off x="6400800" y="194767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2" name="Google Shape;2352;p37"/>
          <p:cNvSpPr/>
          <p:nvPr/>
        </p:nvSpPr>
        <p:spPr>
          <a:xfrm>
            <a:off x="6583680" y="209397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3" name="Google Shape;2353;p37"/>
          <p:cNvSpPr/>
          <p:nvPr/>
        </p:nvSpPr>
        <p:spPr>
          <a:xfrm>
            <a:off x="6784848" y="209397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4" name="Google Shape;2354;p37"/>
          <p:cNvSpPr/>
          <p:nvPr/>
        </p:nvSpPr>
        <p:spPr>
          <a:xfrm>
            <a:off x="6986016" y="209397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5" name="Google Shape;2355;p37"/>
          <p:cNvSpPr/>
          <p:nvPr/>
        </p:nvSpPr>
        <p:spPr>
          <a:xfrm>
            <a:off x="6601968" y="235915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&lt;aside className=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"space-y-3</a:t>
            </a: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order-last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 md:order-none"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모바일: 아래로 / 데스크톱: 왼쪽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6" name="Google Shape;2356;p37"/>
          <p:cNvSpPr/>
          <p:nvPr/>
        </p:nvSpPr>
        <p:spPr>
          <a:xfrm>
            <a:off x="548640" y="420624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7" name="Google Shape;2357;p37"/>
          <p:cNvSpPr/>
          <p:nvPr/>
        </p:nvSpPr>
        <p:spPr>
          <a:xfrm>
            <a:off x="777240" y="4407408"/>
            <a:ext cx="438912" cy="43891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8" name="Google Shape;2358;p37"/>
          <p:cNvSpPr/>
          <p:nvPr/>
        </p:nvSpPr>
        <p:spPr>
          <a:xfrm>
            <a:off x="777240" y="440740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9" name="Google Shape;2359;p37"/>
          <p:cNvSpPr/>
          <p:nvPr/>
        </p:nvSpPr>
        <p:spPr>
          <a:xfrm>
            <a:off x="1371600" y="435254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StockInfo 에 로고 / 홈페이지 필드 추가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0" name="Google Shape;2360;p37"/>
          <p:cNvSpPr/>
          <p:nvPr/>
        </p:nvSpPr>
        <p:spPr>
          <a:xfrm>
            <a:off x="1371600" y="501091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서버 컴포넌트는 렌더 전 await 로 데이터를 준비할 수 있어 부가 정보 추가가 쉽다. 외부 로고는 next/image 대신 일반 &lt;img&gt; 가 간단(도메인 설정 불필요).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1" name="Google Shape;2361;p37"/>
          <p:cNvSpPr/>
          <p:nvPr/>
        </p:nvSpPr>
        <p:spPr>
          <a:xfrm>
            <a:off x="6400800" y="437083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2" name="Google Shape;2362;p37"/>
          <p:cNvSpPr/>
          <p:nvPr/>
        </p:nvSpPr>
        <p:spPr>
          <a:xfrm>
            <a:off x="6583680" y="451713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3" name="Google Shape;2363;p37"/>
          <p:cNvSpPr/>
          <p:nvPr/>
        </p:nvSpPr>
        <p:spPr>
          <a:xfrm>
            <a:off x="6784848" y="451713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4" name="Google Shape;2364;p37"/>
          <p:cNvSpPr/>
          <p:nvPr/>
        </p:nvSpPr>
        <p:spPr>
          <a:xfrm>
            <a:off x="6986016" y="451713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5" name="Google Shape;2365;p37"/>
          <p:cNvSpPr/>
          <p:nvPr/>
        </p:nvSpPr>
        <p:spPr>
          <a:xfrm>
            <a:off x="6601968" y="478231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info = { AAPL: { name, weburl,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logo: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'https://logo.clearbit.com/apple.com'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}}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&lt;img src={profile.logo}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className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="w-9 h-9"/&gt;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&lt;a href={profile.weburl}&gt;🌐 홈페이지&lt;/a&gt;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6" name="Google Shape;2366;p37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7" name="Google Shape;2367;p37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372" name="Shape 2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3" name="Google Shape;2373;g3f5576b70e4_0_536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4" name="Google Shape;2374;g3f5576b70e4_0_536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13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5" name="Google Shape;2375;g3f5576b70e4_0_536"/>
          <p:cNvSpPr/>
          <p:nvPr/>
        </p:nvSpPr>
        <p:spPr>
          <a:xfrm>
            <a:off x="1645920" y="457200"/>
            <a:ext cx="8595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500"/>
              <a:buFont typeface="Century Schoolbook"/>
              <a:buNone/>
            </a:pPr>
            <a:r>
              <a:rPr b="1" i="0" lang="en-US" sz="25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실습 흐름 — Recharts · 실시간 시세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6" name="Google Shape;2376;g3f5576b70e4_0_536"/>
          <p:cNvSpPr/>
          <p:nvPr/>
        </p:nvSpPr>
        <p:spPr>
          <a:xfrm>
            <a:off x="1673352" y="1024128"/>
            <a:ext cx="9601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초기 차트는 REST 로, 이후 갱신은 WebSocket(Push) 또는 폴링(Pull)으로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7" name="Google Shape;2377;g3f5576b70e4_0_536"/>
          <p:cNvSpPr/>
          <p:nvPr/>
        </p:nvSpPr>
        <p:spPr>
          <a:xfrm>
            <a:off x="10042855" y="566928"/>
            <a:ext cx="1600200" cy="310800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실습 흐름도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8" name="Google Shape;2378;g3f5576b70e4_0_536"/>
          <p:cNvSpPr/>
          <p:nvPr/>
        </p:nvSpPr>
        <p:spPr>
          <a:xfrm>
            <a:off x="594360" y="1783080"/>
            <a:ext cx="4114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파일 구성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9" name="Google Shape;2379;g3f5576b70e4_0_536"/>
          <p:cNvSpPr/>
          <p:nvPr/>
        </p:nvSpPr>
        <p:spPr>
          <a:xfrm>
            <a:off x="548640" y="2148840"/>
            <a:ext cx="4114800" cy="4206300"/>
          </a:xfrm>
          <a:prstGeom prst="roundRect">
            <a:avLst>
              <a:gd fmla="val 2000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0" name="Google Shape;2380;g3f5576b70e4_0_536"/>
          <p:cNvSpPr/>
          <p:nvPr/>
        </p:nvSpPr>
        <p:spPr>
          <a:xfrm>
            <a:off x="749808" y="2313432"/>
            <a:ext cx="3776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app/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1" name="Google Shape;2381;g3f5576b70e4_0_536"/>
          <p:cNvSpPr/>
          <p:nvPr/>
        </p:nvSpPr>
        <p:spPr>
          <a:xfrm>
            <a:off x="1042416" y="266090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├─ api/stock/[symbol]/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2" name="Google Shape;2382;g3f5576b70e4_0_536"/>
          <p:cNvSpPr/>
          <p:nvPr/>
        </p:nvSpPr>
        <p:spPr>
          <a:xfrm>
            <a:off x="1335024" y="3008376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│    ├─ route.js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3" name="Google Shape;2383;g3f5576b70e4_0_536"/>
          <p:cNvSpPr/>
          <p:nvPr/>
        </p:nvSpPr>
        <p:spPr>
          <a:xfrm>
            <a:off x="3063240" y="3008376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시세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4" name="Google Shape;2384;g3f5576b70e4_0_536"/>
          <p:cNvSpPr/>
          <p:nvPr/>
        </p:nvSpPr>
        <p:spPr>
          <a:xfrm>
            <a:off x="1335024" y="3355848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│    └─ chart/route.js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5" name="Google Shape;2385;g3f5576b70e4_0_536"/>
          <p:cNvSpPr/>
          <p:nvPr/>
        </p:nvSpPr>
        <p:spPr>
          <a:xfrm>
            <a:off x="3063240" y="3355848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차트 초기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6" name="Google Shape;2386;g3f5576b70e4_0_536"/>
          <p:cNvSpPr/>
          <p:nvPr/>
        </p:nvSpPr>
        <p:spPr>
          <a:xfrm>
            <a:off x="1042416" y="3703320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lib/market.js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7" name="Google Shape;2387;g3f5576b70e4_0_536"/>
          <p:cNvSpPr/>
          <p:nvPr/>
        </p:nvSpPr>
        <p:spPr>
          <a:xfrm>
            <a:off x="3063240" y="3703320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장 개폐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8" name="Google Shape;2388;g3f5576b70e4_0_536"/>
          <p:cNvSpPr/>
          <p:nvPr/>
        </p:nvSpPr>
        <p:spPr>
          <a:xfrm>
            <a:off x="1042416" y="4050792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├─ store/useStockStore.js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9" name="Google Shape;2389;g3f5576b70e4_0_536"/>
          <p:cNvSpPr/>
          <p:nvPr/>
        </p:nvSpPr>
        <p:spPr>
          <a:xfrm>
            <a:off x="1042416" y="4398264"/>
            <a:ext cx="3483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└─ components/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0" name="Google Shape;2390;g3f5576b70e4_0_536"/>
          <p:cNvSpPr/>
          <p:nvPr/>
        </p:nvSpPr>
        <p:spPr>
          <a:xfrm>
            <a:off x="1335024" y="4745736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StockChart.jsx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1" name="Google Shape;2391;g3f5576b70e4_0_536"/>
          <p:cNvSpPr/>
          <p:nvPr/>
        </p:nvSpPr>
        <p:spPr>
          <a:xfrm>
            <a:off x="3063240" y="4745736"/>
            <a:ext cx="14631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핵심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2" name="Google Shape;2392;g3f5576b70e4_0_536"/>
          <p:cNvSpPr/>
          <p:nvPr/>
        </p:nvSpPr>
        <p:spPr>
          <a:xfrm>
            <a:off x="1335024" y="5093208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├─ StockCard.jsx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3" name="Google Shape;2393;g3f5576b70e4_0_536"/>
          <p:cNvSpPr/>
          <p:nvPr/>
        </p:nvSpPr>
        <p:spPr>
          <a:xfrm>
            <a:off x="1335024" y="5440680"/>
            <a:ext cx="3191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00"/>
              <a:buFont typeface="Courier New"/>
              <a:buNone/>
            </a:pPr>
            <a:r>
              <a:rPr b="0" i="0" lang="en-US" sz="11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    └─ StockInfo.jsx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4" name="Google Shape;2394;g3f5576b70e4_0_536"/>
          <p:cNvSpPr/>
          <p:nvPr/>
        </p:nvSpPr>
        <p:spPr>
          <a:xfrm>
            <a:off x="4983480" y="1783080"/>
            <a:ext cx="67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데이터 흐름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5" name="Google Shape;2395;g3f5576b70e4_0_536"/>
          <p:cNvSpPr/>
          <p:nvPr/>
        </p:nvSpPr>
        <p:spPr>
          <a:xfrm>
            <a:off x="4937760" y="2148840"/>
            <a:ext cx="6750900" cy="3429000"/>
          </a:xfrm>
          <a:prstGeom prst="roundRect">
            <a:avLst>
              <a:gd fmla="val 2400" name="adj"/>
            </a:avLst>
          </a:prstGeom>
          <a:solidFill>
            <a:srgbClr val="10243B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96" name="Google Shape;2396;g3f5576b70e4_0_536"/>
          <p:cNvCxnSpPr/>
          <p:nvPr/>
        </p:nvCxnSpPr>
        <p:spPr>
          <a:xfrm flipH="1">
            <a:off x="6602173" y="2915107"/>
            <a:ext cx="3055500" cy="948300"/>
          </a:xfrm>
          <a:prstGeom prst="straightConnector1">
            <a:avLst/>
          </a:prstGeom>
          <a:noFill/>
          <a:ln cap="flat" cmpd="sng" w="22225">
            <a:solidFill>
              <a:srgbClr val="61DAFB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2397" name="Google Shape;2397;g3f5576b70e4_0_536"/>
          <p:cNvSpPr/>
          <p:nvPr/>
        </p:nvSpPr>
        <p:spPr>
          <a:xfrm>
            <a:off x="7306980" y="3224632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초기 선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98" name="Google Shape;2398;g3f5576b70e4_0_536"/>
          <p:cNvCxnSpPr/>
          <p:nvPr/>
        </p:nvCxnSpPr>
        <p:spPr>
          <a:xfrm rot="10800000">
            <a:off x="6602173" y="3863340"/>
            <a:ext cx="3055500" cy="0"/>
          </a:xfrm>
          <a:prstGeom prst="straightConnector1">
            <a:avLst/>
          </a:prstGeom>
          <a:noFill/>
          <a:ln cap="flat" cmpd="sng" w="22225">
            <a:solidFill>
              <a:srgbClr val="FFCA5F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2399" name="Google Shape;2399;g3f5576b70e4_0_536"/>
          <p:cNvSpPr/>
          <p:nvPr/>
        </p:nvSpPr>
        <p:spPr>
          <a:xfrm>
            <a:off x="7306980" y="3698748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체결 → 점 추가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00" name="Google Shape;2400;g3f5576b70e4_0_536"/>
          <p:cNvCxnSpPr/>
          <p:nvPr/>
        </p:nvCxnSpPr>
        <p:spPr>
          <a:xfrm rot="10800000">
            <a:off x="6602173" y="3863273"/>
            <a:ext cx="3055500" cy="948300"/>
          </a:xfrm>
          <a:prstGeom prst="straightConnector1">
            <a:avLst/>
          </a:prstGeom>
          <a:noFill/>
          <a:ln cap="flat" cmpd="sng" w="22225">
            <a:solidFill>
              <a:srgbClr val="5D7690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2401" name="Google Shape;2401;g3f5576b70e4_0_536"/>
          <p:cNvSpPr/>
          <p:nvPr/>
        </p:nvSpPr>
        <p:spPr>
          <a:xfrm>
            <a:off x="7306980" y="4172864"/>
            <a:ext cx="1645800" cy="274200"/>
          </a:xfrm>
          <a:prstGeom prst="rect">
            <a:avLst/>
          </a:prstGeom>
          <a:solidFill>
            <a:srgbClr val="1024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850"/>
              <a:buFont typeface="Courier New"/>
              <a:buNone/>
            </a:pPr>
            <a:r>
              <a:rPr b="0" i="0" lang="en-US" sz="8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주기 갱신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2" name="Google Shape;2402;g3f5576b70e4_0_536"/>
          <p:cNvSpPr/>
          <p:nvPr/>
        </p:nvSpPr>
        <p:spPr>
          <a:xfrm>
            <a:off x="5685565" y="3528670"/>
            <a:ext cx="1833300" cy="669300"/>
          </a:xfrm>
          <a:prstGeom prst="roundRect">
            <a:avLst>
              <a:gd fmla="val 10929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3" name="Google Shape;2403;g3f5576b70e4_0_536"/>
          <p:cNvSpPr/>
          <p:nvPr/>
        </p:nvSpPr>
        <p:spPr>
          <a:xfrm>
            <a:off x="5685565" y="3528670"/>
            <a:ext cx="1833300" cy="6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StockChart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라인 차트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4" name="Google Shape;2404;g3f5576b70e4_0_536"/>
          <p:cNvSpPr/>
          <p:nvPr/>
        </p:nvSpPr>
        <p:spPr>
          <a:xfrm>
            <a:off x="8679924" y="2636215"/>
            <a:ext cx="19554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5" name="Google Shape;2405;g3f5576b70e4_0_536"/>
          <p:cNvSpPr/>
          <p:nvPr/>
        </p:nvSpPr>
        <p:spPr>
          <a:xfrm>
            <a:off x="8679924" y="2636215"/>
            <a:ext cx="19554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chart/route.js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초기 데이터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6" name="Google Shape;2406;g3f5576b70e4_0_536"/>
          <p:cNvSpPr/>
          <p:nvPr/>
        </p:nvSpPr>
        <p:spPr>
          <a:xfrm>
            <a:off x="8679924" y="3584448"/>
            <a:ext cx="19554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7" name="Google Shape;2407;g3f5576b70e4_0_536"/>
          <p:cNvSpPr/>
          <p:nvPr/>
        </p:nvSpPr>
        <p:spPr>
          <a:xfrm>
            <a:off x="8679924" y="3584448"/>
            <a:ext cx="19554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WebSocket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실시간 Push (키O)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8" name="Google Shape;2408;g3f5576b70e4_0_536"/>
          <p:cNvSpPr/>
          <p:nvPr/>
        </p:nvSpPr>
        <p:spPr>
          <a:xfrm>
            <a:off x="8679924" y="4532681"/>
            <a:ext cx="1955400" cy="557700"/>
          </a:xfrm>
          <a:prstGeom prst="roundRect">
            <a:avLst>
              <a:gd fmla="val 13115" name="adj"/>
            </a:avLst>
          </a:prstGeom>
          <a:solidFill>
            <a:srgbClr val="16324D"/>
          </a:solidFill>
          <a:ln cap="flat" cmpd="sng" w="15875">
            <a:solidFill>
              <a:srgbClr val="5D76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9" name="Google Shape;2409;g3f5576b70e4_0_536"/>
          <p:cNvSpPr/>
          <p:nvPr/>
        </p:nvSpPr>
        <p:spPr>
          <a:xfrm>
            <a:off x="8679924" y="4532681"/>
            <a:ext cx="19554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100"/>
              <a:buFont typeface="Courier New"/>
              <a:buNone/>
            </a:pPr>
            <a:r>
              <a:rPr b="1" i="0" lang="en-US" sz="11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폴링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880"/>
              <a:buFont typeface="Arial"/>
              <a:buNone/>
            </a:pPr>
            <a:r>
              <a:rPr b="0" i="0" lang="en-US" sz="88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2초 Pull (키X)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0" name="Google Shape;2410;g3f5576b70e4_0_536"/>
          <p:cNvSpPr/>
          <p:nvPr/>
        </p:nvSpPr>
        <p:spPr>
          <a:xfrm>
            <a:off x="4937760" y="5687568"/>
            <a:ext cx="6750900" cy="658500"/>
          </a:xfrm>
          <a:prstGeom prst="roundRect">
            <a:avLst>
              <a:gd fmla="val 12500" name="adj"/>
            </a:avLst>
          </a:prstGeom>
          <a:solidFill>
            <a:srgbClr val="12263A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1" name="Google Shape;2411;g3f5576b70e4_0_536"/>
          <p:cNvSpPr/>
          <p:nvPr/>
        </p:nvSpPr>
        <p:spPr>
          <a:xfrm>
            <a:off x="5138928" y="5687568"/>
            <a:ext cx="6348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 </a:t>
            </a:r>
            <a:r>
              <a:rPr b="0" i="0" lang="en-US" sz="11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setChartData 업데이터는 순수하게 유지, setPrice 같은 부작용은 밖에서. market.js 로 장 마감이면 갱신 정지. NEXT_PUBLIC_ 키는 노출 주의.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2" name="Google Shape;2412;g3f5576b70e4_0_536"/>
          <p:cNvSpPr/>
          <p:nvPr/>
        </p:nvSpPr>
        <p:spPr>
          <a:xfrm>
            <a:off x="457200" y="6473952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3" name="Google Shape;2413;g3f5576b70e4_0_536"/>
          <p:cNvSpPr/>
          <p:nvPr/>
        </p:nvSpPr>
        <p:spPr>
          <a:xfrm>
            <a:off x="10728655" y="6473952"/>
            <a:ext cx="10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p38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0" name="Google Shape;2420;p38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13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1" name="Google Shape;2421;p38"/>
          <p:cNvSpPr/>
          <p:nvPr/>
        </p:nvSpPr>
        <p:spPr>
          <a:xfrm>
            <a:off x="1645920" y="457200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900"/>
              <a:buFont typeface="Century Schoolbook"/>
              <a:buNone/>
            </a:pPr>
            <a:r>
              <a:rPr b="1" i="0" lang="en-US" sz="29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Recharts · WebSocket 실시간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2" name="Google Shape;2422;p38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마지막 회차 — 라인 차트 + 실시간 시세로 앱 완성 · 폴링(Pull) vs WebSocket(Push)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3" name="Google Shape;2423;p38"/>
          <p:cNvSpPr/>
          <p:nvPr/>
        </p:nvSpPr>
        <p:spPr>
          <a:xfrm>
            <a:off x="9859975" y="566928"/>
            <a:ext cx="178308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Next 16 · React 19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4" name="Google Shape;2424;p38"/>
          <p:cNvSpPr/>
          <p:nvPr/>
        </p:nvSpPr>
        <p:spPr>
          <a:xfrm>
            <a:off x="548640" y="180136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5" name="Google Shape;2425;p38"/>
          <p:cNvSpPr/>
          <p:nvPr/>
        </p:nvSpPr>
        <p:spPr>
          <a:xfrm>
            <a:off x="822960" y="172821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학습 목표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6" name="Google Shape;2426;p38"/>
          <p:cNvSpPr/>
          <p:nvPr/>
        </p:nvSpPr>
        <p:spPr>
          <a:xfrm>
            <a:off x="548640" y="2240280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7" name="Google Shape;2427;p38"/>
          <p:cNvSpPr/>
          <p:nvPr/>
        </p:nvSpPr>
        <p:spPr>
          <a:xfrm>
            <a:off x="804672" y="2240280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Recharts : ResponsiveContainer + LineChart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8" name="Google Shape;2428;p38"/>
          <p:cNvSpPr/>
          <p:nvPr/>
        </p:nvSpPr>
        <p:spPr>
          <a:xfrm>
            <a:off x="548640" y="2807208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9" name="Google Shape;2429;p38"/>
          <p:cNvSpPr/>
          <p:nvPr/>
        </p:nvSpPr>
        <p:spPr>
          <a:xfrm>
            <a:off x="804672" y="2807208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초기 데이터(REST) → 실시간 갱신(WS/폴링) 조합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0" name="Google Shape;2430;p38"/>
          <p:cNvSpPr/>
          <p:nvPr/>
        </p:nvSpPr>
        <p:spPr>
          <a:xfrm>
            <a:off x="548640" y="3374136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1" name="Google Shape;2431;p38"/>
          <p:cNvSpPr/>
          <p:nvPr/>
        </p:nvSpPr>
        <p:spPr>
          <a:xfrm>
            <a:off x="804672" y="3374136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WebSocket 4단계 : 연결→구독→수신→정리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2" name="Google Shape;2432;p38"/>
          <p:cNvSpPr/>
          <p:nvPr/>
        </p:nvSpPr>
        <p:spPr>
          <a:xfrm>
            <a:off x="548640" y="3941064"/>
            <a:ext cx="228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›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3" name="Google Shape;2433;p38"/>
          <p:cNvSpPr/>
          <p:nvPr/>
        </p:nvSpPr>
        <p:spPr>
          <a:xfrm>
            <a:off x="804672" y="3941064"/>
            <a:ext cx="445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렌더 안전 : setState 업데이터 밖에서 setPrice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4" name="Google Shape;2434;p38"/>
          <p:cNvSpPr/>
          <p:nvPr/>
        </p:nvSpPr>
        <p:spPr>
          <a:xfrm>
            <a:off x="548640" y="4663440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5" name="Google Shape;2435;p38"/>
          <p:cNvSpPr/>
          <p:nvPr/>
        </p:nvSpPr>
        <p:spPr>
          <a:xfrm>
            <a:off x="822960" y="4590288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개념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6" name="Google Shape;2436;p38"/>
          <p:cNvSpPr/>
          <p:nvPr/>
        </p:nvSpPr>
        <p:spPr>
          <a:xfrm>
            <a:off x="548640" y="5029200"/>
            <a:ext cx="4709160" cy="1280160"/>
          </a:xfrm>
          <a:prstGeom prst="roundRect">
            <a:avLst>
              <a:gd fmla="val 5714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7" name="Google Shape;2437;p38"/>
          <p:cNvSpPr/>
          <p:nvPr/>
        </p:nvSpPr>
        <p:spPr>
          <a:xfrm>
            <a:off x="749808" y="5175504"/>
            <a:ext cx="430682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Recharts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선언적 차트 컴포넌트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WebSocket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실시간 체결 Push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50"/>
              <a:buFont typeface="Courier New"/>
              <a:buNone/>
            </a:pPr>
            <a:r>
              <a:rPr b="1" i="0" lang="en-US" sz="11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폴링 폴백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  키 없으면 2초마다 조회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8" name="Google Shape;2438;p38"/>
          <p:cNvSpPr/>
          <p:nvPr/>
        </p:nvSpPr>
        <p:spPr>
          <a:xfrm>
            <a:off x="5532120" y="1783080"/>
            <a:ext cx="6156655" cy="3063240"/>
          </a:xfrm>
          <a:prstGeom prst="roundRect">
            <a:avLst>
              <a:gd fmla="val 1791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9" name="Google Shape;2439;p38"/>
          <p:cNvSpPr/>
          <p:nvPr/>
        </p:nvSpPr>
        <p:spPr>
          <a:xfrm>
            <a:off x="5715000" y="192938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0" name="Google Shape;2440;p38"/>
          <p:cNvSpPr/>
          <p:nvPr/>
        </p:nvSpPr>
        <p:spPr>
          <a:xfrm>
            <a:off x="5916168" y="192938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1" name="Google Shape;2441;p38"/>
          <p:cNvSpPr/>
          <p:nvPr/>
        </p:nvSpPr>
        <p:spPr>
          <a:xfrm>
            <a:off x="6117336" y="192938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2" name="Google Shape;2442;p38"/>
          <p:cNvSpPr/>
          <p:nvPr/>
        </p:nvSpPr>
        <p:spPr>
          <a:xfrm>
            <a:off x="6309360" y="1874520"/>
            <a:ext cx="524225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app/components/StockChart.jsx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3" name="Google Shape;2443;p38"/>
          <p:cNvSpPr/>
          <p:nvPr/>
        </p:nvSpPr>
        <p:spPr>
          <a:xfrm>
            <a:off x="5733288" y="2194560"/>
            <a:ext cx="5754319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0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token = process.env.NEXT_PUBLIC_FINNHUB_API_KEY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A) WebSocket — 실시간(키 필요)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0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ws = </a:t>
            </a:r>
            <a:r>
              <a:rPr b="0" i="0" lang="en-US" sz="10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new WebSocket</a:t>
            </a:r>
            <a:r>
              <a:rPr b="0" i="0" lang="en-US" sz="10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(`wss://ws.finnhub.io?...`)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ws.onopen = () =&gt; ws.</a:t>
            </a:r>
            <a:r>
              <a:rPr b="0" i="0" lang="en-US" sz="10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send</a:t>
            </a:r>
            <a:r>
              <a:rPr b="0" i="0" lang="en-US" sz="10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0" i="0" lang="en-US" sz="10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'subscribe'</a:t>
            </a:r>
            <a:r>
              <a:rPr b="0" i="0" lang="en-US" sz="10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ws.onmessage = (e) =&gt; </a:t>
            </a:r>
            <a:r>
              <a:rPr b="0" i="0" lang="en-US" sz="10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pushPrice</a:t>
            </a:r>
            <a:r>
              <a:rPr b="0" i="0" lang="en-US" sz="10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(체결가)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업데이터 밖에서 스토어 갱신(렌더중 update 방지)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b="0" i="0" lang="en-US" sz="10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pushPrice = (p) =&gt; {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setChartData</a:t>
            </a:r>
            <a:r>
              <a:rPr b="0" i="0" lang="en-US" sz="10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(prev =&gt; [...prev.</a:t>
            </a:r>
            <a:r>
              <a:rPr b="0" i="0" lang="en-US" sz="10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slice</a:t>
            </a:r>
            <a:r>
              <a:rPr b="0" i="0" lang="en-US" sz="10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(-</a:t>
            </a:r>
            <a:r>
              <a:rPr b="0" i="0" lang="en-US" sz="100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59</a:t>
            </a:r>
            <a:r>
              <a:rPr b="0" i="0" lang="en-US" sz="10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), pt])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  setPrice</a:t>
            </a:r>
            <a:r>
              <a:rPr b="0" i="0" lang="en-US" sz="10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(symbol, p)  </a:t>
            </a:r>
            <a:r>
              <a:rPr b="0" i="0" lang="en-US" sz="10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// 업데이터 밖!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00"/>
              <a:buFont typeface="Courier New"/>
              <a:buNone/>
            </a:pPr>
            <a:r>
              <a:rPr b="0" i="0" lang="en-US" sz="10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4" name="Google Shape;2444;p38"/>
          <p:cNvSpPr/>
          <p:nvPr/>
        </p:nvSpPr>
        <p:spPr>
          <a:xfrm>
            <a:off x="5532120" y="5010912"/>
            <a:ext cx="6156655" cy="1344168"/>
          </a:xfrm>
          <a:prstGeom prst="roundRect">
            <a:avLst>
              <a:gd fmla="val 5442" name="adj"/>
            </a:avLst>
          </a:prstGeom>
          <a:solidFill>
            <a:srgbClr val="16324D"/>
          </a:solidFill>
          <a:ln cap="flat" cmpd="sng" w="127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5" name="Google Shape;2445;p38"/>
          <p:cNvSpPr/>
          <p:nvPr/>
        </p:nvSpPr>
        <p:spPr>
          <a:xfrm>
            <a:off x="5760720" y="5120640"/>
            <a:ext cx="569945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완성 · 주의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6" name="Google Shape;2446;p38"/>
          <p:cNvSpPr/>
          <p:nvPr/>
        </p:nvSpPr>
        <p:spPr>
          <a:xfrm>
            <a:off x="5760720" y="5394960"/>
            <a:ext cx="5699455" cy="932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초기 차트 후 2초마다 점 추가로 선이 자람, 카드 클릭 시 종목 전환. ⚠️ NEXT_PUBLIC_ 키는 브라우저 노출 → 실서비스는 서버 프록시 필요.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7" name="Google Shape;2447;p38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8" name="Google Shape;2448;p38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f5690c73c2_1_161"/>
          <p:cNvSpPr/>
          <p:nvPr/>
        </p:nvSpPr>
        <p:spPr>
          <a:xfrm>
            <a:off x="487680" y="219456"/>
            <a:ext cx="1828800" cy="390000"/>
          </a:xfrm>
          <a:prstGeom prst="roundRect">
            <a:avLst>
              <a:gd fmla="val 15625" name="adj"/>
            </a:avLst>
          </a:prstGeom>
          <a:solidFill>
            <a:srgbClr val="61DAFB">
              <a:alpha val="20000"/>
            </a:srgbClr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3f5690c73c2_1_161"/>
          <p:cNvSpPr/>
          <p:nvPr/>
        </p:nvSpPr>
        <p:spPr>
          <a:xfrm>
            <a:off x="487680" y="219456"/>
            <a:ext cx="18288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2강 · 컴포넌트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3f5690c73c2_1_161"/>
          <p:cNvSpPr/>
          <p:nvPr/>
        </p:nvSpPr>
        <p:spPr>
          <a:xfrm>
            <a:off x="487680" y="731520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Calibri"/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컴포넌트란? — UI를 조각으로 분리하다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g3f5690c73c2_1_161"/>
          <p:cNvSpPr/>
          <p:nvPr/>
        </p:nvSpPr>
        <p:spPr>
          <a:xfrm>
            <a:off x="487680" y="1494473"/>
            <a:ext cx="11216700" cy="30300"/>
          </a:xfrm>
          <a:prstGeom prst="rect">
            <a:avLst/>
          </a:prstGeom>
          <a:solidFill>
            <a:srgbClr val="61DAFB">
              <a:alpha val="40000"/>
            </a:srgbClr>
          </a:solidFill>
          <a:ln cap="flat" cmpd="sng" w="16925">
            <a:solidFill>
              <a:srgbClr val="61DAFB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3f5690c73c2_1_161"/>
          <p:cNvSpPr/>
          <p:nvPr/>
        </p:nvSpPr>
        <p:spPr>
          <a:xfrm>
            <a:off x="4632960" y="1828800"/>
            <a:ext cx="2925900" cy="670500"/>
          </a:xfrm>
          <a:prstGeom prst="rect">
            <a:avLst/>
          </a:prstGeom>
          <a:solidFill>
            <a:srgbClr val="1A3A5C"/>
          </a:solidFill>
          <a:ln cap="flat" cmpd="sng" w="2540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g3f5690c73c2_1_161"/>
          <p:cNvSpPr/>
          <p:nvPr/>
        </p:nvSpPr>
        <p:spPr>
          <a:xfrm>
            <a:off x="4632960" y="1828800"/>
            <a:ext cx="29259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&lt;App /&gt;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0" name="Google Shape;250;g3f5690c73c2_1_161"/>
          <p:cNvCxnSpPr/>
          <p:nvPr/>
        </p:nvCxnSpPr>
        <p:spPr>
          <a:xfrm>
            <a:off x="6096000" y="2499360"/>
            <a:ext cx="0" cy="487500"/>
          </a:xfrm>
          <a:prstGeom prst="straightConnector1">
            <a:avLst/>
          </a:prstGeom>
          <a:noFill/>
          <a:ln cap="flat" cmpd="sng" w="16925">
            <a:solidFill>
              <a:srgbClr val="8892B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1" name="Google Shape;251;g3f5690c73c2_1_161"/>
          <p:cNvCxnSpPr/>
          <p:nvPr/>
        </p:nvCxnSpPr>
        <p:spPr>
          <a:xfrm>
            <a:off x="2194560" y="2987040"/>
            <a:ext cx="7802700" cy="0"/>
          </a:xfrm>
          <a:prstGeom prst="straightConnector1">
            <a:avLst/>
          </a:prstGeom>
          <a:noFill/>
          <a:ln cap="flat" cmpd="sng" w="16925">
            <a:solidFill>
              <a:srgbClr val="8892B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2" name="Google Shape;252;g3f5690c73c2_1_161"/>
          <p:cNvCxnSpPr/>
          <p:nvPr/>
        </p:nvCxnSpPr>
        <p:spPr>
          <a:xfrm>
            <a:off x="2194560" y="2987040"/>
            <a:ext cx="0" cy="365700"/>
          </a:xfrm>
          <a:prstGeom prst="straightConnector1">
            <a:avLst/>
          </a:prstGeom>
          <a:noFill/>
          <a:ln cap="flat" cmpd="sng" w="16925">
            <a:solidFill>
              <a:srgbClr val="8892B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3" name="Google Shape;253;g3f5690c73c2_1_161"/>
          <p:cNvCxnSpPr/>
          <p:nvPr/>
        </p:nvCxnSpPr>
        <p:spPr>
          <a:xfrm>
            <a:off x="6096000" y="2987040"/>
            <a:ext cx="0" cy="365700"/>
          </a:xfrm>
          <a:prstGeom prst="straightConnector1">
            <a:avLst/>
          </a:prstGeom>
          <a:noFill/>
          <a:ln cap="flat" cmpd="sng" w="16925">
            <a:solidFill>
              <a:srgbClr val="8892B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4" name="Google Shape;254;g3f5690c73c2_1_161"/>
          <p:cNvCxnSpPr/>
          <p:nvPr/>
        </p:nvCxnSpPr>
        <p:spPr>
          <a:xfrm>
            <a:off x="9997440" y="2987040"/>
            <a:ext cx="0" cy="365700"/>
          </a:xfrm>
          <a:prstGeom prst="straightConnector1">
            <a:avLst/>
          </a:prstGeom>
          <a:noFill/>
          <a:ln cap="flat" cmpd="sng" w="16925">
            <a:solidFill>
              <a:srgbClr val="8892B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5" name="Google Shape;255;g3f5690c73c2_1_161"/>
          <p:cNvSpPr/>
          <p:nvPr/>
        </p:nvSpPr>
        <p:spPr>
          <a:xfrm>
            <a:off x="975360" y="3352800"/>
            <a:ext cx="2925900" cy="609600"/>
          </a:xfrm>
          <a:prstGeom prst="rect">
            <a:avLst/>
          </a:prstGeom>
          <a:solidFill>
            <a:srgbClr val="1A6B8A"/>
          </a:solidFill>
          <a:ln cap="flat" cmpd="sng" w="16925">
            <a:solidFill>
              <a:srgbClr val="61DAFB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g3f5690c73c2_1_161"/>
          <p:cNvSpPr/>
          <p:nvPr/>
        </p:nvSpPr>
        <p:spPr>
          <a:xfrm>
            <a:off x="975360" y="3352800"/>
            <a:ext cx="29259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&lt;Header /&gt;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3f5690c73c2_1_161"/>
          <p:cNvSpPr/>
          <p:nvPr/>
        </p:nvSpPr>
        <p:spPr>
          <a:xfrm>
            <a:off x="4632960" y="3352800"/>
            <a:ext cx="2925900" cy="609600"/>
          </a:xfrm>
          <a:prstGeom prst="rect">
            <a:avLst/>
          </a:prstGeom>
          <a:solidFill>
            <a:srgbClr val="1A6B8A"/>
          </a:solidFill>
          <a:ln cap="flat" cmpd="sng" w="16925">
            <a:solidFill>
              <a:srgbClr val="61DAFB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g3f5690c73c2_1_161"/>
          <p:cNvSpPr/>
          <p:nvPr/>
        </p:nvSpPr>
        <p:spPr>
          <a:xfrm>
            <a:off x="4632960" y="3352800"/>
            <a:ext cx="29259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&lt;Main /&gt;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g3f5690c73c2_1_161"/>
          <p:cNvSpPr/>
          <p:nvPr/>
        </p:nvSpPr>
        <p:spPr>
          <a:xfrm>
            <a:off x="8290560" y="3352800"/>
            <a:ext cx="2925900" cy="609600"/>
          </a:xfrm>
          <a:prstGeom prst="rect">
            <a:avLst/>
          </a:prstGeom>
          <a:solidFill>
            <a:srgbClr val="1A6B8A"/>
          </a:solidFill>
          <a:ln cap="flat" cmpd="sng" w="16925">
            <a:solidFill>
              <a:srgbClr val="61DAFB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3f5690c73c2_1_161"/>
          <p:cNvSpPr/>
          <p:nvPr/>
        </p:nvSpPr>
        <p:spPr>
          <a:xfrm>
            <a:off x="8290560" y="3352800"/>
            <a:ext cx="29259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&lt;Footer /&gt;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1" name="Google Shape;261;g3f5690c73c2_1_161"/>
          <p:cNvCxnSpPr/>
          <p:nvPr/>
        </p:nvCxnSpPr>
        <p:spPr>
          <a:xfrm>
            <a:off x="6096000" y="3962400"/>
            <a:ext cx="0" cy="365700"/>
          </a:xfrm>
          <a:prstGeom prst="straightConnector1">
            <a:avLst/>
          </a:prstGeom>
          <a:noFill/>
          <a:ln cap="flat" cmpd="sng" w="16925">
            <a:solidFill>
              <a:srgbClr val="8892B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2" name="Google Shape;262;g3f5690c73c2_1_161"/>
          <p:cNvCxnSpPr/>
          <p:nvPr/>
        </p:nvCxnSpPr>
        <p:spPr>
          <a:xfrm>
            <a:off x="4145280" y="4328160"/>
            <a:ext cx="3901500" cy="0"/>
          </a:xfrm>
          <a:prstGeom prst="straightConnector1">
            <a:avLst/>
          </a:prstGeom>
          <a:noFill/>
          <a:ln cap="flat" cmpd="sng" w="16925">
            <a:solidFill>
              <a:srgbClr val="8892B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3" name="Google Shape;263;g3f5690c73c2_1_161"/>
          <p:cNvCxnSpPr/>
          <p:nvPr/>
        </p:nvCxnSpPr>
        <p:spPr>
          <a:xfrm>
            <a:off x="4145280" y="4328160"/>
            <a:ext cx="0" cy="365700"/>
          </a:xfrm>
          <a:prstGeom prst="straightConnector1">
            <a:avLst/>
          </a:prstGeom>
          <a:noFill/>
          <a:ln cap="flat" cmpd="sng" w="16925">
            <a:solidFill>
              <a:srgbClr val="8892B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4" name="Google Shape;264;g3f5690c73c2_1_161"/>
          <p:cNvCxnSpPr/>
          <p:nvPr/>
        </p:nvCxnSpPr>
        <p:spPr>
          <a:xfrm>
            <a:off x="8046720" y="4328160"/>
            <a:ext cx="0" cy="365700"/>
          </a:xfrm>
          <a:prstGeom prst="straightConnector1">
            <a:avLst/>
          </a:prstGeom>
          <a:noFill/>
          <a:ln cap="flat" cmpd="sng" w="16925">
            <a:solidFill>
              <a:srgbClr val="8892B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5" name="Google Shape;265;g3f5690c73c2_1_161"/>
          <p:cNvSpPr/>
          <p:nvPr/>
        </p:nvSpPr>
        <p:spPr>
          <a:xfrm>
            <a:off x="2682240" y="4693920"/>
            <a:ext cx="2925900" cy="609600"/>
          </a:xfrm>
          <a:prstGeom prst="rect">
            <a:avLst/>
          </a:prstGeom>
          <a:solidFill>
            <a:srgbClr val="0D2137"/>
          </a:solidFill>
          <a:ln cap="flat" cmpd="sng" w="13525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g3f5690c73c2_1_161"/>
          <p:cNvSpPr/>
          <p:nvPr/>
        </p:nvSpPr>
        <p:spPr>
          <a:xfrm>
            <a:off x="2682240" y="4693920"/>
            <a:ext cx="29259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&lt;ArticleList /&gt;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g3f5690c73c2_1_161"/>
          <p:cNvSpPr/>
          <p:nvPr/>
        </p:nvSpPr>
        <p:spPr>
          <a:xfrm>
            <a:off x="6583680" y="4693920"/>
            <a:ext cx="2925900" cy="609600"/>
          </a:xfrm>
          <a:prstGeom prst="rect">
            <a:avLst/>
          </a:prstGeom>
          <a:solidFill>
            <a:srgbClr val="0D2137"/>
          </a:solidFill>
          <a:ln cap="flat" cmpd="sng" w="13525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g3f5690c73c2_1_161"/>
          <p:cNvSpPr/>
          <p:nvPr/>
        </p:nvSpPr>
        <p:spPr>
          <a:xfrm>
            <a:off x="6583680" y="4693920"/>
            <a:ext cx="29259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&lt;Sidebar /&gt;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g3f5690c73c2_1_161"/>
          <p:cNvSpPr/>
          <p:nvPr/>
        </p:nvSpPr>
        <p:spPr>
          <a:xfrm>
            <a:off x="487680" y="5607783"/>
            <a:ext cx="11216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이름은 반드시 대문자로 시작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g3f5690c73c2_1_161"/>
          <p:cNvSpPr/>
          <p:nvPr/>
        </p:nvSpPr>
        <p:spPr>
          <a:xfrm>
            <a:off x="487680" y="5333194"/>
            <a:ext cx="11216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한 파일 = 한 컴포넌트 권장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g3f5690c73c2_1_161"/>
          <p:cNvSpPr/>
          <p:nvPr/>
        </p:nvSpPr>
        <p:spPr>
          <a:xfrm>
            <a:off x="487680" y="5882371"/>
            <a:ext cx="11216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재사용 가능한 독립적 단위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g3f5690c73c2_1_161"/>
          <p:cNvSpPr/>
          <p:nvPr/>
        </p:nvSpPr>
        <p:spPr>
          <a:xfrm>
            <a:off x="487680" y="6156960"/>
            <a:ext cx="11216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▸  </a:t>
            </a:r>
            <a:r>
              <a:rPr b="0" i="0" lang="en-US" sz="1600" u="none" cap="none" strike="noStrike">
                <a:solidFill>
                  <a:srgbClr val="CCD6F6"/>
                </a:solidFill>
                <a:latin typeface="Calibri"/>
                <a:ea typeface="Calibri"/>
                <a:cs typeface="Calibri"/>
                <a:sym typeface="Calibri"/>
              </a:rPr>
              <a:t>트리 구조로 중첩 가능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g3f5690c73c2_1_161"/>
          <p:cNvSpPr/>
          <p:nvPr/>
        </p:nvSpPr>
        <p:spPr>
          <a:xfrm>
            <a:off x="487680" y="6477409"/>
            <a:ext cx="11216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모든 React 앱은 컴포넌트 트리로 이루어져 있습니다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p39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5" name="Google Shape;2455;p39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2600"/>
              <a:buFont typeface="Century Schoolbook"/>
              <a:buNone/>
            </a:pPr>
            <a:r>
              <a:rPr b="1" i="0" lang="en-US" sz="26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13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6" name="Google Shape;2456;p39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실시간 데이터: 당겨오나 밀어주나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7" name="Google Shape;2457;p39"/>
          <p:cNvSpPr/>
          <p:nvPr/>
        </p:nvSpPr>
        <p:spPr>
          <a:xfrm>
            <a:off x="1673352" y="1024128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폴링은 주기적으로 '물어보고', WebSocket 은 서버가 '밀어준다'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8" name="Google Shape;2458;p39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개념 다이어그램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9" name="Google Shape;2459;p39"/>
          <p:cNvSpPr/>
          <p:nvPr/>
        </p:nvSpPr>
        <p:spPr>
          <a:xfrm>
            <a:off x="548640" y="1783080"/>
            <a:ext cx="5394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① 폴링 (Pull) — 키 없을 때 폴백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0" name="Google Shape;2460;p39"/>
          <p:cNvSpPr/>
          <p:nvPr/>
        </p:nvSpPr>
        <p:spPr>
          <a:xfrm>
            <a:off x="822960" y="2331720"/>
            <a:ext cx="1920240" cy="685800"/>
          </a:xfrm>
          <a:prstGeom prst="roundRect">
            <a:avLst>
              <a:gd fmla="val 13333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1" name="Google Shape;2461;p39"/>
          <p:cNvSpPr/>
          <p:nvPr/>
        </p:nvSpPr>
        <p:spPr>
          <a:xfrm>
            <a:off x="822960" y="2331720"/>
            <a:ext cx="19202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클라이언트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2" name="Google Shape;2462;p39"/>
          <p:cNvSpPr/>
          <p:nvPr/>
        </p:nvSpPr>
        <p:spPr>
          <a:xfrm>
            <a:off x="3749040" y="2331720"/>
            <a:ext cx="1920240" cy="685800"/>
          </a:xfrm>
          <a:prstGeom prst="roundRect">
            <a:avLst>
              <a:gd fmla="val 13333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3" name="Google Shape;2463;p39"/>
          <p:cNvSpPr/>
          <p:nvPr/>
        </p:nvSpPr>
        <p:spPr>
          <a:xfrm>
            <a:off x="3749040" y="2331720"/>
            <a:ext cx="19202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API 서버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64" name="Google Shape;2464;p39"/>
          <p:cNvCxnSpPr/>
          <p:nvPr/>
        </p:nvCxnSpPr>
        <p:spPr>
          <a:xfrm>
            <a:off x="1783080" y="3246120"/>
            <a:ext cx="2880360" cy="0"/>
          </a:xfrm>
          <a:prstGeom prst="straightConnector1">
            <a:avLst/>
          </a:prstGeom>
          <a:noFill/>
          <a:ln cap="flat" cmpd="sng" w="19050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465" name="Google Shape;2465;p39"/>
          <p:cNvSpPr/>
          <p:nvPr/>
        </p:nvSpPr>
        <p:spPr>
          <a:xfrm>
            <a:off x="1783080" y="2990088"/>
            <a:ext cx="28803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가격 줘 (2초)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66" name="Google Shape;2466;p39"/>
          <p:cNvCxnSpPr/>
          <p:nvPr/>
        </p:nvCxnSpPr>
        <p:spPr>
          <a:xfrm rot="10800000">
            <a:off x="1783080" y="3502152"/>
            <a:ext cx="2880360" cy="0"/>
          </a:xfrm>
          <a:prstGeom prst="straightConnector1">
            <a:avLst/>
          </a:prstGeom>
          <a:noFill/>
          <a:ln cap="flat" cmpd="sng" w="1587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467" name="Google Shape;2467;p39"/>
          <p:cNvCxnSpPr/>
          <p:nvPr/>
        </p:nvCxnSpPr>
        <p:spPr>
          <a:xfrm>
            <a:off x="1783080" y="3886200"/>
            <a:ext cx="2880360" cy="0"/>
          </a:xfrm>
          <a:prstGeom prst="straightConnector1">
            <a:avLst/>
          </a:prstGeom>
          <a:noFill/>
          <a:ln cap="flat" cmpd="sng" w="19050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468" name="Google Shape;2468;p39"/>
          <p:cNvSpPr/>
          <p:nvPr/>
        </p:nvSpPr>
        <p:spPr>
          <a:xfrm>
            <a:off x="1783080" y="3630168"/>
            <a:ext cx="28803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가격 줘 (2초)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69" name="Google Shape;2469;p39"/>
          <p:cNvCxnSpPr/>
          <p:nvPr/>
        </p:nvCxnSpPr>
        <p:spPr>
          <a:xfrm rot="10800000">
            <a:off x="1783080" y="4142232"/>
            <a:ext cx="2880360" cy="0"/>
          </a:xfrm>
          <a:prstGeom prst="straightConnector1">
            <a:avLst/>
          </a:prstGeom>
          <a:noFill/>
          <a:ln cap="flat" cmpd="sng" w="1587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470" name="Google Shape;2470;p39"/>
          <p:cNvCxnSpPr/>
          <p:nvPr/>
        </p:nvCxnSpPr>
        <p:spPr>
          <a:xfrm>
            <a:off x="1783080" y="4526280"/>
            <a:ext cx="2880360" cy="0"/>
          </a:xfrm>
          <a:prstGeom prst="straightConnector1">
            <a:avLst/>
          </a:prstGeom>
          <a:noFill/>
          <a:ln cap="flat" cmpd="sng" w="19050">
            <a:solidFill>
              <a:srgbClr val="61DAF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471" name="Google Shape;2471;p39"/>
          <p:cNvSpPr/>
          <p:nvPr/>
        </p:nvSpPr>
        <p:spPr>
          <a:xfrm>
            <a:off x="1783080" y="4270248"/>
            <a:ext cx="28803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가격 줘 (2초)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72" name="Google Shape;2472;p39"/>
          <p:cNvCxnSpPr/>
          <p:nvPr/>
        </p:nvCxnSpPr>
        <p:spPr>
          <a:xfrm rot="10800000">
            <a:off x="1783080" y="4782312"/>
            <a:ext cx="2880360" cy="0"/>
          </a:xfrm>
          <a:prstGeom prst="straightConnector1">
            <a:avLst/>
          </a:prstGeom>
          <a:noFill/>
          <a:ln cap="flat" cmpd="sng" w="15875">
            <a:solidFill>
              <a:srgbClr val="5D769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473" name="Google Shape;2473;p39"/>
          <p:cNvSpPr/>
          <p:nvPr/>
        </p:nvSpPr>
        <p:spPr>
          <a:xfrm>
            <a:off x="548640" y="4983480"/>
            <a:ext cx="53949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매번 요청/응답 반복 → 간격만큼 지연 · 낭비 가능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74" name="Google Shape;2474;p39"/>
          <p:cNvCxnSpPr/>
          <p:nvPr/>
        </p:nvCxnSpPr>
        <p:spPr>
          <a:xfrm>
            <a:off x="6080760" y="1920240"/>
            <a:ext cx="0" cy="3566160"/>
          </a:xfrm>
          <a:prstGeom prst="straightConnector1">
            <a:avLst/>
          </a:prstGeom>
          <a:noFill/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75" name="Google Shape;2475;p39"/>
          <p:cNvSpPr/>
          <p:nvPr/>
        </p:nvSpPr>
        <p:spPr>
          <a:xfrm>
            <a:off x="6400800" y="1783080"/>
            <a:ext cx="5394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② WebSocket (Push) — 키 있을 때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6" name="Google Shape;2476;p39"/>
          <p:cNvSpPr/>
          <p:nvPr/>
        </p:nvSpPr>
        <p:spPr>
          <a:xfrm>
            <a:off x="6675120" y="2331720"/>
            <a:ext cx="1920240" cy="685800"/>
          </a:xfrm>
          <a:prstGeom prst="roundRect">
            <a:avLst>
              <a:gd fmla="val 13333" name="adj"/>
            </a:avLst>
          </a:prstGeom>
          <a:solidFill>
            <a:srgbClr val="16324D"/>
          </a:solidFill>
          <a:ln cap="flat" cmpd="sng" w="15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7" name="Google Shape;2477;p39"/>
          <p:cNvSpPr/>
          <p:nvPr/>
        </p:nvSpPr>
        <p:spPr>
          <a:xfrm>
            <a:off x="6675120" y="2331720"/>
            <a:ext cx="19202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클라이언트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8" name="Google Shape;2478;p39"/>
          <p:cNvSpPr/>
          <p:nvPr/>
        </p:nvSpPr>
        <p:spPr>
          <a:xfrm>
            <a:off x="9601200" y="2331720"/>
            <a:ext cx="1920240" cy="685800"/>
          </a:xfrm>
          <a:prstGeom prst="roundRect">
            <a:avLst>
              <a:gd fmla="val 13333" name="adj"/>
            </a:avLst>
          </a:prstGeom>
          <a:solidFill>
            <a:srgbClr val="16324D"/>
          </a:solidFill>
          <a:ln cap="flat" cmpd="sng" w="15875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9" name="Google Shape;2479;p39"/>
          <p:cNvSpPr/>
          <p:nvPr/>
        </p:nvSpPr>
        <p:spPr>
          <a:xfrm>
            <a:off x="9601200" y="2331720"/>
            <a:ext cx="19202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Finnhub WS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80" name="Google Shape;2480;p39"/>
          <p:cNvCxnSpPr/>
          <p:nvPr/>
        </p:nvCxnSpPr>
        <p:spPr>
          <a:xfrm>
            <a:off x="7635240" y="3063240"/>
            <a:ext cx="0" cy="320040"/>
          </a:xfrm>
          <a:prstGeom prst="straightConnector1">
            <a:avLst/>
          </a:prstGeom>
          <a:noFill/>
          <a:ln cap="flat" cmpd="sng" w="25400">
            <a:solidFill>
              <a:srgbClr val="64FFD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81" name="Google Shape;2481;p39"/>
          <p:cNvSpPr/>
          <p:nvPr/>
        </p:nvSpPr>
        <p:spPr>
          <a:xfrm>
            <a:off x="6675120" y="3383280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① 연결 + ② 구독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82" name="Google Shape;2482;p39"/>
          <p:cNvCxnSpPr/>
          <p:nvPr/>
        </p:nvCxnSpPr>
        <p:spPr>
          <a:xfrm rot="10800000">
            <a:off x="7635240" y="3794760"/>
            <a:ext cx="2926080" cy="0"/>
          </a:xfrm>
          <a:prstGeom prst="straightConnector1">
            <a:avLst/>
          </a:prstGeom>
          <a:noFill/>
          <a:ln cap="flat" cmpd="sng" w="19050">
            <a:solidFill>
              <a:srgbClr val="64FFDA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483" name="Google Shape;2483;p39"/>
          <p:cNvCxnSpPr/>
          <p:nvPr/>
        </p:nvCxnSpPr>
        <p:spPr>
          <a:xfrm rot="10800000">
            <a:off x="7635240" y="4206240"/>
            <a:ext cx="2926080" cy="0"/>
          </a:xfrm>
          <a:prstGeom prst="straightConnector1">
            <a:avLst/>
          </a:prstGeom>
          <a:noFill/>
          <a:ln cap="flat" cmpd="sng" w="19050">
            <a:solidFill>
              <a:srgbClr val="64FFDA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484" name="Google Shape;2484;p39"/>
          <p:cNvCxnSpPr/>
          <p:nvPr/>
        </p:nvCxnSpPr>
        <p:spPr>
          <a:xfrm rot="10800000">
            <a:off x="7635240" y="4617720"/>
            <a:ext cx="2926080" cy="0"/>
          </a:xfrm>
          <a:prstGeom prst="straightConnector1">
            <a:avLst/>
          </a:prstGeom>
          <a:noFill/>
          <a:ln cap="flat" cmpd="sng" w="19050">
            <a:solidFill>
              <a:srgbClr val="64FFDA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485" name="Google Shape;2485;p39"/>
          <p:cNvSpPr/>
          <p:nvPr/>
        </p:nvSpPr>
        <p:spPr>
          <a:xfrm>
            <a:off x="6675120" y="4937760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③ 체결마다 서버가 자동 Push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6" name="Google Shape;2486;p39"/>
          <p:cNvSpPr/>
          <p:nvPr/>
        </p:nvSpPr>
        <p:spPr>
          <a:xfrm>
            <a:off x="6400800" y="5257800"/>
            <a:ext cx="53949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연결 1개 유지 → 지연 최소 (④ 정리: unsubscribe + close)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7" name="Google Shape;2487;p39"/>
          <p:cNvSpPr/>
          <p:nvPr/>
        </p:nvSpPr>
        <p:spPr>
          <a:xfrm>
            <a:off x="548640" y="5852160"/>
            <a:ext cx="11109960" cy="548640"/>
          </a:xfrm>
          <a:prstGeom prst="roundRect">
            <a:avLst>
              <a:gd fmla="val 15000" name="adj"/>
            </a:avLst>
          </a:prstGeom>
          <a:solidFill>
            <a:srgbClr val="16324D"/>
          </a:solidFill>
          <a:ln cap="flat" cmpd="sng" w="12700">
            <a:solidFill>
              <a:srgbClr val="FF6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8" name="Google Shape;2488;p39"/>
          <p:cNvSpPr/>
          <p:nvPr/>
        </p:nvSpPr>
        <p:spPr>
          <a:xfrm>
            <a:off x="777240" y="5852160"/>
            <a:ext cx="106984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⚠️  주의   </a:t>
            </a: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NEXT_PUBLIC_ 키는 브라우저에 노출된다. 실서비스에서는 서버(Next/Spring)가 WebSocket 을 중계(프록시)해야 안전.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9" name="Google Shape;2489;p39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0" name="Google Shape;2490;p39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p40"/>
          <p:cNvSpPr/>
          <p:nvPr/>
        </p:nvSpPr>
        <p:spPr>
          <a:xfrm>
            <a:off x="548640" y="457200"/>
            <a:ext cx="914400" cy="914400"/>
          </a:xfrm>
          <a:prstGeom prst="roundRect">
            <a:avLst>
              <a:gd fmla="val 12000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7" name="Google Shape;2497;p40"/>
          <p:cNvSpPr/>
          <p:nvPr/>
        </p:nvSpPr>
        <p:spPr>
          <a:xfrm>
            <a:off x="548640" y="457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🧩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8" name="Google Shape;2498;p40"/>
          <p:cNvSpPr/>
          <p:nvPr/>
        </p:nvSpPr>
        <p:spPr>
          <a:xfrm>
            <a:off x="1645920" y="457200"/>
            <a:ext cx="8778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2700"/>
              <a:buFont typeface="Century Schoolbook"/>
              <a:buNone/>
            </a:pPr>
            <a:r>
              <a:rPr b="1" i="0" lang="en-US" sz="2700" u="none" cap="none" strike="noStrike">
                <a:solidFill>
                  <a:srgbClr val="64FFD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13  </a:t>
            </a:r>
            <a:r>
              <a:rPr b="1" i="0" lang="en-US" sz="27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확장 과제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9" name="Google Shape;2499;p40"/>
          <p:cNvSpPr/>
          <p:nvPr/>
        </p:nvSpPr>
        <p:spPr>
          <a:xfrm>
            <a:off x="1673352" y="1024128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여유가 되면 직접 실습 · 정답과 해설은 각 레슨 CHALLENGE.md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0" name="Google Shape;2500;p40"/>
          <p:cNvSpPr/>
          <p:nvPr/>
        </p:nvSpPr>
        <p:spPr>
          <a:xfrm>
            <a:off x="9997135" y="566928"/>
            <a:ext cx="1645920" cy="310896"/>
          </a:xfrm>
          <a:prstGeom prst="roundRect">
            <a:avLst>
              <a:gd fmla="val 23529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CHALLENGE.md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1" name="Google Shape;2501;p40"/>
          <p:cNvSpPr/>
          <p:nvPr/>
        </p:nvSpPr>
        <p:spPr>
          <a:xfrm>
            <a:off x="548640" y="178308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2" name="Google Shape;2502;p40"/>
          <p:cNvSpPr/>
          <p:nvPr/>
        </p:nvSpPr>
        <p:spPr>
          <a:xfrm>
            <a:off x="777240" y="1984248"/>
            <a:ext cx="438912" cy="43891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3" name="Google Shape;2503;p40"/>
          <p:cNvSpPr/>
          <p:nvPr/>
        </p:nvSpPr>
        <p:spPr>
          <a:xfrm>
            <a:off x="777240" y="198424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4" name="Google Shape;2504;p40"/>
          <p:cNvSpPr/>
          <p:nvPr/>
        </p:nvSpPr>
        <p:spPr>
          <a:xfrm>
            <a:off x="1371600" y="192938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setPrice 를 업데이터 '안'에 넣어 에러 재현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5" name="Google Shape;2505;p40"/>
          <p:cNvSpPr/>
          <p:nvPr/>
        </p:nvSpPr>
        <p:spPr>
          <a:xfrm>
            <a:off x="1371600" y="258775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setChartData 업데이터는 렌더 단계의 순수 함수여야. 그 안에서 setPrice(다른 컴포넌트 리렌더)를 부르면 '렌더 도중 업데이트'라 React 가 막는다. 부작용은 업데이터 밖에서.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6" name="Google Shape;2506;p40"/>
          <p:cNvSpPr/>
          <p:nvPr/>
        </p:nvSpPr>
        <p:spPr>
          <a:xfrm>
            <a:off x="6400800" y="1947672"/>
            <a:ext cx="5074920" cy="1819656"/>
          </a:xfrm>
          <a:prstGeom prst="roundRect">
            <a:avLst>
              <a:gd fmla="val 4523" name="adj"/>
            </a:avLst>
          </a:prstGeom>
          <a:solidFill>
            <a:srgbClr val="0A1522"/>
          </a:solidFill>
          <a:ln cap="flat" cmpd="sng" w="12700">
            <a:solidFill>
              <a:srgbClr val="FF6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7" name="Google Shape;2507;p40"/>
          <p:cNvSpPr/>
          <p:nvPr/>
        </p:nvSpPr>
        <p:spPr>
          <a:xfrm>
            <a:off x="6629400" y="2075688"/>
            <a:ext cx="4617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7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6B7A"/>
                </a:solidFill>
                <a:latin typeface="Arial"/>
                <a:ea typeface="Arial"/>
                <a:cs typeface="Arial"/>
                <a:sym typeface="Arial"/>
              </a:rPr>
              <a:t>콘솔 에러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8" name="Google Shape;2508;p40"/>
          <p:cNvSpPr/>
          <p:nvPr/>
        </p:nvSpPr>
        <p:spPr>
          <a:xfrm>
            <a:off x="6629400" y="2368296"/>
            <a:ext cx="4617720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Cannot update a component while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rendering a different component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9" name="Google Shape;2509;p40"/>
          <p:cNvSpPr/>
          <p:nvPr/>
        </p:nvSpPr>
        <p:spPr>
          <a:xfrm>
            <a:off x="548640" y="4206240"/>
            <a:ext cx="11109960" cy="2148840"/>
          </a:xfrm>
          <a:prstGeom prst="roundRect">
            <a:avLst>
              <a:gd fmla="val 3830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0" name="Google Shape;2510;p40"/>
          <p:cNvSpPr/>
          <p:nvPr/>
        </p:nvSpPr>
        <p:spPr>
          <a:xfrm>
            <a:off x="777240" y="4407408"/>
            <a:ext cx="438912" cy="43891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1" name="Google Shape;2511;p40"/>
          <p:cNvSpPr/>
          <p:nvPr/>
        </p:nvSpPr>
        <p:spPr>
          <a:xfrm>
            <a:off x="777240" y="4407408"/>
            <a:ext cx="438912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2" name="Google Shape;2512;p40"/>
          <p:cNvSpPr/>
          <p:nvPr/>
        </p:nvSpPr>
        <p:spPr>
          <a:xfrm>
            <a:off x="1371600" y="4352544"/>
            <a:ext cx="48006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폴링 간격 조절 / 장 마감 시 정지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3" name="Google Shape;2513;p40"/>
          <p:cNvSpPr/>
          <p:nvPr/>
        </p:nvSpPr>
        <p:spPr>
          <a:xfrm>
            <a:off x="1371600" y="5010912"/>
            <a:ext cx="4846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핵심  </a:t>
            </a:r>
            <a:r>
              <a:rPr b="0" i="0" lang="en-US" sz="115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Finnhub 무료는 분당 60회 제한이라 여러 종목 폴링 시 간격을 늘리는 게 안전. isUSMarketOpen 을 클라이언트에서도 써서 장 마감이면 실시간 갱신을 건너뛴다.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4" name="Google Shape;2514;p40"/>
          <p:cNvSpPr/>
          <p:nvPr/>
        </p:nvSpPr>
        <p:spPr>
          <a:xfrm>
            <a:off x="6400800" y="4370832"/>
            <a:ext cx="5074920" cy="1819656"/>
          </a:xfrm>
          <a:prstGeom prst="roundRect">
            <a:avLst>
              <a:gd fmla="val 3015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5" name="Google Shape;2515;p40"/>
          <p:cNvSpPr/>
          <p:nvPr/>
        </p:nvSpPr>
        <p:spPr>
          <a:xfrm>
            <a:off x="6583680" y="4517136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6" name="Google Shape;2516;p40"/>
          <p:cNvSpPr/>
          <p:nvPr/>
        </p:nvSpPr>
        <p:spPr>
          <a:xfrm>
            <a:off x="6784848" y="4517136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7" name="Google Shape;2517;p40"/>
          <p:cNvSpPr/>
          <p:nvPr/>
        </p:nvSpPr>
        <p:spPr>
          <a:xfrm>
            <a:off x="6986016" y="4517136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8" name="Google Shape;2518;p40"/>
          <p:cNvSpPr/>
          <p:nvPr/>
        </p:nvSpPr>
        <p:spPr>
          <a:xfrm>
            <a:off x="6601968" y="4782312"/>
            <a:ext cx="467258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useEffect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(() =&gt; {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if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(!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isUSMarketOpen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()) </a:t>
            </a: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return</a:t>
            </a:r>
            <a:r>
              <a:rPr b="0" i="0" lang="en-US" sz="105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 // 정지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const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id =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setInterval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(..., </a:t>
            </a:r>
            <a:r>
              <a:rPr b="0" i="0" lang="en-US" sz="1050" u="none" cap="none" strike="noStrike">
                <a:solidFill>
                  <a:srgbClr val="64FFDA"/>
                </a:solidFill>
                <a:latin typeface="Courier New"/>
                <a:ea typeface="Courier New"/>
                <a:cs typeface="Courier New"/>
                <a:sym typeface="Courier New"/>
              </a:rPr>
              <a:t>5000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61DAFB"/>
                </a:solidFill>
                <a:latin typeface="Courier New"/>
                <a:ea typeface="Courier New"/>
                <a:cs typeface="Courier New"/>
                <a:sym typeface="Courier New"/>
              </a:rPr>
              <a:t>  return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 () =&gt; </a:t>
            </a:r>
            <a:r>
              <a:rPr b="0" i="0" lang="en-US" sz="105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clearInterval</a:t>
            </a: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(id)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050"/>
              <a:buFont typeface="Courier New"/>
              <a:buNone/>
            </a:pPr>
            <a:r>
              <a:rPr b="0" i="0" lang="en-US" sz="105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}, [selectedSymbol, isLoading])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9" name="Google Shape;2519;p40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0" name="Google Shape;2520;p40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243B"/>
        </a:solidFill>
      </p:bgPr>
    </p:bg>
    <p:spTree>
      <p:nvGrpSpPr>
        <p:cNvPr id="2525" name="Shape 2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6" name="Google Shape;2526;p41"/>
          <p:cNvSpPr/>
          <p:nvPr/>
        </p:nvSpPr>
        <p:spPr>
          <a:xfrm>
            <a:off x="548640" y="457200"/>
            <a:ext cx="109728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수업은 이렇게 진행합니다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7" name="Google Shape;2527;p41"/>
          <p:cNvSpPr/>
          <p:nvPr/>
        </p:nvSpPr>
        <p:spPr>
          <a:xfrm>
            <a:off x="566928" y="105156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3종 자료를 함께 활용 · TODO를 같이 타이핑하며 채우고, 막히면 답안지로 대조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8" name="Google Shape;2528;p41"/>
          <p:cNvSpPr/>
          <p:nvPr/>
        </p:nvSpPr>
        <p:spPr>
          <a:xfrm>
            <a:off x="548640" y="1828800"/>
            <a:ext cx="3566160" cy="3108960"/>
          </a:xfrm>
          <a:prstGeom prst="roundRect">
            <a:avLst>
              <a:gd fmla="val 2941" name="adj"/>
            </a:avLst>
          </a:prstGeom>
          <a:solidFill>
            <a:srgbClr val="12263A"/>
          </a:solidFill>
          <a:ln cap="flat" cmpd="sng" w="19050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9" name="Google Shape;2529;p41"/>
          <p:cNvSpPr/>
          <p:nvPr/>
        </p:nvSpPr>
        <p:spPr>
          <a:xfrm>
            <a:off x="822960" y="2148840"/>
            <a:ext cx="502920" cy="502920"/>
          </a:xfrm>
          <a:prstGeom prst="ellipse">
            <a:avLst/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0" name="Google Shape;2530;p41"/>
          <p:cNvSpPr/>
          <p:nvPr/>
        </p:nvSpPr>
        <p:spPr>
          <a:xfrm>
            <a:off x="822960" y="214884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1" name="Google Shape;2531;p41"/>
          <p:cNvSpPr/>
          <p:nvPr/>
        </p:nvSpPr>
        <p:spPr>
          <a:xfrm>
            <a:off x="1463040" y="2121408"/>
            <a:ext cx="2468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학생 수업용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2" name="Google Shape;2532;p41"/>
          <p:cNvSpPr/>
          <p:nvPr/>
        </p:nvSpPr>
        <p:spPr>
          <a:xfrm>
            <a:off x="822960" y="2834640"/>
            <a:ext cx="30175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500"/>
              <a:buFont typeface="Courier New"/>
              <a:buNone/>
            </a:pPr>
            <a:r>
              <a:rPr b="1" i="0" lang="en-US" sz="15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lessons_edu_starter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3" name="Google Shape;2533;p41"/>
          <p:cNvSpPr/>
          <p:nvPr/>
        </p:nvSpPr>
        <p:spPr>
          <a:xfrm>
            <a:off x="822960" y="3429000"/>
            <a:ext cx="301752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핵심 로직이 // TODO 로 비어 있음. 강사와 함께 채워 나간다. README에 확장과제 문제 포함.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4" name="Google Shape;2534;p41"/>
          <p:cNvSpPr/>
          <p:nvPr/>
        </p:nvSpPr>
        <p:spPr>
          <a:xfrm>
            <a:off x="4434840" y="1828800"/>
            <a:ext cx="3566160" cy="3108960"/>
          </a:xfrm>
          <a:prstGeom prst="roundRect">
            <a:avLst>
              <a:gd fmla="val 2941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5" name="Google Shape;2535;p41"/>
          <p:cNvSpPr/>
          <p:nvPr/>
        </p:nvSpPr>
        <p:spPr>
          <a:xfrm>
            <a:off x="4709160" y="2148840"/>
            <a:ext cx="502920" cy="502920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6" name="Google Shape;2536;p41"/>
          <p:cNvSpPr/>
          <p:nvPr/>
        </p:nvSpPr>
        <p:spPr>
          <a:xfrm>
            <a:off x="4709160" y="214884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7" name="Google Shape;2537;p41"/>
          <p:cNvSpPr/>
          <p:nvPr/>
        </p:nvSpPr>
        <p:spPr>
          <a:xfrm>
            <a:off x="5349240" y="2121408"/>
            <a:ext cx="2468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답안지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8" name="Google Shape;2538;p41"/>
          <p:cNvSpPr/>
          <p:nvPr/>
        </p:nvSpPr>
        <p:spPr>
          <a:xfrm>
            <a:off x="4709160" y="2834640"/>
            <a:ext cx="30175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500"/>
              <a:buFont typeface="Courier New"/>
              <a:buNone/>
            </a:pPr>
            <a:r>
              <a:rPr b="1" i="0" lang="en-US" sz="15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lessons_edu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9" name="Google Shape;2539;p41"/>
          <p:cNvSpPr/>
          <p:nvPr/>
        </p:nvSpPr>
        <p:spPr>
          <a:xfrm>
            <a:off x="4709160" y="3429000"/>
            <a:ext cx="301752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기본 정답 + 각 레슨 CHALLENGE.md 로 확장과제 정답·해설. 막힐 때 대조용.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0" name="Google Shape;2540;p41"/>
          <p:cNvSpPr/>
          <p:nvPr/>
        </p:nvSpPr>
        <p:spPr>
          <a:xfrm>
            <a:off x="8321040" y="1828800"/>
            <a:ext cx="3566160" cy="3108960"/>
          </a:xfrm>
          <a:prstGeom prst="roundRect">
            <a:avLst>
              <a:gd fmla="val 2941" name="adj"/>
            </a:avLst>
          </a:prstGeom>
          <a:solidFill>
            <a:srgbClr val="12263A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1" name="Google Shape;2541;p41"/>
          <p:cNvSpPr/>
          <p:nvPr/>
        </p:nvSpPr>
        <p:spPr>
          <a:xfrm>
            <a:off x="8595360" y="2148840"/>
            <a:ext cx="502920" cy="502920"/>
          </a:xfrm>
          <a:prstGeom prst="ellipse">
            <a:avLst/>
          </a:prstGeom>
          <a:solidFill>
            <a:srgbClr val="5D76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2" name="Google Shape;2542;p41"/>
          <p:cNvSpPr/>
          <p:nvPr/>
        </p:nvSpPr>
        <p:spPr>
          <a:xfrm>
            <a:off x="8595360" y="214884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3" name="Google Shape;2543;p41"/>
          <p:cNvSpPr/>
          <p:nvPr/>
        </p:nvSpPr>
        <p:spPr>
          <a:xfrm>
            <a:off x="9235440" y="2121408"/>
            <a:ext cx="2468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원본 (보존)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4" name="Google Shape;2544;p41"/>
          <p:cNvSpPr/>
          <p:nvPr/>
        </p:nvSpPr>
        <p:spPr>
          <a:xfrm>
            <a:off x="8595360" y="2834640"/>
            <a:ext cx="30175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500"/>
              <a:buFont typeface="Courier New"/>
              <a:buNone/>
            </a:pPr>
            <a:r>
              <a:rPr b="1" i="0" lang="en-US" sz="15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lessons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5" name="Google Shape;2545;p41"/>
          <p:cNvSpPr/>
          <p:nvPr/>
        </p:nvSpPr>
        <p:spPr>
          <a:xfrm>
            <a:off x="8595360" y="3429000"/>
            <a:ext cx="301752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재구성 이전 원본. 수정하지 않고 그대로 보존한다.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6" name="Google Shape;2546;p41"/>
          <p:cNvSpPr/>
          <p:nvPr/>
        </p:nvSpPr>
        <p:spPr>
          <a:xfrm>
            <a:off x="548640" y="5212080"/>
            <a:ext cx="11109960" cy="868680"/>
          </a:xfrm>
          <a:prstGeom prst="roundRect">
            <a:avLst>
              <a:gd fmla="val 8421" name="adj"/>
            </a:avLst>
          </a:prstGeom>
          <a:solidFill>
            <a:srgbClr val="16324D"/>
          </a:solidFill>
          <a:ln cap="flat" cmpd="sng" w="12700">
            <a:solidFill>
              <a:srgbClr val="FFCA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7" name="Google Shape;2547;p41"/>
          <p:cNvSpPr/>
          <p:nvPr/>
        </p:nvSpPr>
        <p:spPr>
          <a:xfrm>
            <a:off x="777240" y="5212080"/>
            <a:ext cx="1069848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CA5F"/>
                </a:solidFill>
                <a:latin typeface="Arial"/>
                <a:ea typeface="Arial"/>
                <a:cs typeface="Arial"/>
                <a:sym typeface="Arial"/>
              </a:rPr>
              <a:t>학습 흐름   </a:t>
            </a:r>
            <a:r>
              <a:rPr b="0" i="0" lang="en-US" sz="130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각 레슨 README(BUILD_ORDER)  →  코드 속 // STEP n 주석 순서대로 작성  →  npm run build 로 검증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8" name="Google Shape;2548;p41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9" name="Google Shape;2549;p41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41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2A"/>
        </a:solidFill>
      </p:bgPr>
    </p:bg>
    <p:spTree>
      <p:nvGrpSpPr>
        <p:cNvPr id="2554" name="Shape 2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5" name="Google Shape;2555;p42"/>
          <p:cNvSpPr/>
          <p:nvPr/>
        </p:nvSpPr>
        <p:spPr>
          <a:xfrm>
            <a:off x="548640" y="457200"/>
            <a:ext cx="109728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3000"/>
              <a:buFont typeface="Century Schoolbook"/>
              <a:buNone/>
            </a:pPr>
            <a:r>
              <a:rPr b="1" i="0" lang="en-US" sz="3000" u="none" cap="none" strike="noStrike">
                <a:solidFill>
                  <a:srgbClr val="E6F1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실행 방법 &amp; 다음 단계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6" name="Google Shape;2556;p42"/>
          <p:cNvSpPr/>
          <p:nvPr/>
        </p:nvSpPr>
        <p:spPr>
          <a:xfrm>
            <a:off x="548640" y="138988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7" name="Google Shape;2557;p42"/>
          <p:cNvSpPr/>
          <p:nvPr/>
        </p:nvSpPr>
        <p:spPr>
          <a:xfrm>
            <a:off x="822960" y="131673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1DAFB"/>
                </a:solidFill>
                <a:latin typeface="Arial"/>
                <a:ea typeface="Arial"/>
                <a:cs typeface="Arial"/>
                <a:sym typeface="Arial"/>
              </a:rPr>
              <a:t>공통 실행 명령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8" name="Google Shape;2558;p42"/>
          <p:cNvSpPr/>
          <p:nvPr/>
        </p:nvSpPr>
        <p:spPr>
          <a:xfrm>
            <a:off x="548640" y="1828800"/>
            <a:ext cx="5212080" cy="2468880"/>
          </a:xfrm>
          <a:prstGeom prst="roundRect">
            <a:avLst>
              <a:gd fmla="val 2222" name="adj"/>
            </a:avLst>
          </a:prstGeom>
          <a:solidFill>
            <a:srgbClr val="0A1522"/>
          </a:solidFill>
          <a:ln cap="flat" cmpd="sng" w="12700">
            <a:solidFill>
              <a:srgbClr val="1E3A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9" name="Google Shape;2559;p42"/>
          <p:cNvSpPr/>
          <p:nvPr/>
        </p:nvSpPr>
        <p:spPr>
          <a:xfrm>
            <a:off x="731520" y="1975104"/>
            <a:ext cx="91440" cy="91440"/>
          </a:xfrm>
          <a:prstGeom prst="ellipse">
            <a:avLst/>
          </a:prstGeom>
          <a:solidFill>
            <a:srgbClr val="FF5F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0" name="Google Shape;2560;p42"/>
          <p:cNvSpPr/>
          <p:nvPr/>
        </p:nvSpPr>
        <p:spPr>
          <a:xfrm>
            <a:off x="932688" y="1975104"/>
            <a:ext cx="91440" cy="91440"/>
          </a:xfrm>
          <a:prstGeom prst="ellipse">
            <a:avLst/>
          </a:prstGeom>
          <a:solidFill>
            <a:srgbClr val="FFBD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1" name="Google Shape;2561;p42"/>
          <p:cNvSpPr/>
          <p:nvPr/>
        </p:nvSpPr>
        <p:spPr>
          <a:xfrm>
            <a:off x="1133856" y="1975104"/>
            <a:ext cx="91440" cy="91440"/>
          </a:xfrm>
          <a:prstGeom prst="ellipse">
            <a:avLst/>
          </a:prstGeom>
          <a:solidFill>
            <a:srgbClr val="27C9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2" name="Google Shape;2562;p42"/>
          <p:cNvSpPr/>
          <p:nvPr/>
        </p:nvSpPr>
        <p:spPr>
          <a:xfrm>
            <a:off x="1325880" y="1920240"/>
            <a:ext cx="4297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Courier New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terminal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3" name="Google Shape;2563;p42"/>
          <p:cNvSpPr/>
          <p:nvPr/>
        </p:nvSpPr>
        <p:spPr>
          <a:xfrm>
            <a:off x="749808" y="2240280"/>
            <a:ext cx="4809744" cy="192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200"/>
              <a:buFont typeface="Courier New"/>
              <a:buNone/>
            </a:pPr>
            <a:r>
              <a:rPr b="0" i="0" lang="en-US" sz="12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# 각 레슨 폴더로 이동 후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00"/>
              <a:buFont typeface="Courier New"/>
              <a:buNone/>
            </a:pPr>
            <a:r>
              <a:rPr b="0" i="0" lang="en-US" sz="1200" u="none" cap="none" strike="noStrike">
                <a:solidFill>
                  <a:srgbClr val="E6F1FF"/>
                </a:solidFill>
                <a:latin typeface="Courier New"/>
                <a:ea typeface="Courier New"/>
                <a:cs typeface="Courier New"/>
                <a:sym typeface="Courier New"/>
              </a:rPr>
              <a:t>npm install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urier New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200"/>
              <a:buFont typeface="Courier New"/>
              <a:buNone/>
            </a:pPr>
            <a:r>
              <a:rPr b="0" i="0" lang="en-US" sz="12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npm run dev</a:t>
            </a:r>
            <a:r>
              <a:rPr b="0" i="0" lang="en-US" sz="12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     # 개발 서버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200"/>
              <a:buFont typeface="Courier New"/>
              <a:buNone/>
            </a:pPr>
            <a:r>
              <a:rPr b="0" i="0" lang="en-US" sz="12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# Vite  → localhost:5173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1200"/>
              <a:buFont typeface="Courier New"/>
              <a:buNone/>
            </a:pPr>
            <a:r>
              <a:rPr b="0" i="0" lang="en-US" sz="12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# Next  → localhost:3000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urier New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CA5F"/>
              </a:buClr>
              <a:buSzPts val="1200"/>
              <a:buFont typeface="Courier New"/>
              <a:buNone/>
            </a:pPr>
            <a:r>
              <a:rPr b="0" i="0" lang="en-US" sz="1200" u="none" cap="none" strike="noStrike">
                <a:solidFill>
                  <a:srgbClr val="FFCA5F"/>
                </a:solidFill>
                <a:latin typeface="Courier New"/>
                <a:ea typeface="Courier New"/>
                <a:cs typeface="Courier New"/>
                <a:sym typeface="Courier New"/>
              </a:rPr>
              <a:t>npm run build</a:t>
            </a:r>
            <a:r>
              <a:rPr b="0" i="0" lang="en-US" sz="1200" u="none" cap="none" strike="noStrike">
                <a:solidFill>
                  <a:srgbClr val="5D7690"/>
                </a:solidFill>
                <a:latin typeface="Courier New"/>
                <a:ea typeface="Courier New"/>
                <a:cs typeface="Courier New"/>
                <a:sym typeface="Courier New"/>
              </a:rPr>
              <a:t>   # 빌드 검증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4" name="Google Shape;2564;p42"/>
          <p:cNvSpPr/>
          <p:nvPr/>
        </p:nvSpPr>
        <p:spPr>
          <a:xfrm>
            <a:off x="6126480" y="1389888"/>
            <a:ext cx="164592" cy="164592"/>
          </a:xfrm>
          <a:prstGeom prst="roundRect">
            <a:avLst>
              <a:gd fmla="val 16667" name="adj"/>
            </a:avLst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5" name="Google Shape;2565;p42"/>
          <p:cNvSpPr/>
          <p:nvPr/>
        </p:nvSpPr>
        <p:spPr>
          <a:xfrm>
            <a:off x="6400800" y="1316736"/>
            <a:ext cx="54864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4FFDA"/>
                </a:solidFill>
                <a:latin typeface="Arial"/>
                <a:ea typeface="Arial"/>
                <a:cs typeface="Arial"/>
                <a:sym typeface="Arial"/>
              </a:rPr>
              <a:t>커리큘럼 특징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6" name="Google Shape;2566;p42"/>
          <p:cNvSpPr/>
          <p:nvPr/>
        </p:nvSpPr>
        <p:spPr>
          <a:xfrm>
            <a:off x="6126480" y="1892808"/>
            <a:ext cx="256032" cy="25603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7" name="Google Shape;2567;p42"/>
          <p:cNvSpPr/>
          <p:nvPr/>
        </p:nvSpPr>
        <p:spPr>
          <a:xfrm>
            <a:off x="6126480" y="1892808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8" name="Google Shape;2568;p42"/>
          <p:cNvSpPr/>
          <p:nvPr/>
        </p:nvSpPr>
        <p:spPr>
          <a:xfrm>
            <a:off x="6492240" y="1819656"/>
            <a:ext cx="5166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13개 레슨 모두 독립 실행 가능 (폴더 하나만 복사해도 동작)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9" name="Google Shape;2569;p42"/>
          <p:cNvSpPr/>
          <p:nvPr/>
        </p:nvSpPr>
        <p:spPr>
          <a:xfrm>
            <a:off x="6126480" y="2459736"/>
            <a:ext cx="256032" cy="25603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0" name="Google Shape;2570;p42"/>
          <p:cNvSpPr/>
          <p:nvPr/>
        </p:nvSpPr>
        <p:spPr>
          <a:xfrm>
            <a:off x="6126480" y="2459736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1" name="Google Shape;2571;p42"/>
          <p:cNvSpPr/>
          <p:nvPr/>
        </p:nvSpPr>
        <p:spPr>
          <a:xfrm>
            <a:off x="6492240" y="2386584"/>
            <a:ext cx="5166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폴더명 = package.json name (충돌 방지)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2" name="Google Shape;2572;p42"/>
          <p:cNvSpPr/>
          <p:nvPr/>
        </p:nvSpPr>
        <p:spPr>
          <a:xfrm>
            <a:off x="6126480" y="3026664"/>
            <a:ext cx="256032" cy="25603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3" name="Google Shape;2573;p42"/>
          <p:cNvSpPr/>
          <p:nvPr/>
        </p:nvSpPr>
        <p:spPr>
          <a:xfrm>
            <a:off x="6126480" y="3026664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4" name="Google Shape;2574;p42"/>
          <p:cNvSpPr/>
          <p:nvPr/>
        </p:nvSpPr>
        <p:spPr>
          <a:xfrm>
            <a:off x="6492240" y="2953512"/>
            <a:ext cx="5166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코드 속 // STEP n 주석으로 작성 순서 안내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5" name="Google Shape;2575;p42"/>
          <p:cNvSpPr/>
          <p:nvPr/>
        </p:nvSpPr>
        <p:spPr>
          <a:xfrm>
            <a:off x="6126480" y="3483864"/>
            <a:ext cx="256032" cy="25603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6" name="Google Shape;2576;p42"/>
          <p:cNvSpPr/>
          <p:nvPr/>
        </p:nvSpPr>
        <p:spPr>
          <a:xfrm>
            <a:off x="6126480" y="3483864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7" name="Google Shape;2577;p42"/>
          <p:cNvSpPr/>
          <p:nvPr/>
        </p:nvSpPr>
        <p:spPr>
          <a:xfrm>
            <a:off x="6492240" y="3410712"/>
            <a:ext cx="5166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모든 레슨 빌드 통과 (Vite build / Next Compiled)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8" name="Google Shape;2578;p42"/>
          <p:cNvSpPr/>
          <p:nvPr/>
        </p:nvSpPr>
        <p:spPr>
          <a:xfrm>
            <a:off x="6126480" y="4050792"/>
            <a:ext cx="256032" cy="256032"/>
          </a:xfrm>
          <a:prstGeom prst="ellipse">
            <a:avLst/>
          </a:prstGeom>
          <a:solidFill>
            <a:srgbClr val="64FF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9" name="Google Shape;2579;p42"/>
          <p:cNvSpPr/>
          <p:nvPr/>
        </p:nvSpPr>
        <p:spPr>
          <a:xfrm>
            <a:off x="6126480" y="4050792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D1B2A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0" name="Google Shape;2580;p42"/>
          <p:cNvSpPr/>
          <p:nvPr/>
        </p:nvSpPr>
        <p:spPr>
          <a:xfrm>
            <a:off x="6492240" y="3977640"/>
            <a:ext cx="5166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6F1FF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E6F1FF"/>
                </a:solidFill>
                <a:latin typeface="Arial"/>
                <a:ea typeface="Arial"/>
                <a:cs typeface="Arial"/>
                <a:sym typeface="Arial"/>
              </a:rPr>
              <a:t>08~13은 하나의 앱을 누적 확장하는 실전 구조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1" name="Google Shape;2581;p42"/>
          <p:cNvSpPr/>
          <p:nvPr/>
        </p:nvSpPr>
        <p:spPr>
          <a:xfrm>
            <a:off x="548640" y="5029200"/>
            <a:ext cx="11109960" cy="1051560"/>
          </a:xfrm>
          <a:prstGeom prst="roundRect">
            <a:avLst>
              <a:gd fmla="val 8696" name="adj"/>
            </a:avLst>
          </a:prstGeom>
          <a:solidFill>
            <a:srgbClr val="61DA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2" name="Google Shape;2582;p42"/>
          <p:cNvSpPr/>
          <p:nvPr/>
        </p:nvSpPr>
        <p:spPr>
          <a:xfrm>
            <a:off x="822960" y="5029200"/>
            <a:ext cx="1051560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1B2A"/>
              </a:buClr>
              <a:buSzPts val="1900"/>
              <a:buFont typeface="Century Schoolbook"/>
              <a:buNone/>
            </a:pPr>
            <a:r>
              <a:rPr b="1" i="0" lang="en-US" sz="1900" u="none" cap="none" strike="noStrike">
                <a:solidFill>
                  <a:srgbClr val="0D1B2A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JSX 한 줄에서 시작해 실시간 주식 대시보드까지 — 개념을 손에 익히는 여정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3" name="Google Shape;2583;p42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69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D7690"/>
                </a:solidFill>
                <a:latin typeface="Arial"/>
                <a:ea typeface="Arial"/>
                <a:cs typeface="Arial"/>
                <a:sym typeface="Arial"/>
              </a:rPr>
              <a:t>React 실습 커리큘럼 · lessons_edu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4" name="Google Shape;2584;p42"/>
          <p:cNvSpPr/>
          <p:nvPr/>
        </p:nvSpPr>
        <p:spPr>
          <a:xfrm>
            <a:off x="10728655" y="6473952"/>
            <a:ext cx="1005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FA6C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8FA6C0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f5690c73c2_1_197"/>
          <p:cNvSpPr/>
          <p:nvPr/>
        </p:nvSpPr>
        <p:spPr>
          <a:xfrm>
            <a:off x="487680" y="219456"/>
            <a:ext cx="1828800" cy="390000"/>
          </a:xfrm>
          <a:prstGeom prst="roundRect">
            <a:avLst>
              <a:gd fmla="val 15625" name="adj"/>
            </a:avLst>
          </a:prstGeom>
          <a:solidFill>
            <a:srgbClr val="61DAFB">
              <a:alpha val="20000"/>
            </a:srgbClr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g3f5690c73c2_1_197"/>
          <p:cNvSpPr/>
          <p:nvPr/>
        </p:nvSpPr>
        <p:spPr>
          <a:xfrm>
            <a:off x="487680" y="219456"/>
            <a:ext cx="18288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2강 · 컴포넌트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g3f5690c73c2_1_197"/>
          <p:cNvSpPr/>
          <p:nvPr/>
        </p:nvSpPr>
        <p:spPr>
          <a:xfrm>
            <a:off x="487680" y="474496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Calibri"/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Props — 부모에서 자식으로</a:t>
            </a:r>
            <a:r>
              <a:rPr b="1" lang="en-US" sz="3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만</a:t>
            </a: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데이터 전달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g3f5690c73c2_1_197"/>
          <p:cNvSpPr/>
          <p:nvPr/>
        </p:nvSpPr>
        <p:spPr>
          <a:xfrm>
            <a:off x="487680" y="1449856"/>
            <a:ext cx="4632900" cy="1950900"/>
          </a:xfrm>
          <a:prstGeom prst="rect">
            <a:avLst/>
          </a:prstGeom>
          <a:solidFill>
            <a:srgbClr val="0A1A2A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g3f5690c73c2_1_197"/>
          <p:cNvSpPr/>
          <p:nvPr/>
        </p:nvSpPr>
        <p:spPr>
          <a:xfrm>
            <a:off x="731520" y="1632736"/>
            <a:ext cx="41451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부모  &lt;App /&gt;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g3f5690c73c2_1_197"/>
          <p:cNvSpPr/>
          <p:nvPr/>
        </p:nvSpPr>
        <p:spPr>
          <a:xfrm>
            <a:off x="731520" y="2120416"/>
            <a:ext cx="4145100" cy="9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name="김철수"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age={25}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role="개발자"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5" name="Google Shape;285;g3f5690c73c2_1_197"/>
          <p:cNvCxnSpPr/>
          <p:nvPr/>
        </p:nvCxnSpPr>
        <p:spPr>
          <a:xfrm>
            <a:off x="5120640" y="2303296"/>
            <a:ext cx="1463100" cy="0"/>
          </a:xfrm>
          <a:prstGeom prst="straightConnector1">
            <a:avLst/>
          </a:prstGeom>
          <a:noFill/>
          <a:ln cap="flat" cmpd="sng" w="3387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6" name="Google Shape;286;g3f5690c73c2_1_197"/>
          <p:cNvSpPr/>
          <p:nvPr/>
        </p:nvSpPr>
        <p:spPr>
          <a:xfrm>
            <a:off x="5120640" y="2024067"/>
            <a:ext cx="14631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props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300"/>
              <a:buFont typeface="Calibri"/>
              <a:buNone/>
            </a:pPr>
            <a:r>
              <a:rPr b="1" lang="en-US" sz="1300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b="1" i="0" lang="en-US" sz="13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단방향 ↓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g3f5690c73c2_1_197"/>
          <p:cNvSpPr/>
          <p:nvPr/>
        </p:nvSpPr>
        <p:spPr>
          <a:xfrm>
            <a:off x="6278880" y="2126285"/>
            <a:ext cx="3048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900"/>
              <a:buFont typeface="Calibri"/>
              <a:buNone/>
            </a:pPr>
            <a:r>
              <a:rPr b="0" i="0" lang="en-US" sz="19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▶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g3f5690c73c2_1_197"/>
          <p:cNvSpPr/>
          <p:nvPr/>
        </p:nvSpPr>
        <p:spPr>
          <a:xfrm>
            <a:off x="6705600" y="1449856"/>
            <a:ext cx="4998900" cy="1950900"/>
          </a:xfrm>
          <a:prstGeom prst="rect">
            <a:avLst/>
          </a:prstGeom>
          <a:solidFill>
            <a:srgbClr val="081A08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g3f5690c73c2_1_197"/>
          <p:cNvSpPr/>
          <p:nvPr/>
        </p:nvSpPr>
        <p:spPr>
          <a:xfrm>
            <a:off x="6949440" y="1632736"/>
            <a:ext cx="45111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900"/>
              <a:buFont typeface="Calibri"/>
              <a:buNone/>
            </a:pPr>
            <a:r>
              <a:rPr b="1" i="0" lang="en-US" sz="1900" u="none" cap="none" strike="noStrike">
                <a:solidFill>
                  <a:srgbClr val="64FFDA"/>
                </a:solidFill>
                <a:latin typeface="Calibri"/>
                <a:ea typeface="Calibri"/>
                <a:cs typeface="Calibri"/>
                <a:sym typeface="Calibri"/>
              </a:rPr>
              <a:t>자식  &lt;UserCard /&gt;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g3f5690c73c2_1_197"/>
          <p:cNvSpPr/>
          <p:nvPr/>
        </p:nvSpPr>
        <p:spPr>
          <a:xfrm>
            <a:off x="6949440" y="2120416"/>
            <a:ext cx="4511100" cy="9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({ name, age, role })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600"/>
              <a:buFont typeface="Consolas"/>
              <a:buNone/>
            </a:pPr>
            <a:r>
              <a:rPr b="0" i="0" lang="en-US" sz="16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→ 구조분해로 받아 사용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g3f5690c73c2_1_197"/>
          <p:cNvSpPr/>
          <p:nvPr/>
        </p:nvSpPr>
        <p:spPr>
          <a:xfrm>
            <a:off x="487667" y="3583469"/>
            <a:ext cx="5547300" cy="31503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g3f5690c73c2_1_197"/>
          <p:cNvSpPr/>
          <p:nvPr/>
        </p:nvSpPr>
        <p:spPr>
          <a:xfrm>
            <a:off x="670560" y="3644416"/>
            <a:ext cx="5120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부모 컴포넌트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g3f5690c73c2_1_197"/>
          <p:cNvSpPr/>
          <p:nvPr/>
        </p:nvSpPr>
        <p:spPr>
          <a:xfrm>
            <a:off x="670567" y="4010668"/>
            <a:ext cx="5120700" cy="25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function </a:t>
            </a:r>
            <a:r>
              <a:rPr b="0" i="0" lang="en-US" sz="12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  <a:t>App</a:t>
            </a: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() {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return (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&lt;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E94560"/>
                </a:solidFill>
                <a:latin typeface="Consolas"/>
                <a:ea typeface="Consolas"/>
                <a:cs typeface="Consolas"/>
                <a:sym typeface="Consolas"/>
              </a:rPr>
              <a:t>UserCard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4560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E94560"/>
                </a:solidFill>
                <a:latin typeface="Consolas"/>
                <a:ea typeface="Consolas"/>
                <a:cs typeface="Consolas"/>
                <a:sym typeface="Consolas"/>
              </a:rPr>
              <a:t>     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64FFDA"/>
                </a:solidFill>
                <a:latin typeface="Consolas"/>
                <a:ea typeface="Consolas"/>
                <a:cs typeface="Consolas"/>
                <a:sym typeface="Consolas"/>
              </a:rPr>
              <a:t>name</a:t>
            </a: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="김철수"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64FFDA"/>
                </a:solidFill>
                <a:latin typeface="Consolas"/>
                <a:ea typeface="Consolas"/>
                <a:cs typeface="Consolas"/>
                <a:sym typeface="Consolas"/>
              </a:rPr>
              <a:t>age</a:t>
            </a: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={25}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64FFDA"/>
                </a:solidFill>
                <a:latin typeface="Consolas"/>
                <a:ea typeface="Consolas"/>
                <a:cs typeface="Consolas"/>
                <a:sym typeface="Consolas"/>
              </a:rPr>
              <a:t>role</a:t>
            </a: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="개발자"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/&gt;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g3f5690c73c2_1_197"/>
          <p:cNvSpPr/>
          <p:nvPr/>
        </p:nvSpPr>
        <p:spPr>
          <a:xfrm>
            <a:off x="6339830" y="3583469"/>
            <a:ext cx="5364300" cy="3150300"/>
          </a:xfrm>
          <a:prstGeom prst="rect">
            <a:avLst/>
          </a:prstGeom>
          <a:solidFill>
            <a:srgbClr val="0A192F"/>
          </a:solidFill>
          <a:ln cap="flat" cmpd="sng" w="12700">
            <a:solidFill>
              <a:srgbClr val="0F3460"/>
            </a:solidFill>
            <a:prstDash val="solid"/>
            <a:round/>
            <a:headEnd len="sm" w="sm" type="none"/>
            <a:tailEnd len="sm" w="sm" type="none"/>
          </a:ln>
          <a:effectLst>
            <a:outerShdw blurRad="135467" rotWithShape="0" algn="bl" dir="8100000" dist="33867">
              <a:srgbClr val="000000">
                <a:alpha val="302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g3f5690c73c2_1_197"/>
          <p:cNvSpPr/>
          <p:nvPr/>
        </p:nvSpPr>
        <p:spPr>
          <a:xfrm>
            <a:off x="6522720" y="3644416"/>
            <a:ext cx="49989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92B0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8892B0"/>
                </a:solidFill>
                <a:latin typeface="Calibri"/>
                <a:ea typeface="Calibri"/>
                <a:cs typeface="Calibri"/>
                <a:sym typeface="Calibri"/>
              </a:rPr>
              <a:t>자식 컴포넌트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g3f5690c73c2_1_197"/>
          <p:cNvSpPr/>
          <p:nvPr/>
        </p:nvSpPr>
        <p:spPr>
          <a:xfrm>
            <a:off x="6522733" y="4010668"/>
            <a:ext cx="4998900" cy="25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61DAFB"/>
                </a:solidFill>
                <a:latin typeface="Consolas"/>
                <a:ea typeface="Consolas"/>
                <a:cs typeface="Consolas"/>
                <a:sym typeface="Consolas"/>
              </a:rPr>
              <a:t>function </a:t>
            </a:r>
            <a:r>
              <a:rPr b="0" i="0" lang="en-US" sz="1200" u="none" cap="none" strike="noStrike">
                <a:solidFill>
                  <a:srgbClr val="FFD700"/>
                </a:solidFill>
                <a:latin typeface="Consolas"/>
                <a:ea typeface="Consolas"/>
                <a:cs typeface="Consolas"/>
                <a:sym typeface="Consolas"/>
              </a:rPr>
              <a:t>UserCard</a:t>
            </a: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{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64FFDA"/>
                </a:solidFill>
                <a:latin typeface="Consolas"/>
                <a:ea typeface="Consolas"/>
                <a:cs typeface="Consolas"/>
                <a:sym typeface="Consolas"/>
              </a:rPr>
              <a:t>name, age, role</a:t>
            </a: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}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) {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return (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&lt;div&gt;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&lt;h2&gt;{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64FFDA"/>
                </a:solidFill>
                <a:latin typeface="Consolas"/>
                <a:ea typeface="Consolas"/>
                <a:cs typeface="Consolas"/>
                <a:sym typeface="Consolas"/>
              </a:rPr>
              <a:t>name</a:t>
            </a: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}&lt;/h2&gt;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  &lt;p&gt;{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FFDA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64FFDA"/>
                </a:solidFill>
                <a:latin typeface="Consolas"/>
                <a:ea typeface="Consolas"/>
                <a:cs typeface="Consolas"/>
                <a:sym typeface="Consolas"/>
              </a:rPr>
              <a:t>age</a:t>
            </a: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 | {</a:t>
            </a:r>
            <a:r>
              <a:rPr b="0" i="0" lang="en-US" sz="1200" u="none" cap="none" strike="noStrike">
                <a:solidFill>
                  <a:srgbClr val="64FFDA"/>
                </a:solidFill>
                <a:latin typeface="Consolas"/>
                <a:ea typeface="Consolas"/>
                <a:cs typeface="Consolas"/>
                <a:sym typeface="Consolas"/>
              </a:rPr>
              <a:t>role</a:t>
            </a: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}&lt;/p&gt;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  &lt;/div&gt;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  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6F6"/>
              </a:buClr>
              <a:buSzPts val="1500"/>
              <a:buFont typeface="Consolas"/>
              <a:buNone/>
            </a:pPr>
            <a:r>
              <a:rPr b="0" i="0" lang="en-US" sz="1200" u="none" cap="none" strike="noStrike">
                <a:solidFill>
                  <a:srgbClr val="CCD6F6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g3f5690c73c2_1_197"/>
          <p:cNvSpPr/>
          <p:nvPr/>
        </p:nvSpPr>
        <p:spPr>
          <a:xfrm>
            <a:off x="8594585" y="5993949"/>
            <a:ext cx="3536100" cy="792300"/>
          </a:xfrm>
          <a:prstGeom prst="rect">
            <a:avLst/>
          </a:prstGeom>
          <a:solidFill>
            <a:srgbClr val="1A0F00"/>
          </a:solidFill>
          <a:ln cap="flat" cmpd="sng" w="12700">
            <a:solidFill>
              <a:srgbClr val="FFD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25" lIns="121925" spcFirstLastPara="1" rIns="121925" wrap="square" tIns="121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3f5690c73c2_1_197"/>
          <p:cNvSpPr/>
          <p:nvPr/>
        </p:nvSpPr>
        <p:spPr>
          <a:xfrm>
            <a:off x="8777518" y="6030549"/>
            <a:ext cx="3255600" cy="68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75" lIns="121925" spcFirstLastPara="1" rIns="121925" wrap="square" tIns="60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⚠️  Props는 읽기 전용</a:t>
            </a:r>
            <a:endParaRPr b="0" i="0" sz="1500" u="none" cap="none" strike="noStrike">
              <a:solidFill>
                <a:srgbClr val="FFD7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 — 자식이 직접 수정하면 에러 발생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g3f5690c73c2_1_197"/>
          <p:cNvSpPr/>
          <p:nvPr/>
        </p:nvSpPr>
        <p:spPr>
          <a:xfrm>
            <a:off x="487680" y="1237449"/>
            <a:ext cx="11216700" cy="30300"/>
          </a:xfrm>
          <a:prstGeom prst="rect">
            <a:avLst/>
          </a:prstGeom>
          <a:solidFill>
            <a:srgbClr val="61DAFB">
              <a:alpha val="40000"/>
            </a:srgbClr>
          </a:solidFill>
          <a:ln cap="flat" cmpd="sng" w="16925">
            <a:solidFill>
              <a:srgbClr val="61DAFB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A2E"/>
        </a:soli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f5690c73c2_1_224"/>
          <p:cNvSpPr/>
          <p:nvPr/>
        </p:nvSpPr>
        <p:spPr>
          <a:xfrm>
            <a:off x="487680" y="219456"/>
            <a:ext cx="1828800" cy="390000"/>
          </a:xfrm>
          <a:prstGeom prst="roundRect">
            <a:avLst>
              <a:gd fmla="val 15625" name="adj"/>
            </a:avLst>
          </a:prstGeom>
          <a:solidFill>
            <a:srgbClr val="61DAFB">
              <a:alpha val="20000"/>
            </a:srgbClr>
          </a:solidFill>
          <a:ln cap="flat" cmpd="sng" w="16925">
            <a:solidFill>
              <a:srgbClr val="61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g3f5690c73c2_1_224"/>
          <p:cNvSpPr/>
          <p:nvPr/>
        </p:nvSpPr>
        <p:spPr>
          <a:xfrm>
            <a:off x="487680" y="219456"/>
            <a:ext cx="18288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DAF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61DAFB"/>
                </a:solidFill>
                <a:latin typeface="Calibri"/>
                <a:ea typeface="Calibri"/>
                <a:cs typeface="Calibri"/>
                <a:sym typeface="Calibri"/>
              </a:rPr>
              <a:t>2강 · 컴포넌트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g3f5690c73c2_1_224"/>
          <p:cNvSpPr/>
          <p:nvPr/>
        </p:nvSpPr>
        <p:spPr>
          <a:xfrm>
            <a:off x="487680" y="474496"/>
            <a:ext cx="112167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Calibri"/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Props — 부모에서 자식으로 데이터 전달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g3f5690c73c2_1_224"/>
          <p:cNvSpPr/>
          <p:nvPr/>
        </p:nvSpPr>
        <p:spPr>
          <a:xfrm>
            <a:off x="8656000" y="6065600"/>
            <a:ext cx="3536100" cy="792300"/>
          </a:xfrm>
          <a:prstGeom prst="rect">
            <a:avLst/>
          </a:prstGeom>
          <a:solidFill>
            <a:srgbClr val="1A0F00"/>
          </a:solidFill>
          <a:ln cap="flat" cmpd="sng" w="12700">
            <a:solidFill>
              <a:srgbClr val="FFD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25" lIns="121925" spcFirstLastPara="1" rIns="121925" wrap="square" tIns="121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g3f5690c73c2_1_224"/>
          <p:cNvSpPr/>
          <p:nvPr/>
        </p:nvSpPr>
        <p:spPr>
          <a:xfrm>
            <a:off x="8838933" y="6102199"/>
            <a:ext cx="3255600" cy="68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75" lIns="121925" spcFirstLastPara="1" rIns="121925" wrap="square" tIns="60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⚠️  Props는 읽기 전용</a:t>
            </a:r>
            <a:endParaRPr b="0" i="0" sz="1500" u="none" cap="none" strike="noStrike">
              <a:solidFill>
                <a:srgbClr val="FFD7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70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FFD700"/>
                </a:solidFill>
                <a:latin typeface="Calibri"/>
                <a:ea typeface="Calibri"/>
                <a:cs typeface="Calibri"/>
                <a:sym typeface="Calibri"/>
              </a:rPr>
              <a:t> — 자식이 직접 수정하면 에러 발생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g3f5690c73c2_1_224"/>
          <p:cNvSpPr/>
          <p:nvPr/>
        </p:nvSpPr>
        <p:spPr>
          <a:xfrm>
            <a:off x="487680" y="1237449"/>
            <a:ext cx="11216700" cy="30300"/>
          </a:xfrm>
          <a:prstGeom prst="rect">
            <a:avLst/>
          </a:prstGeom>
          <a:solidFill>
            <a:srgbClr val="61DAFB">
              <a:alpha val="40000"/>
            </a:srgbClr>
          </a:solidFill>
          <a:ln cap="flat" cmpd="sng" w="16925">
            <a:solidFill>
              <a:srgbClr val="61DAFB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1" name="Google Shape;311;g3f5690c73c2_1_2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67" y="1354200"/>
            <a:ext cx="7988499" cy="525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2026-07-17T01:19:44Z</dcterms:created>
  <dc:creator>PptxGenJS</dc:creator>
</cp:coreProperties>
</file>