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143500" cx="9144000"/>
  <p:notesSz cx="51435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hdJ70nOij+HN/5UqxQDEicUkas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2" name="Google Shape;51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3" name="Google Shape;51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7" name="Google Shape;57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8" name="Google Shape;57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3" name="Google Shape;62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4" name="Google Shape;62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5" name="Google Shape;69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6" name="Google Shape;69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1" name="Google Shape;75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52" name="Google Shape;75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6" name="Google Shape;82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2" name="Google Shape;90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3" name="Google Shape;903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1" name="Google Shape;94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2" name="Google Shape;94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5" name="Google Shape;100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6" name="Google Shape;100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6" name="Google Shape;112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7" name="Google Shape;1127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" name="Google Shape;45;p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4" name="Google Shape;120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5" name="Google Shape;1205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3" name="Google Shape;126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4" name="Google Shape;1264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" name="Google Shape;18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5" name="Google Shape;32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e727ad6505_0_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2" name="Google Shape;372;g3e727ad6505_0_1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3" name="Google Shape;373;g3e727ad6505_0_1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2" name="Google Shape;39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3" name="Google Shape;39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1" name="Google Shape;45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app.js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2A4A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6217920" y="-1097280"/>
            <a:ext cx="4572000" cy="4572000"/>
          </a:xfrm>
          <a:prstGeom prst="ellipse">
            <a:avLst/>
          </a:prstGeom>
          <a:solidFill>
            <a:srgbClr val="F4A732">
              <a:alpha val="5882"/>
            </a:srgbClr>
          </a:solidFill>
          <a:ln cap="flat" cmpd="sng" w="12700">
            <a:solidFill>
              <a:srgbClr val="F4A732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-1097280" y="3108960"/>
            <a:ext cx="3657600" cy="3657600"/>
          </a:xfrm>
          <a:prstGeom prst="ellipse">
            <a:avLst/>
          </a:prstGeom>
          <a:solidFill>
            <a:srgbClr val="0EA5A0">
              <a:alpha val="5882"/>
            </a:srgbClr>
          </a:solidFill>
          <a:ln cap="flat" cmpd="sng" w="12700">
            <a:solidFill>
              <a:srgbClr val="0EA5A0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457200" y="731520"/>
            <a:ext cx="1737360" cy="173736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457200" y="731520"/>
            <a:ext cx="173736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4800"/>
              <a:buFont typeface="Calibri"/>
              <a:buNone/>
            </a:pPr>
            <a:r>
              <a:rPr b="1" i="0" lang="en-US" sz="4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JS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2514600" y="658368"/>
            <a:ext cx="62179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JavaScript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2514600" y="1261872"/>
            <a:ext cx="621792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기초 개념 학습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2514600" y="2011680"/>
            <a:ext cx="62179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3.js 폴더 20개 예제 파일 — 핵심 개념 완전 정리 | 소스코드 실습 병행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2514600" y="2377440"/>
            <a:ext cx="6217920" cy="18288"/>
          </a:xfrm>
          <a:prstGeom prst="rect">
            <a:avLst/>
          </a:prstGeom>
          <a:solidFill>
            <a:srgbClr val="2C3E6B"/>
          </a:solidFill>
          <a:ln cap="flat" cmpd="sng" w="12700">
            <a:solidFill>
              <a:srgbClr val="2C3E6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2514600" y="2523744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F4A732">
              <a:alpha val="12156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2514600" y="2523744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js01-02  작성방식·대화창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4087368" y="2523744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0EA5A0">
              <a:alpha val="12156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4087368" y="2523744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js03  변수·타입·스코프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5660136" y="2523744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2563EB">
              <a:alpha val="12156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5660136" y="2523744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js04-06  DOM·형변환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7232904" y="2523744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7C3AED">
              <a:alpha val="12156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7232904" y="2523744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js07  함수·객체·ES6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2514600" y="3035808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16A34A">
              <a:alpha val="12156"/>
            </a:srgbClr>
          </a:solidFill>
          <a:ln cap="flat" cmpd="sng" w="1015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"/>
          <p:cNvSpPr/>
          <p:nvPr/>
        </p:nvSpPr>
        <p:spPr>
          <a:xfrm>
            <a:off x="2514600" y="3035808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js08-09  String·Array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4087368" y="3035808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EA580C">
              <a:alpha val="12156"/>
            </a:srgbClr>
          </a:solidFill>
          <a:ln cap="flat" cmpd="sng" w="1015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1"/>
          <p:cNvSpPr/>
          <p:nvPr/>
        </p:nvSpPr>
        <p:spPr>
          <a:xfrm>
            <a:off x="4087368" y="3035808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js10-11  Lotto·반복문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5660136" y="3035808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DC2626">
              <a:alpha val="12156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5660136" y="3035808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js12-16  Date·BOM·DOM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7232904" y="3035808"/>
            <a:ext cx="1481328" cy="420624"/>
          </a:xfrm>
          <a:prstGeom prst="roundRect">
            <a:avLst>
              <a:gd fmla="val 13043" name="adj"/>
            </a:avLst>
          </a:prstGeom>
          <a:solidFill>
            <a:srgbClr val="7B8FB0">
              <a:alpha val="12156"/>
            </a:srgbClr>
          </a:solidFill>
          <a:ln cap="flat" cmpd="sng" w="10150">
            <a:solidFill>
              <a:srgbClr val="7B8F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7232904" y="3035808"/>
            <a:ext cx="1481328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8FB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7B8FB0"/>
                </a:solidFill>
                <a:latin typeface="Calibri"/>
                <a:ea typeface="Calibri"/>
                <a:cs typeface="Calibri"/>
                <a:sym typeface="Calibri"/>
              </a:rPr>
              <a:t>js19-20  Cookie·Ajax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A1628"/>
          </a:solidFill>
          <a:ln cap="flat" cmpd="sng" w="12700">
            <a:solidFill>
              <a:srgbClr val="0A16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0" y="4846320"/>
            <a:ext cx="9144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7090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5A7090"/>
                </a:solidFill>
                <a:latin typeface="Calibri"/>
                <a:ea typeface="Calibri"/>
                <a:cs typeface="Calibri"/>
                <a:sym typeface="Calibri"/>
              </a:rPr>
              <a:t>ES5 + ES6 핵심 개념  |  소스코드 실습 병행  |  3.js 폴더 완전 정복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9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9"/>
          <p:cNvSpPr/>
          <p:nvPr/>
        </p:nvSpPr>
        <p:spPr>
          <a:xfrm>
            <a:off x="6114343" y="346787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F4A732">
              <a:alpha val="12156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9"/>
          <p:cNvSpPr/>
          <p:nvPr/>
        </p:nvSpPr>
        <p:spPr>
          <a:xfrm>
            <a:off x="6114343" y="346787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js07_객체_함수의사용.html  (2/3)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9"/>
          <p:cNvSpPr/>
          <p:nvPr/>
        </p:nvSpPr>
        <p:spPr>
          <a:xfrm>
            <a:off x="411480" y="127281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객체 만들기 3가지 방식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9"/>
          <p:cNvSpPr/>
          <p:nvPr/>
        </p:nvSpPr>
        <p:spPr>
          <a:xfrm>
            <a:off x="411480" y="725360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9"/>
          <p:cNvSpPr/>
          <p:nvPr/>
        </p:nvSpPr>
        <p:spPr>
          <a:xfrm>
            <a:off x="411475" y="811375"/>
            <a:ext cx="2712600" cy="3554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9"/>
          <p:cNvSpPr/>
          <p:nvPr/>
        </p:nvSpPr>
        <p:spPr>
          <a:xfrm>
            <a:off x="411480" y="811375"/>
            <a:ext cx="2712600" cy="3840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9"/>
          <p:cNvSpPr/>
          <p:nvPr/>
        </p:nvSpPr>
        <p:spPr>
          <a:xfrm>
            <a:off x="502920" y="847951"/>
            <a:ext cx="2566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📋  ① 객체 리터럴 방식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9"/>
          <p:cNvSpPr/>
          <p:nvPr/>
        </p:nvSpPr>
        <p:spPr>
          <a:xfrm>
            <a:off x="502920" y="1250287"/>
            <a:ext cx="2548200" cy="255900"/>
          </a:xfrm>
          <a:prstGeom prst="rect">
            <a:avLst/>
          </a:prstGeom>
          <a:solidFill>
            <a:srgbClr val="F4A732">
              <a:alpha val="10196"/>
            </a:srgbClr>
          </a:solidFill>
          <a:ln cap="flat" cmpd="sng" w="9525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9"/>
          <p:cNvSpPr/>
          <p:nvPr/>
        </p:nvSpPr>
        <p:spPr>
          <a:xfrm>
            <a:off x="539496" y="1268575"/>
            <a:ext cx="2493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언제? 단일 객체를 빠르게 만들 때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9"/>
          <p:cNvSpPr/>
          <p:nvPr/>
        </p:nvSpPr>
        <p:spPr>
          <a:xfrm>
            <a:off x="502920" y="1670911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9"/>
          <p:cNvSpPr/>
          <p:nvPr/>
        </p:nvSpPr>
        <p:spPr>
          <a:xfrm>
            <a:off x="685800" y="159775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{ "key": value } 형태로 중괄호 안에 직접 정의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9"/>
          <p:cNvSpPr/>
          <p:nvPr/>
        </p:nvSpPr>
        <p:spPr>
          <a:xfrm>
            <a:off x="502920" y="2146399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9"/>
          <p:cNvSpPr/>
          <p:nvPr/>
        </p:nvSpPr>
        <p:spPr>
          <a:xfrm>
            <a:off x="685800" y="2073247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접근: obj.subject  또는  obj["subject"]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9"/>
          <p:cNvSpPr/>
          <p:nvPr/>
        </p:nvSpPr>
        <p:spPr>
          <a:xfrm>
            <a:off x="502920" y="2621887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9"/>
          <p:cNvSpPr/>
          <p:nvPr/>
        </p:nvSpPr>
        <p:spPr>
          <a:xfrm>
            <a:off x="685800" y="2548735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추가: obj["newKey"] = value   →  insert 개념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9"/>
          <p:cNvSpPr/>
          <p:nvPr/>
        </p:nvSpPr>
        <p:spPr>
          <a:xfrm>
            <a:off x="502920" y="3097375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9"/>
          <p:cNvSpPr/>
          <p:nvPr/>
        </p:nvSpPr>
        <p:spPr>
          <a:xfrm>
            <a:off x="685800" y="3024223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수정: obj.subject = "JS"    →  update 개념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9"/>
          <p:cNvSpPr/>
          <p:nvPr/>
        </p:nvSpPr>
        <p:spPr>
          <a:xfrm>
            <a:off x="502920" y="3572863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9"/>
          <p:cNvSpPr/>
          <p:nvPr/>
        </p:nvSpPr>
        <p:spPr>
          <a:xfrm>
            <a:off x="685800" y="3499711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삭제: delete obj["key"]     →  delete 개념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9"/>
          <p:cNvSpPr/>
          <p:nvPr/>
        </p:nvSpPr>
        <p:spPr>
          <a:xfrm>
            <a:off x="502920" y="4048351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9"/>
          <p:cNvSpPr/>
          <p:nvPr/>
        </p:nvSpPr>
        <p:spPr>
          <a:xfrm>
            <a:off x="685800" y="397519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메서드: 화살표함수로 내부 함수 정의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9"/>
          <p:cNvSpPr/>
          <p:nvPr/>
        </p:nvSpPr>
        <p:spPr>
          <a:xfrm>
            <a:off x="3215637" y="811375"/>
            <a:ext cx="2712600" cy="3554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9"/>
          <p:cNvSpPr/>
          <p:nvPr/>
        </p:nvSpPr>
        <p:spPr>
          <a:xfrm>
            <a:off x="3215640" y="811375"/>
            <a:ext cx="2712600" cy="3840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9"/>
          <p:cNvSpPr/>
          <p:nvPr/>
        </p:nvSpPr>
        <p:spPr>
          <a:xfrm>
            <a:off x="3307080" y="847951"/>
            <a:ext cx="2566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🏗  ② 생성자 함수 방식 (new)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9"/>
          <p:cNvSpPr/>
          <p:nvPr/>
        </p:nvSpPr>
        <p:spPr>
          <a:xfrm>
            <a:off x="3307080" y="1250287"/>
            <a:ext cx="2548200" cy="255900"/>
          </a:xfrm>
          <a:prstGeom prst="rect">
            <a:avLst/>
          </a:prstGeom>
          <a:solidFill>
            <a:srgbClr val="0EA5A0">
              <a:alpha val="10196"/>
            </a:srgbClr>
          </a:solidFill>
          <a:ln cap="flat" cmpd="sng" w="9525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9"/>
          <p:cNvSpPr/>
          <p:nvPr/>
        </p:nvSpPr>
        <p:spPr>
          <a:xfrm>
            <a:off x="3343656" y="1268575"/>
            <a:ext cx="2493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언제? 같은 구조의 객체를 여러 개 만들 때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9"/>
          <p:cNvSpPr/>
          <p:nvPr/>
        </p:nvSpPr>
        <p:spPr>
          <a:xfrm>
            <a:off x="3307080" y="1670911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9"/>
          <p:cNvSpPr/>
          <p:nvPr/>
        </p:nvSpPr>
        <p:spPr>
          <a:xfrm>
            <a:off x="3489960" y="159775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function 키워드로 정의 + new 예약어로 인스턴스 생성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9"/>
          <p:cNvSpPr/>
          <p:nvPr/>
        </p:nvSpPr>
        <p:spPr>
          <a:xfrm>
            <a:off x="3307080" y="2146399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9"/>
          <p:cNvSpPr/>
          <p:nvPr/>
        </p:nvSpPr>
        <p:spPr>
          <a:xfrm>
            <a:off x="3489960" y="2073247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this.속성명 으로 선언 → 외부에서 접근 가능 (public)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9"/>
          <p:cNvSpPr/>
          <p:nvPr/>
        </p:nvSpPr>
        <p:spPr>
          <a:xfrm>
            <a:off x="3307080" y="2621887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9"/>
          <p:cNvSpPr/>
          <p:nvPr/>
        </p:nvSpPr>
        <p:spPr>
          <a:xfrm>
            <a:off x="3489960" y="2548735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let 변수로 선언 → 외부 접근 불가</a:t>
            </a:r>
            <a:endParaRPr b="0" i="0" sz="1050" u="none" cap="none" strike="noStrike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(private / 은닉)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9"/>
          <p:cNvSpPr/>
          <p:nvPr/>
        </p:nvSpPr>
        <p:spPr>
          <a:xfrm>
            <a:off x="3307080" y="3097375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9"/>
          <p:cNvSpPr/>
          <p:nvPr/>
        </p:nvSpPr>
        <p:spPr>
          <a:xfrm>
            <a:off x="3489960" y="3024223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getter 메서드로 은닉 변수에 안전하게 접근 허용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9"/>
          <p:cNvSpPr/>
          <p:nvPr/>
        </p:nvSpPr>
        <p:spPr>
          <a:xfrm>
            <a:off x="3307080" y="3572863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9"/>
          <p:cNvSpPr/>
          <p:nvPr/>
        </p:nvSpPr>
        <p:spPr>
          <a:xfrm>
            <a:off x="3489960" y="3499711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내부 메서드에 화살표함수 사용 시 this 바인딩 주의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9"/>
          <p:cNvSpPr/>
          <p:nvPr/>
        </p:nvSpPr>
        <p:spPr>
          <a:xfrm>
            <a:off x="3307080" y="4048351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9"/>
          <p:cNvSpPr/>
          <p:nvPr/>
        </p:nvSpPr>
        <p:spPr>
          <a:xfrm>
            <a:off x="3489960" y="397519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const obj = new MyFunc("값")  →  인스턴스 생성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9"/>
          <p:cNvSpPr/>
          <p:nvPr/>
        </p:nvSpPr>
        <p:spPr>
          <a:xfrm>
            <a:off x="6019798" y="811375"/>
            <a:ext cx="2712600" cy="3554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9"/>
          <p:cNvSpPr/>
          <p:nvPr/>
        </p:nvSpPr>
        <p:spPr>
          <a:xfrm>
            <a:off x="6019800" y="811375"/>
            <a:ext cx="2712600" cy="3840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9"/>
          <p:cNvSpPr/>
          <p:nvPr/>
        </p:nvSpPr>
        <p:spPr>
          <a:xfrm>
            <a:off x="6111240" y="847951"/>
            <a:ext cx="2566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🔗  ③ 프로토타입 (prototype)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9"/>
          <p:cNvSpPr/>
          <p:nvPr/>
        </p:nvSpPr>
        <p:spPr>
          <a:xfrm>
            <a:off x="6111240" y="1250287"/>
            <a:ext cx="2548200" cy="255900"/>
          </a:xfrm>
          <a:prstGeom prst="rect">
            <a:avLst/>
          </a:prstGeom>
          <a:solidFill>
            <a:srgbClr val="2563EB">
              <a:alpha val="10196"/>
            </a:srgbClr>
          </a:solidFill>
          <a:ln cap="flat" cmpd="sng" w="9525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9"/>
          <p:cNvSpPr/>
          <p:nvPr/>
        </p:nvSpPr>
        <p:spPr>
          <a:xfrm>
            <a:off x="6147816" y="1268575"/>
            <a:ext cx="2493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언제? 기존·신규 객체 모두에 기능을 추가할 때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9"/>
          <p:cNvSpPr/>
          <p:nvPr/>
        </p:nvSpPr>
        <p:spPr>
          <a:xfrm>
            <a:off x="6111240" y="1670911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9"/>
          <p:cNvSpPr/>
          <p:nvPr/>
        </p:nvSpPr>
        <p:spPr>
          <a:xfrm>
            <a:off x="6294120" y="159775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MyFunc.prototype.메서드 = function(){} 형태로 추가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9"/>
          <p:cNvSpPr/>
          <p:nvPr/>
        </p:nvSpPr>
        <p:spPr>
          <a:xfrm>
            <a:off x="6111240" y="2146399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9"/>
          <p:cNvSpPr/>
          <p:nvPr/>
        </p:nvSpPr>
        <p:spPr>
          <a:xfrm>
            <a:off x="6294120" y="2073247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이미 생성된 기존 객체에도 즉시 적용됨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9"/>
          <p:cNvSpPr/>
          <p:nvPr/>
        </p:nvSpPr>
        <p:spPr>
          <a:xfrm>
            <a:off x="6111240" y="2621887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9"/>
          <p:cNvSpPr/>
          <p:nvPr/>
        </p:nvSpPr>
        <p:spPr>
          <a:xfrm>
            <a:off x="6294120" y="2548735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이후 new 로 생성될 모든 객체에도 자동 적용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9"/>
          <p:cNvSpPr/>
          <p:nvPr/>
        </p:nvSpPr>
        <p:spPr>
          <a:xfrm>
            <a:off x="6111240" y="3097375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9"/>
          <p:cNvSpPr/>
          <p:nvPr/>
        </p:nvSpPr>
        <p:spPr>
          <a:xfrm>
            <a:off x="6294120" y="3024223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같은 메서드를 공유 → 메모리 효율 (재사용성)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9"/>
          <p:cNvSpPr/>
          <p:nvPr/>
        </p:nvSpPr>
        <p:spPr>
          <a:xfrm>
            <a:off x="6111240" y="3572863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9"/>
          <p:cNvSpPr/>
          <p:nvPr/>
        </p:nvSpPr>
        <p:spPr>
          <a:xfrm>
            <a:off x="6294120" y="3499711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this 키워드로 해당 인스턴스 속성 접근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9"/>
          <p:cNvSpPr/>
          <p:nvPr/>
        </p:nvSpPr>
        <p:spPr>
          <a:xfrm>
            <a:off x="6111240" y="4048351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9"/>
          <p:cNvSpPr/>
          <p:nvPr/>
        </p:nvSpPr>
        <p:spPr>
          <a:xfrm>
            <a:off x="6294120" y="397519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객체를 독립적으로 관리해야 하는 경우는 미사용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9"/>
          <p:cNvSpPr/>
          <p:nvPr/>
        </p:nvSpPr>
        <p:spPr>
          <a:xfrm>
            <a:off x="411475" y="4468528"/>
            <a:ext cx="8321100" cy="573300"/>
          </a:xfrm>
          <a:prstGeom prst="rect">
            <a:avLst/>
          </a:prstGeom>
          <a:solidFill>
            <a:srgbClr val="F4A732">
              <a:alpha val="5882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9"/>
          <p:cNvSpPr/>
          <p:nvPr/>
        </p:nvSpPr>
        <p:spPr>
          <a:xfrm>
            <a:off x="411475" y="4468528"/>
            <a:ext cx="63900" cy="5733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9"/>
          <p:cNvSpPr/>
          <p:nvPr/>
        </p:nvSpPr>
        <p:spPr>
          <a:xfrm>
            <a:off x="557784" y="4480262"/>
            <a:ext cx="8101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💡  this 예약어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9"/>
          <p:cNvSpPr/>
          <p:nvPr/>
        </p:nvSpPr>
        <p:spPr>
          <a:xfrm>
            <a:off x="718975" y="4697703"/>
            <a:ext cx="7922100" cy="34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생성자 함수 안에서 this는 new로 생성될 인스턴스 자신을 가리킴. this.subject = "JS" 로 선언하면 외부에서 obj.subject 로 접근 가능.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0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7C3AED">
              <a:alpha val="12156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0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js07_객체_함수의사용.html  (3/3)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0"/>
          <p:cNvSpPr/>
          <p:nvPr/>
        </p:nvSpPr>
        <p:spPr>
          <a:xfrm>
            <a:off x="411480" y="475488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클로저 (Closure) — 상태 유지 패턴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0"/>
          <p:cNvSpPr/>
          <p:nvPr/>
        </p:nvSpPr>
        <p:spPr>
          <a:xfrm>
            <a:off x="411480" y="1188720"/>
            <a:ext cx="8321040" cy="18288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10"/>
          <p:cNvSpPr/>
          <p:nvPr/>
        </p:nvSpPr>
        <p:spPr>
          <a:xfrm>
            <a:off x="411480" y="1305442"/>
            <a:ext cx="8321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100"/>
              <a:buFont typeface="Calibri"/>
              <a:buNone/>
            </a:pPr>
            <a:r>
              <a:rPr b="0" i="0" lang="en-US" sz="11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부모 함수의 변수(스코프)를 내부의 자식 함수가 기억하고 참조하는 상태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0"/>
          <p:cNvSpPr/>
          <p:nvPr/>
        </p:nvSpPr>
        <p:spPr>
          <a:xfrm>
            <a:off x="411480" y="1652914"/>
            <a:ext cx="2712600" cy="2011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0"/>
          <p:cNvSpPr/>
          <p:nvPr/>
        </p:nvSpPr>
        <p:spPr>
          <a:xfrm>
            <a:off x="411480" y="1652914"/>
            <a:ext cx="2712600" cy="3657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0"/>
          <p:cNvSpPr/>
          <p:nvPr/>
        </p:nvSpPr>
        <p:spPr>
          <a:xfrm>
            <a:off x="502920" y="1689490"/>
            <a:ext cx="2566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❌  전역 변수 방식 (문제)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0"/>
          <p:cNvSpPr/>
          <p:nvPr/>
        </p:nvSpPr>
        <p:spPr>
          <a:xfrm>
            <a:off x="539496" y="2091826"/>
            <a:ext cx="2493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var count = 0 을 전역으로 선언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어디서나 count를 수정할 수 있어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보안에 취약하고 의도치 않은 변경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0"/>
          <p:cNvSpPr/>
          <p:nvPr/>
        </p:nvSpPr>
        <p:spPr>
          <a:xfrm>
            <a:off x="502920" y="3042802"/>
            <a:ext cx="2548200" cy="530400"/>
          </a:xfrm>
          <a:prstGeom prst="rect">
            <a:avLst/>
          </a:prstGeom>
          <a:solidFill>
            <a:srgbClr val="DC2626">
              <a:alpha val="7843"/>
            </a:srgbClr>
          </a:solidFill>
          <a:ln cap="flat" cmpd="sng" w="9525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0"/>
          <p:cNvSpPr/>
          <p:nvPr/>
        </p:nvSpPr>
        <p:spPr>
          <a:xfrm>
            <a:off x="557784" y="3097666"/>
            <a:ext cx="24567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문제: count 가 외부에 노출됨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0"/>
          <p:cNvSpPr/>
          <p:nvPr/>
        </p:nvSpPr>
        <p:spPr>
          <a:xfrm>
            <a:off x="3215640" y="1652914"/>
            <a:ext cx="2712600" cy="2011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0"/>
          <p:cNvSpPr/>
          <p:nvPr/>
        </p:nvSpPr>
        <p:spPr>
          <a:xfrm>
            <a:off x="3215640" y="1652914"/>
            <a:ext cx="2712600" cy="3657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0"/>
          <p:cNvSpPr/>
          <p:nvPr/>
        </p:nvSpPr>
        <p:spPr>
          <a:xfrm>
            <a:off x="3307080" y="1689490"/>
            <a:ext cx="2566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✅  클로저로 해결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0"/>
          <p:cNvSpPr/>
          <p:nvPr/>
        </p:nvSpPr>
        <p:spPr>
          <a:xfrm>
            <a:off x="3343656" y="2091826"/>
            <a:ext cx="2493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부모 함수 안에 var count 선언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자식 함수가 count를 기억·참조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외부에서 count에 직접 접근 불가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0"/>
          <p:cNvSpPr/>
          <p:nvPr/>
        </p:nvSpPr>
        <p:spPr>
          <a:xfrm>
            <a:off x="3307080" y="3042802"/>
            <a:ext cx="2548200" cy="530400"/>
          </a:xfrm>
          <a:prstGeom prst="rect">
            <a:avLst/>
          </a:prstGeom>
          <a:solidFill>
            <a:srgbClr val="16A34A">
              <a:alpha val="7843"/>
            </a:srgbClr>
          </a:solidFill>
          <a:ln cap="flat" cmpd="sng" w="9525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0"/>
          <p:cNvSpPr/>
          <p:nvPr/>
        </p:nvSpPr>
        <p:spPr>
          <a:xfrm>
            <a:off x="3361944" y="3097666"/>
            <a:ext cx="24567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장점: 정보 은닉 + 상태 유지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0"/>
          <p:cNvSpPr/>
          <p:nvPr/>
        </p:nvSpPr>
        <p:spPr>
          <a:xfrm>
            <a:off x="6019800" y="1652914"/>
            <a:ext cx="2712600" cy="2011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0"/>
          <p:cNvSpPr/>
          <p:nvPr/>
        </p:nvSpPr>
        <p:spPr>
          <a:xfrm>
            <a:off x="6019800" y="1652914"/>
            <a:ext cx="2712600" cy="3657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10"/>
          <p:cNvSpPr/>
          <p:nvPr/>
        </p:nvSpPr>
        <p:spPr>
          <a:xfrm>
            <a:off x="6111240" y="1689490"/>
            <a:ext cx="2566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⚡  즉시실행 클로저 (완성형)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0"/>
          <p:cNvSpPr/>
          <p:nvPr/>
        </p:nvSpPr>
        <p:spPr>
          <a:xfrm>
            <a:off x="6147816" y="2091826"/>
            <a:ext cx="2493300" cy="8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function(){}() 로 부모를 즉시 실행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반환된 자식 함수를 변수에 저장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이후 호출마다 count 값이 누적됨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10"/>
          <p:cNvSpPr/>
          <p:nvPr/>
        </p:nvSpPr>
        <p:spPr>
          <a:xfrm>
            <a:off x="6111240" y="3042802"/>
            <a:ext cx="2548200" cy="530400"/>
          </a:xfrm>
          <a:prstGeom prst="rect">
            <a:avLst/>
          </a:prstGeom>
          <a:solidFill>
            <a:srgbClr val="7C3AED">
              <a:alpha val="7843"/>
            </a:srgbClr>
          </a:solidFill>
          <a:ln cap="flat" cmpd="sng" w="9525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10"/>
          <p:cNvSpPr/>
          <p:nvPr/>
        </p:nvSpPr>
        <p:spPr>
          <a:xfrm>
            <a:off x="6166104" y="3097666"/>
            <a:ext cx="24567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관용: let fn = function(){...}()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0"/>
          <p:cNvSpPr/>
          <p:nvPr/>
        </p:nvSpPr>
        <p:spPr>
          <a:xfrm>
            <a:off x="411480" y="3756034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클로저 핵심 정리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0"/>
          <p:cNvSpPr/>
          <p:nvPr/>
        </p:nvSpPr>
        <p:spPr>
          <a:xfrm>
            <a:off x="411480" y="4036223"/>
            <a:ext cx="2057400" cy="102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0"/>
          <p:cNvSpPr/>
          <p:nvPr/>
        </p:nvSpPr>
        <p:spPr>
          <a:xfrm>
            <a:off x="411480" y="4036223"/>
            <a:ext cx="2057400" cy="549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0"/>
          <p:cNvSpPr/>
          <p:nvPr/>
        </p:nvSpPr>
        <p:spPr>
          <a:xfrm>
            <a:off x="502920" y="4109375"/>
            <a:ext cx="18837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🔒  정보 은닉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0"/>
          <p:cNvSpPr/>
          <p:nvPr/>
        </p:nvSpPr>
        <p:spPr>
          <a:xfrm>
            <a:off x="502920" y="4383695"/>
            <a:ext cx="1883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count 변수가 함수 내부에 은닉 → 외부 직접 수정 불가 (getter 개념으로 제어)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0"/>
          <p:cNvSpPr/>
          <p:nvPr/>
        </p:nvSpPr>
        <p:spPr>
          <a:xfrm>
            <a:off x="2560320" y="4036223"/>
            <a:ext cx="2057400" cy="102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0"/>
          <p:cNvSpPr/>
          <p:nvPr/>
        </p:nvSpPr>
        <p:spPr>
          <a:xfrm>
            <a:off x="2560320" y="4036223"/>
            <a:ext cx="2057400" cy="549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0"/>
          <p:cNvSpPr/>
          <p:nvPr/>
        </p:nvSpPr>
        <p:spPr>
          <a:xfrm>
            <a:off x="2651760" y="4109375"/>
            <a:ext cx="18837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💾  상태 유지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0"/>
          <p:cNvSpPr/>
          <p:nvPr/>
        </p:nvSpPr>
        <p:spPr>
          <a:xfrm>
            <a:off x="2651760" y="4383695"/>
            <a:ext cx="1883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closureTest2_2() 를 반복 호출하면 count 값이 누적 유지됨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0"/>
          <p:cNvSpPr/>
          <p:nvPr/>
        </p:nvSpPr>
        <p:spPr>
          <a:xfrm>
            <a:off x="4709160" y="4036223"/>
            <a:ext cx="2057400" cy="102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10"/>
          <p:cNvSpPr/>
          <p:nvPr/>
        </p:nvSpPr>
        <p:spPr>
          <a:xfrm>
            <a:off x="4709160" y="4036223"/>
            <a:ext cx="2057400" cy="549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0"/>
          <p:cNvSpPr/>
          <p:nvPr/>
        </p:nvSpPr>
        <p:spPr>
          <a:xfrm>
            <a:off x="4800600" y="4109375"/>
            <a:ext cx="18837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🔄  반환 방식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10"/>
          <p:cNvSpPr/>
          <p:nvPr/>
        </p:nvSpPr>
        <p:spPr>
          <a:xfrm>
            <a:off x="4800600" y="4383695"/>
            <a:ext cx="1883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closureTest2()() → 매번 새로운 클로저 초기화  /  변수에 저장() → 계속 누적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0"/>
          <p:cNvSpPr/>
          <p:nvPr/>
        </p:nvSpPr>
        <p:spPr>
          <a:xfrm>
            <a:off x="6858000" y="4036223"/>
            <a:ext cx="2057400" cy="102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0"/>
          <p:cNvSpPr/>
          <p:nvPr/>
        </p:nvSpPr>
        <p:spPr>
          <a:xfrm>
            <a:off x="6858000" y="4036223"/>
            <a:ext cx="2057400" cy="549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10"/>
          <p:cNvSpPr/>
          <p:nvPr/>
        </p:nvSpPr>
        <p:spPr>
          <a:xfrm>
            <a:off x="6949440" y="4109375"/>
            <a:ext cx="18837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⚡  즉시실행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0"/>
          <p:cNvSpPr/>
          <p:nvPr/>
        </p:nvSpPr>
        <p:spPr>
          <a:xfrm>
            <a:off x="6949440" y="4383695"/>
            <a:ext cx="18837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function(){}() 형태로 부모 즉시 실행 → 반환된 자식 함수가 클로저 역할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1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11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7C3AED">
              <a:alpha val="12156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11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js07 주석 기반  |  ES6 (ECMAScript 2015)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1"/>
          <p:cNvSpPr/>
          <p:nvPr/>
        </p:nvSpPr>
        <p:spPr>
          <a:xfrm>
            <a:off x="411480" y="391935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ES6 핵심 신기능 — 3.js 전체에서 등장하는 패턴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1"/>
          <p:cNvSpPr/>
          <p:nvPr/>
        </p:nvSpPr>
        <p:spPr>
          <a:xfrm>
            <a:off x="411480" y="982338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11"/>
          <p:cNvSpPr/>
          <p:nvPr/>
        </p:nvSpPr>
        <p:spPr>
          <a:xfrm>
            <a:off x="411480" y="1076029"/>
            <a:ext cx="8321100" cy="255900"/>
          </a:xfrm>
          <a:prstGeom prst="rect">
            <a:avLst/>
          </a:prstGeom>
          <a:solidFill>
            <a:srgbClr val="7C3AED">
              <a:alpha val="7843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11"/>
          <p:cNvSpPr/>
          <p:nvPr/>
        </p:nvSpPr>
        <p:spPr>
          <a:xfrm>
            <a:off x="502920" y="1094317"/>
            <a:ext cx="81381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950"/>
              <a:buFont typeface="Calibri"/>
              <a:buNone/>
            </a:pPr>
            <a:r>
              <a:rPr b="0" i="0" lang="en-US" sz="12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ES5(2009 var) → ES6(2015 let·const·화살표함수·템플릿리터럴·구조분해할당·spread·Promise) — 현대 JavaScript 표준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1"/>
          <p:cNvSpPr/>
          <p:nvPr/>
        </p:nvSpPr>
        <p:spPr>
          <a:xfrm>
            <a:off x="411480" y="1405213"/>
            <a:ext cx="2712600" cy="1755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1"/>
          <p:cNvSpPr/>
          <p:nvPr/>
        </p:nvSpPr>
        <p:spPr>
          <a:xfrm>
            <a:off x="411480" y="1405213"/>
            <a:ext cx="2712600" cy="384000"/>
          </a:xfrm>
          <a:prstGeom prst="rect">
            <a:avLst/>
          </a:prstGeom>
          <a:solidFill>
            <a:srgbClr val="0EA5A0">
              <a:alpha val="87843"/>
            </a:srgbClr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1"/>
          <p:cNvSpPr/>
          <p:nvPr/>
        </p:nvSpPr>
        <p:spPr>
          <a:xfrm>
            <a:off x="502920" y="1469221"/>
            <a:ext cx="255900" cy="255900"/>
          </a:xfrm>
          <a:prstGeom prst="ellipse">
            <a:avLst/>
          </a:prstGeom>
          <a:solidFill>
            <a:srgbClr val="FFFFFF">
              <a:alpha val="6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1"/>
          <p:cNvSpPr/>
          <p:nvPr/>
        </p:nvSpPr>
        <p:spPr>
          <a:xfrm>
            <a:off x="502920" y="1469221"/>
            <a:ext cx="255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①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11"/>
          <p:cNvSpPr/>
          <p:nvPr/>
        </p:nvSpPr>
        <p:spPr>
          <a:xfrm>
            <a:off x="832104" y="1441789"/>
            <a:ext cx="2218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let / const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1"/>
          <p:cNvSpPr/>
          <p:nvPr/>
        </p:nvSpPr>
        <p:spPr>
          <a:xfrm>
            <a:off x="832104" y="1642957"/>
            <a:ext cx="22188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블록 스코프 변수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1"/>
          <p:cNvSpPr/>
          <p:nvPr/>
        </p:nvSpPr>
        <p:spPr>
          <a:xfrm>
            <a:off x="502920" y="1844125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var의 호이스팅·재선언 문제 해결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1"/>
          <p:cNvSpPr/>
          <p:nvPr/>
        </p:nvSpPr>
        <p:spPr>
          <a:xfrm>
            <a:off x="502920" y="2155021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let: 재할당 가능, 일반 변수에 사용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1"/>
          <p:cNvSpPr/>
          <p:nvPr/>
        </p:nvSpPr>
        <p:spPr>
          <a:xfrm>
            <a:off x="502920" y="2465917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const: 재할당 불가, 상수·참조값에 사용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1"/>
          <p:cNvSpPr/>
          <p:nvPr/>
        </p:nvSpPr>
        <p:spPr>
          <a:xfrm>
            <a:off x="502920" y="2776813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블록 {} 밖에서 접근 불가 (보안·명확성)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11"/>
          <p:cNvSpPr/>
          <p:nvPr/>
        </p:nvSpPr>
        <p:spPr>
          <a:xfrm>
            <a:off x="3215640" y="1405213"/>
            <a:ext cx="2712600" cy="1755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11"/>
          <p:cNvSpPr/>
          <p:nvPr/>
        </p:nvSpPr>
        <p:spPr>
          <a:xfrm>
            <a:off x="3215640" y="1405213"/>
            <a:ext cx="2712600" cy="384000"/>
          </a:xfrm>
          <a:prstGeom prst="rect">
            <a:avLst/>
          </a:prstGeom>
          <a:solidFill>
            <a:srgbClr val="F4A732">
              <a:alpha val="87843"/>
            </a:srgbClr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1"/>
          <p:cNvSpPr/>
          <p:nvPr/>
        </p:nvSpPr>
        <p:spPr>
          <a:xfrm>
            <a:off x="3307080" y="1469221"/>
            <a:ext cx="255900" cy="255900"/>
          </a:xfrm>
          <a:prstGeom prst="ellipse">
            <a:avLst/>
          </a:prstGeom>
          <a:solidFill>
            <a:srgbClr val="FFFFFF">
              <a:alpha val="6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11"/>
          <p:cNvSpPr/>
          <p:nvPr/>
        </p:nvSpPr>
        <p:spPr>
          <a:xfrm>
            <a:off x="3307080" y="1469221"/>
            <a:ext cx="255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②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1"/>
          <p:cNvSpPr/>
          <p:nvPr/>
        </p:nvSpPr>
        <p:spPr>
          <a:xfrm>
            <a:off x="3636264" y="1441789"/>
            <a:ext cx="2218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화살표 함수 ()=&gt;{}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1"/>
          <p:cNvSpPr/>
          <p:nvPr/>
        </p:nvSpPr>
        <p:spPr>
          <a:xfrm>
            <a:off x="3636264" y="1642957"/>
            <a:ext cx="22188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함수 간소화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1"/>
          <p:cNvSpPr/>
          <p:nvPr/>
        </p:nvSpPr>
        <p:spPr>
          <a:xfrm>
            <a:off x="3307080" y="1844125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function(){} 를 ()=&gt;{}로 축약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1"/>
          <p:cNvSpPr/>
          <p:nvPr/>
        </p:nvSpPr>
        <p:spPr>
          <a:xfrm>
            <a:off x="3307080" y="2155021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1줄 코드면 {} 와 return 생략 가능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1"/>
          <p:cNvSpPr/>
          <p:nvPr/>
        </p:nvSpPr>
        <p:spPr>
          <a:xfrm>
            <a:off x="3307080" y="2465917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this 바인딩이 일반 함수와 다름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1"/>
          <p:cNvSpPr/>
          <p:nvPr/>
        </p:nvSpPr>
        <p:spPr>
          <a:xfrm>
            <a:off x="3307080" y="2776813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콜백 함수·메서드 추가에 주로 활용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1"/>
          <p:cNvSpPr/>
          <p:nvPr/>
        </p:nvSpPr>
        <p:spPr>
          <a:xfrm>
            <a:off x="6019800" y="1405213"/>
            <a:ext cx="2712600" cy="1755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11"/>
          <p:cNvSpPr/>
          <p:nvPr/>
        </p:nvSpPr>
        <p:spPr>
          <a:xfrm>
            <a:off x="6019800" y="1405213"/>
            <a:ext cx="2712600" cy="384000"/>
          </a:xfrm>
          <a:prstGeom prst="rect">
            <a:avLst/>
          </a:prstGeom>
          <a:solidFill>
            <a:srgbClr val="EA580C">
              <a:alpha val="87843"/>
            </a:srgbClr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1"/>
          <p:cNvSpPr/>
          <p:nvPr/>
        </p:nvSpPr>
        <p:spPr>
          <a:xfrm>
            <a:off x="6111240" y="1469221"/>
            <a:ext cx="255900" cy="255900"/>
          </a:xfrm>
          <a:prstGeom prst="ellipse">
            <a:avLst/>
          </a:prstGeom>
          <a:solidFill>
            <a:srgbClr val="FFFFFF">
              <a:alpha val="6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1"/>
          <p:cNvSpPr/>
          <p:nvPr/>
        </p:nvSpPr>
        <p:spPr>
          <a:xfrm>
            <a:off x="6111240" y="1469221"/>
            <a:ext cx="255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③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1"/>
          <p:cNvSpPr/>
          <p:nvPr/>
        </p:nvSpPr>
        <p:spPr>
          <a:xfrm>
            <a:off x="6440424" y="1441789"/>
            <a:ext cx="2218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템플릿 리터럴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1"/>
          <p:cNvSpPr/>
          <p:nvPr/>
        </p:nvSpPr>
        <p:spPr>
          <a:xfrm>
            <a:off x="6440424" y="1642957"/>
            <a:ext cx="22188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백틱(`) + ${}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11"/>
          <p:cNvSpPr/>
          <p:nvPr/>
        </p:nvSpPr>
        <p:spPr>
          <a:xfrm>
            <a:off x="6111240" y="1844125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기존 "문자열"+변수 연결 방식 대체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1"/>
          <p:cNvSpPr/>
          <p:nvPr/>
        </p:nvSpPr>
        <p:spPr>
          <a:xfrm>
            <a:off x="6111240" y="2155021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백틱(`)으로 감싸고 ${변수}로 삽입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1"/>
          <p:cNvSpPr/>
          <p:nvPr/>
        </p:nvSpPr>
        <p:spPr>
          <a:xfrm>
            <a:off x="6111240" y="2465917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줄바꿈 자유 (\n 불필요)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1"/>
          <p:cNvSpPr/>
          <p:nvPr/>
        </p:nvSpPr>
        <p:spPr>
          <a:xfrm>
            <a:off x="6111240" y="2776813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console.log(`결과: ${a+b}`) 형태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1"/>
          <p:cNvSpPr/>
          <p:nvPr/>
        </p:nvSpPr>
        <p:spPr>
          <a:xfrm>
            <a:off x="411480" y="3270589"/>
            <a:ext cx="2712600" cy="1755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11"/>
          <p:cNvSpPr/>
          <p:nvPr/>
        </p:nvSpPr>
        <p:spPr>
          <a:xfrm>
            <a:off x="411480" y="3270589"/>
            <a:ext cx="2712600" cy="384000"/>
          </a:xfrm>
          <a:prstGeom prst="rect">
            <a:avLst/>
          </a:prstGeom>
          <a:solidFill>
            <a:srgbClr val="7C3AED">
              <a:alpha val="87843"/>
            </a:srgbClr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1"/>
          <p:cNvSpPr/>
          <p:nvPr/>
        </p:nvSpPr>
        <p:spPr>
          <a:xfrm>
            <a:off x="502920" y="3334597"/>
            <a:ext cx="255900" cy="255900"/>
          </a:xfrm>
          <a:prstGeom prst="ellipse">
            <a:avLst/>
          </a:prstGeom>
          <a:solidFill>
            <a:srgbClr val="FFFFFF">
              <a:alpha val="6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11"/>
          <p:cNvSpPr/>
          <p:nvPr/>
        </p:nvSpPr>
        <p:spPr>
          <a:xfrm>
            <a:off x="502920" y="3334597"/>
            <a:ext cx="255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④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11"/>
          <p:cNvSpPr/>
          <p:nvPr/>
        </p:nvSpPr>
        <p:spPr>
          <a:xfrm>
            <a:off x="832104" y="3307165"/>
            <a:ext cx="2218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구조분해할당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1"/>
          <p:cNvSpPr/>
          <p:nvPr/>
        </p:nvSpPr>
        <p:spPr>
          <a:xfrm>
            <a:off x="832104" y="3508333"/>
            <a:ext cx="22188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Destructuring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1"/>
          <p:cNvSpPr/>
          <p:nvPr/>
        </p:nvSpPr>
        <p:spPr>
          <a:xfrm>
            <a:off x="502920" y="3709501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객체·배열 값을 한번에 변수로 할당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11"/>
          <p:cNvSpPr/>
          <p:nvPr/>
        </p:nvSpPr>
        <p:spPr>
          <a:xfrm>
            <a:off x="502920" y="4020397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let {subject, test} = jsonObj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1"/>
          <p:cNvSpPr/>
          <p:nvPr/>
        </p:nvSpPr>
        <p:spPr>
          <a:xfrm>
            <a:off x="502920" y="4331293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key 이름과 동일한 변수명 자동 생성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1"/>
          <p:cNvSpPr/>
          <p:nvPr/>
        </p:nvSpPr>
        <p:spPr>
          <a:xfrm>
            <a:off x="502920" y="4642189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배열: let [a, b, c] = [1, 2, 3]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1"/>
          <p:cNvSpPr/>
          <p:nvPr/>
        </p:nvSpPr>
        <p:spPr>
          <a:xfrm>
            <a:off x="3215640" y="3270589"/>
            <a:ext cx="2712600" cy="1755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11"/>
          <p:cNvSpPr/>
          <p:nvPr/>
        </p:nvSpPr>
        <p:spPr>
          <a:xfrm>
            <a:off x="3215640" y="3270589"/>
            <a:ext cx="2712600" cy="384000"/>
          </a:xfrm>
          <a:prstGeom prst="rect">
            <a:avLst/>
          </a:prstGeom>
          <a:solidFill>
            <a:srgbClr val="2563EB">
              <a:alpha val="87843"/>
            </a:srgbClr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1"/>
          <p:cNvSpPr/>
          <p:nvPr/>
        </p:nvSpPr>
        <p:spPr>
          <a:xfrm>
            <a:off x="3307080" y="3334597"/>
            <a:ext cx="255900" cy="255900"/>
          </a:xfrm>
          <a:prstGeom prst="ellipse">
            <a:avLst/>
          </a:prstGeom>
          <a:solidFill>
            <a:srgbClr val="FFFFFF">
              <a:alpha val="6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1"/>
          <p:cNvSpPr/>
          <p:nvPr/>
        </p:nvSpPr>
        <p:spPr>
          <a:xfrm>
            <a:off x="3307080" y="3334597"/>
            <a:ext cx="255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⑤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11"/>
          <p:cNvSpPr/>
          <p:nvPr/>
        </p:nvSpPr>
        <p:spPr>
          <a:xfrm>
            <a:off x="3636264" y="3307165"/>
            <a:ext cx="2218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spread 연산자 ...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11"/>
          <p:cNvSpPr/>
          <p:nvPr/>
        </p:nvSpPr>
        <p:spPr>
          <a:xfrm>
            <a:off x="3636264" y="3508333"/>
            <a:ext cx="22188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배열·객체 펼치기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11"/>
          <p:cNvSpPr/>
          <p:nvPr/>
        </p:nvSpPr>
        <p:spPr>
          <a:xfrm>
            <a:off x="3307080" y="3709501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배열 깊은복사: [...arr]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11"/>
          <p:cNvSpPr/>
          <p:nvPr/>
        </p:nvSpPr>
        <p:spPr>
          <a:xfrm>
            <a:off x="3307080" y="4020397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가변 파라미터: function fn(...args)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11"/>
          <p:cNvSpPr/>
          <p:nvPr/>
        </p:nvSpPr>
        <p:spPr>
          <a:xfrm>
            <a:off x="3307080" y="4331293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인수 개수 제한 없이 동적 처리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1"/>
          <p:cNvSpPr/>
          <p:nvPr/>
        </p:nvSpPr>
        <p:spPr>
          <a:xfrm>
            <a:off x="3307080" y="4642189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배열 합치기: [...arr1, ...arr2]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1"/>
          <p:cNvSpPr/>
          <p:nvPr/>
        </p:nvSpPr>
        <p:spPr>
          <a:xfrm>
            <a:off x="6019800" y="3270589"/>
            <a:ext cx="2712600" cy="1755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11"/>
          <p:cNvSpPr/>
          <p:nvPr/>
        </p:nvSpPr>
        <p:spPr>
          <a:xfrm>
            <a:off x="6019800" y="3270589"/>
            <a:ext cx="2712600" cy="384000"/>
          </a:xfrm>
          <a:prstGeom prst="rect">
            <a:avLst/>
          </a:prstGeom>
          <a:solidFill>
            <a:srgbClr val="16A34A">
              <a:alpha val="87843"/>
            </a:srgbClr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1"/>
          <p:cNvSpPr/>
          <p:nvPr/>
        </p:nvSpPr>
        <p:spPr>
          <a:xfrm>
            <a:off x="6111240" y="3334597"/>
            <a:ext cx="255900" cy="255900"/>
          </a:xfrm>
          <a:prstGeom prst="ellipse">
            <a:avLst/>
          </a:prstGeom>
          <a:solidFill>
            <a:srgbClr val="FFFFFF">
              <a:alpha val="6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11"/>
          <p:cNvSpPr/>
          <p:nvPr/>
        </p:nvSpPr>
        <p:spPr>
          <a:xfrm>
            <a:off x="6111240" y="3334597"/>
            <a:ext cx="255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⑥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1"/>
          <p:cNvSpPr/>
          <p:nvPr/>
        </p:nvSpPr>
        <p:spPr>
          <a:xfrm>
            <a:off x="6440424" y="3307165"/>
            <a:ext cx="2218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Promise + fetch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1"/>
          <p:cNvSpPr/>
          <p:nvPr/>
        </p:nvSpPr>
        <p:spPr>
          <a:xfrm>
            <a:off x="6440424" y="3508333"/>
            <a:ext cx="22188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비동기 개선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1"/>
          <p:cNvSpPr/>
          <p:nvPr/>
        </p:nvSpPr>
        <p:spPr>
          <a:xfrm>
            <a:off x="6111240" y="3709501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콜백 지옥(Callback Hell) 해결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1"/>
          <p:cNvSpPr/>
          <p:nvPr/>
        </p:nvSpPr>
        <p:spPr>
          <a:xfrm>
            <a:off x="6111240" y="4020397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성공: .then() / 실패: .catch()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1"/>
          <p:cNvSpPr/>
          <p:nvPr/>
        </p:nvSpPr>
        <p:spPr>
          <a:xfrm>
            <a:off x="6111240" y="4331293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fetch: Promise 기반 최신 Ajax API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11"/>
          <p:cNvSpPr/>
          <p:nvPr/>
        </p:nvSpPr>
        <p:spPr>
          <a:xfrm>
            <a:off x="6111240" y="4642189"/>
            <a:ext cx="2548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체이닝으로 연속 비동기 처리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2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2"/>
          <p:cNvSpPr/>
          <p:nvPr/>
        </p:nvSpPr>
        <p:spPr>
          <a:xfrm>
            <a:off x="6738251" y="125452"/>
            <a:ext cx="1994400" cy="274200"/>
          </a:xfrm>
          <a:prstGeom prst="roundRect">
            <a:avLst>
              <a:gd fmla="val 16667" name="adj"/>
            </a:avLst>
          </a:prstGeom>
          <a:solidFill>
            <a:srgbClr val="16A34A">
              <a:alpha val="12156"/>
            </a:srgbClr>
          </a:solidFill>
          <a:ln cap="flat" cmpd="sng" w="1015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2"/>
          <p:cNvSpPr/>
          <p:nvPr/>
        </p:nvSpPr>
        <p:spPr>
          <a:xfrm>
            <a:off x="6738251" y="125452"/>
            <a:ext cx="1994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js08_String객체.html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12"/>
          <p:cNvSpPr/>
          <p:nvPr/>
        </p:nvSpPr>
        <p:spPr>
          <a:xfrm>
            <a:off x="411480" y="-66585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String 객체 — 문자열 메서드 &amp; 비교 연산자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2"/>
          <p:cNvSpPr/>
          <p:nvPr/>
        </p:nvSpPr>
        <p:spPr>
          <a:xfrm>
            <a:off x="310809" y="592440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12"/>
          <p:cNvSpPr/>
          <p:nvPr/>
        </p:nvSpPr>
        <p:spPr>
          <a:xfrm>
            <a:off x="310809" y="638729"/>
            <a:ext cx="5029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String 주요 메서드 6가지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2"/>
          <p:cNvSpPr/>
          <p:nvPr/>
        </p:nvSpPr>
        <p:spPr>
          <a:xfrm>
            <a:off x="310809" y="931337"/>
            <a:ext cx="5029200" cy="4389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12"/>
          <p:cNvSpPr/>
          <p:nvPr/>
        </p:nvSpPr>
        <p:spPr>
          <a:xfrm>
            <a:off x="310809" y="931337"/>
            <a:ext cx="54900" cy="4389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2"/>
          <p:cNvSpPr/>
          <p:nvPr/>
        </p:nvSpPr>
        <p:spPr>
          <a:xfrm>
            <a:off x="438825" y="931325"/>
            <a:ext cx="2286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F4A732"/>
                </a:solidFill>
                <a:latin typeface="Consolas"/>
                <a:ea typeface="Consolas"/>
                <a:cs typeface="Consolas"/>
                <a:sym typeface="Consolas"/>
              </a:rPr>
              <a:t>concat(str1, str2, ...)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12"/>
          <p:cNvSpPr/>
          <p:nvPr/>
        </p:nvSpPr>
        <p:spPr>
          <a:xfrm>
            <a:off x="2542775" y="931325"/>
            <a:ext cx="2724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여러 문자열을 이어 붙임. + 연산자 대체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2"/>
          <p:cNvSpPr/>
          <p:nvPr/>
        </p:nvSpPr>
        <p:spPr>
          <a:xfrm>
            <a:off x="310809" y="1406825"/>
            <a:ext cx="5029200" cy="438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2"/>
          <p:cNvSpPr/>
          <p:nvPr/>
        </p:nvSpPr>
        <p:spPr>
          <a:xfrm>
            <a:off x="310809" y="1406825"/>
            <a:ext cx="54900" cy="4389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12"/>
          <p:cNvSpPr/>
          <p:nvPr/>
        </p:nvSpPr>
        <p:spPr>
          <a:xfrm>
            <a:off x="438825" y="1406815"/>
            <a:ext cx="2286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0EA5A0"/>
                </a:solidFill>
                <a:latin typeface="Consolas"/>
                <a:ea typeface="Consolas"/>
                <a:cs typeface="Consolas"/>
                <a:sym typeface="Consolas"/>
              </a:rPr>
              <a:t>indexOf() / lastIndexOf(str)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12"/>
          <p:cNvSpPr/>
          <p:nvPr/>
        </p:nvSpPr>
        <p:spPr>
          <a:xfrm>
            <a:off x="2542775" y="1406815"/>
            <a:ext cx="2724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특정 문자 위치(인덱스) 반환. 없으면 -1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12"/>
          <p:cNvSpPr/>
          <p:nvPr/>
        </p:nvSpPr>
        <p:spPr>
          <a:xfrm>
            <a:off x="310809" y="1882313"/>
            <a:ext cx="5029200" cy="4389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2"/>
          <p:cNvSpPr/>
          <p:nvPr/>
        </p:nvSpPr>
        <p:spPr>
          <a:xfrm>
            <a:off x="310809" y="1882313"/>
            <a:ext cx="54900" cy="4389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2"/>
          <p:cNvSpPr/>
          <p:nvPr/>
        </p:nvSpPr>
        <p:spPr>
          <a:xfrm>
            <a:off x="438825" y="1882304"/>
            <a:ext cx="2286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substring(start, end)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12"/>
          <p:cNvSpPr/>
          <p:nvPr/>
        </p:nvSpPr>
        <p:spPr>
          <a:xfrm>
            <a:off x="2542775" y="1882305"/>
            <a:ext cx="2724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시작 인덱스부터 끝 인덱스 직전까지 추출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2"/>
          <p:cNvSpPr/>
          <p:nvPr/>
        </p:nvSpPr>
        <p:spPr>
          <a:xfrm>
            <a:off x="310809" y="2357801"/>
            <a:ext cx="5029200" cy="438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12"/>
          <p:cNvSpPr/>
          <p:nvPr/>
        </p:nvSpPr>
        <p:spPr>
          <a:xfrm>
            <a:off x="310809" y="2357801"/>
            <a:ext cx="54900" cy="4389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12"/>
          <p:cNvSpPr/>
          <p:nvPr/>
        </p:nvSpPr>
        <p:spPr>
          <a:xfrm>
            <a:off x="438825" y="2357794"/>
            <a:ext cx="2286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7C3AED"/>
                </a:solidFill>
                <a:latin typeface="Consolas"/>
                <a:ea typeface="Consolas"/>
                <a:cs typeface="Consolas"/>
                <a:sym typeface="Consolas"/>
              </a:rPr>
              <a:t>split("구분자")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12"/>
          <p:cNvSpPr/>
          <p:nvPr/>
        </p:nvSpPr>
        <p:spPr>
          <a:xfrm>
            <a:off x="2542775" y="2357795"/>
            <a:ext cx="2724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구분자로 나눠 배열로 반환. 분리·추출에 자주 활용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12"/>
          <p:cNvSpPr/>
          <p:nvPr/>
        </p:nvSpPr>
        <p:spPr>
          <a:xfrm>
            <a:off x="310809" y="2833289"/>
            <a:ext cx="5029200" cy="4389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2"/>
          <p:cNvSpPr/>
          <p:nvPr/>
        </p:nvSpPr>
        <p:spPr>
          <a:xfrm>
            <a:off x="310809" y="2833289"/>
            <a:ext cx="54900" cy="4389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2"/>
          <p:cNvSpPr/>
          <p:nvPr/>
        </p:nvSpPr>
        <p:spPr>
          <a:xfrm>
            <a:off x="438825" y="2833284"/>
            <a:ext cx="2286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16A34A"/>
                </a:solidFill>
                <a:latin typeface="Consolas"/>
                <a:ea typeface="Consolas"/>
                <a:cs typeface="Consolas"/>
                <a:sym typeface="Consolas"/>
              </a:rPr>
              <a:t>trim()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12"/>
          <p:cNvSpPr/>
          <p:nvPr/>
        </p:nvSpPr>
        <p:spPr>
          <a:xfrm>
            <a:off x="2542775" y="2833285"/>
            <a:ext cx="2724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문자열 앞뒤 공백 제거. 입력값 정제에 필수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2"/>
          <p:cNvSpPr/>
          <p:nvPr/>
        </p:nvSpPr>
        <p:spPr>
          <a:xfrm>
            <a:off x="310809" y="3308777"/>
            <a:ext cx="5029200" cy="438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2"/>
          <p:cNvSpPr/>
          <p:nvPr/>
        </p:nvSpPr>
        <p:spPr>
          <a:xfrm>
            <a:off x="310809" y="3308777"/>
            <a:ext cx="54900" cy="438900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12"/>
          <p:cNvSpPr/>
          <p:nvPr/>
        </p:nvSpPr>
        <p:spPr>
          <a:xfrm>
            <a:off x="438825" y="3308773"/>
            <a:ext cx="2286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EA580C"/>
                </a:solidFill>
                <a:latin typeface="Consolas"/>
                <a:ea typeface="Consolas"/>
                <a:cs typeface="Consolas"/>
                <a:sym typeface="Consolas"/>
              </a:rPr>
              <a:t>match( /정규식/ 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12"/>
          <p:cNvSpPr/>
          <p:nvPr/>
        </p:nvSpPr>
        <p:spPr>
          <a:xfrm>
            <a:off x="2542775" y="3308775"/>
            <a:ext cx="2724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정규식 패턴 매칭. 숫자 포함 여부 등 검증에 활용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12"/>
          <p:cNvSpPr/>
          <p:nvPr/>
        </p:nvSpPr>
        <p:spPr>
          <a:xfrm>
            <a:off x="310809" y="3802553"/>
            <a:ext cx="5029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== vs === 비교 연산자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9" name="Google Shape;729;p12"/>
          <p:cNvSpPr/>
          <p:nvPr/>
        </p:nvSpPr>
        <p:spPr>
          <a:xfrm>
            <a:off x="310809" y="4113449"/>
            <a:ext cx="2432400" cy="822900"/>
          </a:xfrm>
          <a:prstGeom prst="rect">
            <a:avLst/>
          </a:prstGeom>
          <a:solidFill>
            <a:srgbClr val="EA580C">
              <a:alpha val="7843"/>
            </a:srgbClr>
          </a:solidFill>
          <a:ln cap="flat" cmpd="sng" w="1015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2"/>
          <p:cNvSpPr/>
          <p:nvPr/>
        </p:nvSpPr>
        <p:spPr>
          <a:xfrm>
            <a:off x="420537" y="4150025"/>
            <a:ext cx="223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==  동등 연산자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12"/>
          <p:cNvSpPr/>
          <p:nvPr/>
        </p:nvSpPr>
        <p:spPr>
          <a:xfrm>
            <a:off x="420537" y="4387769"/>
            <a:ext cx="22311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자동 형변환 후 값만 비교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10 == "10" → true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단순 값 비교에만 사용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12"/>
          <p:cNvSpPr/>
          <p:nvPr/>
        </p:nvSpPr>
        <p:spPr>
          <a:xfrm>
            <a:off x="2852841" y="4113449"/>
            <a:ext cx="2487300" cy="822900"/>
          </a:xfrm>
          <a:prstGeom prst="rect">
            <a:avLst/>
          </a:prstGeom>
          <a:solidFill>
            <a:srgbClr val="0EA5A0">
              <a:alpha val="7843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12"/>
          <p:cNvSpPr/>
          <p:nvPr/>
        </p:nvSpPr>
        <p:spPr>
          <a:xfrm>
            <a:off x="2962569" y="4150025"/>
            <a:ext cx="22860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===  일치 연산자 (권장)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12"/>
          <p:cNvSpPr/>
          <p:nvPr/>
        </p:nvSpPr>
        <p:spPr>
          <a:xfrm>
            <a:off x="2962569" y="4387769"/>
            <a:ext cx="22860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타입까지 엄격하게 비교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10 === "10" → false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모던 JS에서 항상 === 권장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12"/>
          <p:cNvSpPr/>
          <p:nvPr/>
        </p:nvSpPr>
        <p:spPr>
          <a:xfrm>
            <a:off x="5486313" y="638729"/>
            <a:ext cx="18300" cy="35889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12"/>
          <p:cNvSpPr/>
          <p:nvPr/>
        </p:nvSpPr>
        <p:spPr>
          <a:xfrm>
            <a:off x="5650905" y="638729"/>
            <a:ext cx="3383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문자열 실전 활용 패턴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12"/>
          <p:cNvSpPr/>
          <p:nvPr/>
        </p:nvSpPr>
        <p:spPr>
          <a:xfrm>
            <a:off x="5650905" y="931337"/>
            <a:ext cx="3383400" cy="1243500"/>
          </a:xfrm>
          <a:prstGeom prst="rect">
            <a:avLst/>
          </a:prstGeom>
          <a:solidFill>
            <a:srgbClr val="F4A732">
              <a:alpha val="5882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2"/>
          <p:cNvSpPr/>
          <p:nvPr/>
        </p:nvSpPr>
        <p:spPr>
          <a:xfrm>
            <a:off x="5650905" y="931337"/>
            <a:ext cx="63900" cy="12435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12"/>
          <p:cNvSpPr/>
          <p:nvPr/>
        </p:nvSpPr>
        <p:spPr>
          <a:xfrm>
            <a:off x="5797209" y="1004489"/>
            <a:ext cx="3163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indexOf + substring 조합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12"/>
          <p:cNvSpPr/>
          <p:nvPr/>
        </p:nvSpPr>
        <p:spPr>
          <a:xfrm>
            <a:off x="5797209" y="1260521"/>
            <a:ext cx="3163800" cy="8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문자열에서 특정 구분자(:)의 위치를 indexOf로 찾고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substring으로 그 이후 내용을 추출하는 패턴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"관련 메서드:indexOf(), substring()" 에서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콜론 뒤의 내용만 잘라내기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12"/>
          <p:cNvSpPr/>
          <p:nvPr/>
        </p:nvSpPr>
        <p:spPr>
          <a:xfrm>
            <a:off x="5650905" y="2266361"/>
            <a:ext cx="3383400" cy="1243500"/>
          </a:xfrm>
          <a:prstGeom prst="rect">
            <a:avLst/>
          </a:prstGeom>
          <a:solidFill>
            <a:srgbClr val="0EA5A0">
              <a:alpha val="5882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12"/>
          <p:cNvSpPr/>
          <p:nvPr/>
        </p:nvSpPr>
        <p:spPr>
          <a:xfrm>
            <a:off x="5650905" y="2266361"/>
            <a:ext cx="63900" cy="12435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12"/>
          <p:cNvSpPr/>
          <p:nvPr/>
        </p:nvSpPr>
        <p:spPr>
          <a:xfrm>
            <a:off x="5797209" y="2339513"/>
            <a:ext cx="3163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split + trim 조합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12"/>
          <p:cNvSpPr/>
          <p:nvPr/>
        </p:nvSpPr>
        <p:spPr>
          <a:xfrm>
            <a:off x="5797209" y="2595545"/>
            <a:ext cx="3163800" cy="8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split(",")으로 쉼표 구분 배열 생성 후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각 요소에 trim()으로 앞뒤 공백 제거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키워드 입력값을 분리·정제하는 데 활용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"수박, 바나나, 사과" → ["수박","바나나","사과"]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12"/>
          <p:cNvSpPr/>
          <p:nvPr/>
        </p:nvSpPr>
        <p:spPr>
          <a:xfrm>
            <a:off x="5650905" y="3601385"/>
            <a:ext cx="3383400" cy="1243500"/>
          </a:xfrm>
          <a:prstGeom prst="rect">
            <a:avLst/>
          </a:prstGeom>
          <a:solidFill>
            <a:srgbClr val="7C3AED">
              <a:alpha val="5882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12"/>
          <p:cNvSpPr/>
          <p:nvPr/>
        </p:nvSpPr>
        <p:spPr>
          <a:xfrm>
            <a:off x="5650905" y="3601385"/>
            <a:ext cx="63900" cy="12435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2"/>
          <p:cNvSpPr/>
          <p:nvPr/>
        </p:nvSpPr>
        <p:spPr>
          <a:xfrm>
            <a:off x="5797209" y="3674537"/>
            <a:ext cx="3163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match( /정규식/ ) 활용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12"/>
          <p:cNvSpPr/>
          <p:nvPr/>
        </p:nvSpPr>
        <p:spPr>
          <a:xfrm>
            <a:off x="5797209" y="3930569"/>
            <a:ext cx="3163800" cy="8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match(/[0-9]/) 로 숫자 포함 여부 검증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이름 입력 시 숫자가 들어갔는지 체크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유효성 검사에 필수적으로 활용됨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3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13"/>
          <p:cNvSpPr/>
          <p:nvPr/>
        </p:nvSpPr>
        <p:spPr>
          <a:xfrm>
            <a:off x="6203930" y="164162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0EA5A0">
              <a:alpha val="12156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3"/>
          <p:cNvSpPr/>
          <p:nvPr/>
        </p:nvSpPr>
        <p:spPr>
          <a:xfrm>
            <a:off x="6203930" y="164162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js09_Array.html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13"/>
          <p:cNvSpPr/>
          <p:nvPr/>
        </p:nvSpPr>
        <p:spPr>
          <a:xfrm>
            <a:off x="411480" y="-27866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Array 배열 — 선언·메서드·복사·spread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13"/>
          <p:cNvSpPr/>
          <p:nvPr/>
        </p:nvSpPr>
        <p:spPr>
          <a:xfrm>
            <a:off x="411480" y="685366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13"/>
          <p:cNvSpPr/>
          <p:nvPr/>
        </p:nvSpPr>
        <p:spPr>
          <a:xfrm>
            <a:off x="411480" y="747144"/>
            <a:ext cx="4663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배열 선언 방법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13"/>
          <p:cNvSpPr/>
          <p:nvPr/>
        </p:nvSpPr>
        <p:spPr>
          <a:xfrm>
            <a:off x="411480" y="1039752"/>
            <a:ext cx="46635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13"/>
          <p:cNvSpPr/>
          <p:nvPr/>
        </p:nvSpPr>
        <p:spPr>
          <a:xfrm>
            <a:off x="411480" y="1039752"/>
            <a:ext cx="45600" cy="2742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"/>
          <p:cNvSpPr/>
          <p:nvPr/>
        </p:nvSpPr>
        <p:spPr>
          <a:xfrm>
            <a:off x="521208" y="1039752"/>
            <a:ext cx="292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new Array("v1","v2","v3")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13"/>
          <p:cNvSpPr/>
          <p:nvPr/>
        </p:nvSpPr>
        <p:spPr>
          <a:xfrm>
            <a:off x="2701326" y="1039750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객체 방식으로 생성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13"/>
          <p:cNvSpPr/>
          <p:nvPr/>
        </p:nvSpPr>
        <p:spPr>
          <a:xfrm>
            <a:off x="411480" y="1350648"/>
            <a:ext cx="4663500" cy="27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"/>
          <p:cNvSpPr/>
          <p:nvPr/>
        </p:nvSpPr>
        <p:spPr>
          <a:xfrm>
            <a:off x="411480" y="1350648"/>
            <a:ext cx="45600" cy="2742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13"/>
          <p:cNvSpPr/>
          <p:nvPr/>
        </p:nvSpPr>
        <p:spPr>
          <a:xfrm>
            <a:off x="521208" y="1350648"/>
            <a:ext cx="292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["v1","v2","v3"]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13"/>
          <p:cNvSpPr/>
          <p:nvPr/>
        </p:nvSpPr>
        <p:spPr>
          <a:xfrm>
            <a:off x="2701326" y="1350649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리터럴 방식 (권장)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13"/>
          <p:cNvSpPr/>
          <p:nvPr/>
        </p:nvSpPr>
        <p:spPr>
          <a:xfrm>
            <a:off x="411480" y="1661544"/>
            <a:ext cx="46635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13"/>
          <p:cNvSpPr/>
          <p:nvPr/>
        </p:nvSpPr>
        <p:spPr>
          <a:xfrm>
            <a:off x="411480" y="1661544"/>
            <a:ext cx="45600" cy="2742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3"/>
          <p:cNvSpPr/>
          <p:nvPr/>
        </p:nvSpPr>
        <p:spPr>
          <a:xfrm>
            <a:off x="521208" y="1661544"/>
            <a:ext cx="292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["v1", 5, true]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13"/>
          <p:cNvSpPr/>
          <p:nvPr/>
        </p:nvSpPr>
        <p:spPr>
          <a:xfrm>
            <a:off x="2701326" y="1661548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다양한 타입 혼합 가능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13"/>
          <p:cNvSpPr/>
          <p:nvPr/>
        </p:nvSpPr>
        <p:spPr>
          <a:xfrm>
            <a:off x="411480" y="2045592"/>
            <a:ext cx="4663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주요 메서드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3"/>
          <p:cNvSpPr/>
          <p:nvPr/>
        </p:nvSpPr>
        <p:spPr>
          <a:xfrm>
            <a:off x="411480" y="2338200"/>
            <a:ext cx="46635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"/>
          <p:cNvSpPr/>
          <p:nvPr/>
        </p:nvSpPr>
        <p:spPr>
          <a:xfrm>
            <a:off x="411480" y="2338200"/>
            <a:ext cx="45600" cy="2742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"/>
          <p:cNvSpPr/>
          <p:nvPr/>
        </p:nvSpPr>
        <p:spPr>
          <a:xfrm>
            <a:off x="521208" y="2338200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F4A732"/>
                </a:solidFill>
                <a:latin typeface="Consolas"/>
                <a:ea typeface="Consolas"/>
                <a:cs typeface="Consolas"/>
                <a:sym typeface="Consolas"/>
              </a:rPr>
              <a:t>push(val) / pop()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13"/>
          <p:cNvSpPr/>
          <p:nvPr/>
        </p:nvSpPr>
        <p:spPr>
          <a:xfrm>
            <a:off x="2701527" y="2338198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끝에 추가 / 마지막 꺼내기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13"/>
          <p:cNvSpPr/>
          <p:nvPr/>
        </p:nvSpPr>
        <p:spPr>
          <a:xfrm>
            <a:off x="411480" y="2649096"/>
            <a:ext cx="4663500" cy="27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13"/>
          <p:cNvSpPr/>
          <p:nvPr/>
        </p:nvSpPr>
        <p:spPr>
          <a:xfrm>
            <a:off x="411480" y="2649096"/>
            <a:ext cx="45600" cy="2742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13"/>
          <p:cNvSpPr/>
          <p:nvPr/>
        </p:nvSpPr>
        <p:spPr>
          <a:xfrm>
            <a:off x="521208" y="2649096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0EA5A0"/>
                </a:solidFill>
                <a:latin typeface="Consolas"/>
                <a:ea typeface="Consolas"/>
                <a:cs typeface="Consolas"/>
                <a:sym typeface="Consolas"/>
              </a:rPr>
              <a:t>shift()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3"/>
          <p:cNvSpPr/>
          <p:nvPr/>
        </p:nvSpPr>
        <p:spPr>
          <a:xfrm>
            <a:off x="2701527" y="2649094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첫 번째 요소 꺼내기 (큐 구조)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13"/>
          <p:cNvSpPr/>
          <p:nvPr/>
        </p:nvSpPr>
        <p:spPr>
          <a:xfrm>
            <a:off x="411480" y="2959992"/>
            <a:ext cx="46635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13"/>
          <p:cNvSpPr/>
          <p:nvPr/>
        </p:nvSpPr>
        <p:spPr>
          <a:xfrm>
            <a:off x="411480" y="2959992"/>
            <a:ext cx="45600" cy="2742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3"/>
          <p:cNvSpPr/>
          <p:nvPr/>
        </p:nvSpPr>
        <p:spPr>
          <a:xfrm>
            <a:off x="521208" y="2959992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sort((a,b) =&gt; a-b)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13"/>
          <p:cNvSpPr/>
          <p:nvPr/>
        </p:nvSpPr>
        <p:spPr>
          <a:xfrm>
            <a:off x="2701527" y="2959991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크기순 정렬. 비교함수 필수!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13"/>
          <p:cNvSpPr/>
          <p:nvPr/>
        </p:nvSpPr>
        <p:spPr>
          <a:xfrm>
            <a:off x="411480" y="3270888"/>
            <a:ext cx="4663500" cy="27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13"/>
          <p:cNvSpPr/>
          <p:nvPr/>
        </p:nvSpPr>
        <p:spPr>
          <a:xfrm>
            <a:off x="411480" y="3270888"/>
            <a:ext cx="45600" cy="2742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3"/>
          <p:cNvSpPr/>
          <p:nvPr/>
        </p:nvSpPr>
        <p:spPr>
          <a:xfrm>
            <a:off x="521208" y="3270888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7C3AED"/>
                </a:solidFill>
                <a:latin typeface="Consolas"/>
                <a:ea typeface="Consolas"/>
                <a:cs typeface="Consolas"/>
                <a:sym typeface="Consolas"/>
              </a:rPr>
              <a:t>join("-")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13"/>
          <p:cNvSpPr/>
          <p:nvPr/>
        </p:nvSpPr>
        <p:spPr>
          <a:xfrm>
            <a:off x="2701527" y="3270887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요소를 구분자로 이어 문자열 반환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13"/>
          <p:cNvSpPr/>
          <p:nvPr/>
        </p:nvSpPr>
        <p:spPr>
          <a:xfrm>
            <a:off x="411480" y="3581784"/>
            <a:ext cx="46635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13"/>
          <p:cNvSpPr/>
          <p:nvPr/>
        </p:nvSpPr>
        <p:spPr>
          <a:xfrm>
            <a:off x="411480" y="3581784"/>
            <a:ext cx="45600" cy="2742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3"/>
          <p:cNvSpPr/>
          <p:nvPr/>
        </p:nvSpPr>
        <p:spPr>
          <a:xfrm>
            <a:off x="521208" y="3581784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16A34A"/>
                </a:solidFill>
                <a:latin typeface="Consolas"/>
                <a:ea typeface="Consolas"/>
                <a:cs typeface="Consolas"/>
                <a:sym typeface="Consolas"/>
              </a:rPr>
              <a:t>indexOf(val)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3"/>
          <p:cNvSpPr/>
          <p:nvPr/>
        </p:nvSpPr>
        <p:spPr>
          <a:xfrm>
            <a:off x="2701527" y="3581783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값의 인덱스 반환. 없으면 -1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13"/>
          <p:cNvSpPr/>
          <p:nvPr/>
        </p:nvSpPr>
        <p:spPr>
          <a:xfrm>
            <a:off x="411480" y="3892680"/>
            <a:ext cx="4663500" cy="27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3"/>
          <p:cNvSpPr/>
          <p:nvPr/>
        </p:nvSpPr>
        <p:spPr>
          <a:xfrm>
            <a:off x="411480" y="3892680"/>
            <a:ext cx="45600" cy="274200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3"/>
          <p:cNvSpPr/>
          <p:nvPr/>
        </p:nvSpPr>
        <p:spPr>
          <a:xfrm>
            <a:off x="521208" y="3892680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EA580C"/>
                </a:solidFill>
                <a:latin typeface="Consolas"/>
                <a:ea typeface="Consolas"/>
                <a:cs typeface="Consolas"/>
                <a:sym typeface="Consolas"/>
              </a:rPr>
              <a:t>slice(start, end)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3"/>
          <p:cNvSpPr/>
          <p:nvPr/>
        </p:nvSpPr>
        <p:spPr>
          <a:xfrm>
            <a:off x="2701527" y="3892679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부분 추출 → 새 배열 반환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13"/>
          <p:cNvSpPr/>
          <p:nvPr/>
        </p:nvSpPr>
        <p:spPr>
          <a:xfrm>
            <a:off x="411480" y="4203576"/>
            <a:ext cx="46635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13"/>
          <p:cNvSpPr/>
          <p:nvPr/>
        </p:nvSpPr>
        <p:spPr>
          <a:xfrm>
            <a:off x="411480" y="4203576"/>
            <a:ext cx="45600" cy="2742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13"/>
          <p:cNvSpPr/>
          <p:nvPr/>
        </p:nvSpPr>
        <p:spPr>
          <a:xfrm>
            <a:off x="521208" y="4203576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DC2626"/>
                </a:solidFill>
                <a:latin typeface="Consolas"/>
                <a:ea typeface="Consolas"/>
                <a:cs typeface="Consolas"/>
                <a:sym typeface="Consolas"/>
              </a:rPr>
              <a:t>concat(arr2)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13"/>
          <p:cNvSpPr/>
          <p:nvPr/>
        </p:nvSpPr>
        <p:spPr>
          <a:xfrm>
            <a:off x="2701527" y="4203575"/>
            <a:ext cx="2300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배열과 배열을 합쳐 새 배열 반환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3"/>
          <p:cNvSpPr/>
          <p:nvPr/>
        </p:nvSpPr>
        <p:spPr>
          <a:xfrm>
            <a:off x="5221224" y="747144"/>
            <a:ext cx="18300" cy="35889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13"/>
          <p:cNvSpPr/>
          <p:nvPr/>
        </p:nvSpPr>
        <p:spPr>
          <a:xfrm>
            <a:off x="5385816" y="747144"/>
            <a:ext cx="3749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얕은 복사 vs 깊은 복사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3"/>
          <p:cNvSpPr/>
          <p:nvPr/>
        </p:nvSpPr>
        <p:spPr>
          <a:xfrm>
            <a:off x="5385816" y="1039752"/>
            <a:ext cx="3749100" cy="841200"/>
          </a:xfrm>
          <a:prstGeom prst="rect">
            <a:avLst/>
          </a:prstGeom>
          <a:solidFill>
            <a:srgbClr val="DC2626">
              <a:alpha val="5882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3"/>
          <p:cNvSpPr/>
          <p:nvPr/>
        </p:nvSpPr>
        <p:spPr>
          <a:xfrm>
            <a:off x="5385816" y="1039752"/>
            <a:ext cx="63900" cy="8412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3"/>
          <p:cNvSpPr/>
          <p:nvPr/>
        </p:nvSpPr>
        <p:spPr>
          <a:xfrm>
            <a:off x="5532120" y="1112904"/>
            <a:ext cx="3529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얕은 복사 (Shallow Copy) — 참조 공유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13"/>
          <p:cNvSpPr/>
          <p:nvPr/>
        </p:nvSpPr>
        <p:spPr>
          <a:xfrm>
            <a:off x="5532120" y="1368936"/>
            <a:ext cx="35295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let cc = aa   →   같은 배열을 가리킴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cc[0][0] = 20  →  원본 aa도 같이 변경됨!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객체나 배열이 값으로 포함된 경우 내부까지 복사 안됨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3"/>
          <p:cNvSpPr/>
          <p:nvPr/>
        </p:nvSpPr>
        <p:spPr>
          <a:xfrm>
            <a:off x="5385816" y="1954152"/>
            <a:ext cx="3749100" cy="713100"/>
          </a:xfrm>
          <a:prstGeom prst="rect">
            <a:avLst/>
          </a:prstGeom>
          <a:solidFill>
            <a:srgbClr val="16A34A">
              <a:alpha val="5882"/>
            </a:srgbClr>
          </a:solidFill>
          <a:ln cap="flat" cmpd="sng" w="1015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3"/>
          <p:cNvSpPr/>
          <p:nvPr/>
        </p:nvSpPr>
        <p:spPr>
          <a:xfrm>
            <a:off x="5385816" y="1954152"/>
            <a:ext cx="63900" cy="7131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13"/>
          <p:cNvSpPr/>
          <p:nvPr/>
        </p:nvSpPr>
        <p:spPr>
          <a:xfrm>
            <a:off x="5532120" y="2027304"/>
            <a:ext cx="3529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깊은 복사 (Deep Copy) — 완전히 새로운 배열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13"/>
          <p:cNvSpPr/>
          <p:nvPr/>
        </p:nvSpPr>
        <p:spPr>
          <a:xfrm>
            <a:off x="5532120" y="2283336"/>
            <a:ext cx="3529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let bb = [[aa[0][0], aa[0][1]], ...] 처럼 값을 직접 복사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변경해도 원본에 영향 없음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13"/>
          <p:cNvSpPr/>
          <p:nvPr/>
        </p:nvSpPr>
        <p:spPr>
          <a:xfrm>
            <a:off x="5385816" y="2740536"/>
            <a:ext cx="3749100" cy="713100"/>
          </a:xfrm>
          <a:prstGeom prst="rect">
            <a:avLst/>
          </a:prstGeom>
          <a:solidFill>
            <a:srgbClr val="7C3AED">
              <a:alpha val="5882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3"/>
          <p:cNvSpPr/>
          <p:nvPr/>
        </p:nvSpPr>
        <p:spPr>
          <a:xfrm>
            <a:off x="5385816" y="2740536"/>
            <a:ext cx="63900" cy="7131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3"/>
          <p:cNvSpPr/>
          <p:nvPr/>
        </p:nvSpPr>
        <p:spPr>
          <a:xfrm>
            <a:off x="5532120" y="2813688"/>
            <a:ext cx="3529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⚡  ES6 spread 연산자로 깊은 복사 간소화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13"/>
          <p:cNvSpPr/>
          <p:nvPr/>
        </p:nvSpPr>
        <p:spPr>
          <a:xfrm>
            <a:off x="5532120" y="3069720"/>
            <a:ext cx="3529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let dd2 = [[...aa[0]], [...aa[1]], [...aa[2]]]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...배열 → 배열 요소를 펼쳐서 새 배열에 복사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13"/>
          <p:cNvSpPr/>
          <p:nvPr/>
        </p:nvSpPr>
        <p:spPr>
          <a:xfrm>
            <a:off x="5385816" y="3545208"/>
            <a:ext cx="3749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sort 비교함수 원리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13"/>
          <p:cNvSpPr/>
          <p:nvPr/>
        </p:nvSpPr>
        <p:spPr>
          <a:xfrm>
            <a:off x="5385816" y="3837816"/>
            <a:ext cx="3749100" cy="7131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3"/>
          <p:cNvSpPr/>
          <p:nvPr/>
        </p:nvSpPr>
        <p:spPr>
          <a:xfrm>
            <a:off x="5477256" y="3874392"/>
            <a:ext cx="35661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sort()  기본은 사전식 정렬 (문자 비교)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3"/>
          <p:cNvSpPr/>
          <p:nvPr/>
        </p:nvSpPr>
        <p:spPr>
          <a:xfrm>
            <a:off x="5477256" y="4093848"/>
            <a:ext cx="3566100" cy="42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[3,10,4].sort()  →  [10,3,4]  (❌ 사전식)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[3,10,4].sort((a,b)=&gt;a-b)  →  [3,4,10]  (✅ 크기순)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3"/>
          <p:cNvSpPr/>
          <p:nvPr/>
        </p:nvSpPr>
        <p:spPr>
          <a:xfrm>
            <a:off x="5385816" y="4624200"/>
            <a:ext cx="3749100" cy="365700"/>
          </a:xfrm>
          <a:prstGeom prst="rect">
            <a:avLst/>
          </a:prstGeom>
          <a:solidFill>
            <a:srgbClr val="2563EB">
              <a:alpha val="5882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13"/>
          <p:cNvSpPr/>
          <p:nvPr/>
        </p:nvSpPr>
        <p:spPr>
          <a:xfrm>
            <a:off x="5385816" y="4624200"/>
            <a:ext cx="63900" cy="3657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13"/>
          <p:cNvSpPr/>
          <p:nvPr/>
        </p:nvSpPr>
        <p:spPr>
          <a:xfrm>
            <a:off x="5532120" y="4606016"/>
            <a:ext cx="3529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⚡  spread 가변 파라미터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3"/>
          <p:cNvSpPr/>
          <p:nvPr/>
        </p:nvSpPr>
        <p:spPr>
          <a:xfrm>
            <a:off x="5532125" y="4814227"/>
            <a:ext cx="3529500" cy="17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function spreadTest(...test){ } → 개수 제한 없이 동적 파라미터 처리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4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EA580C">
              <a:alpha val="12156"/>
            </a:srgbClr>
          </a:solidFill>
          <a:ln cap="flat" cmpd="sng" w="1015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js10_Lotto번호생성.html  |  js11_Array_반복문.html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14"/>
          <p:cNvSpPr/>
          <p:nvPr/>
        </p:nvSpPr>
        <p:spPr>
          <a:xfrm>
            <a:off x="411480" y="475488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Lotto 생성기 &amp; Array 반복문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4"/>
          <p:cNvSpPr/>
          <p:nvPr/>
        </p:nvSpPr>
        <p:spPr>
          <a:xfrm>
            <a:off x="411480" y="1188720"/>
            <a:ext cx="8321040" cy="18288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4"/>
          <p:cNvSpPr/>
          <p:nvPr/>
        </p:nvSpPr>
        <p:spPr>
          <a:xfrm>
            <a:off x="411480" y="1389888"/>
            <a:ext cx="4389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Lotto 생성기 — 설계 흐름 (js10)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4"/>
          <p:cNvSpPr/>
          <p:nvPr/>
        </p:nvSpPr>
        <p:spPr>
          <a:xfrm>
            <a:off x="411480" y="1792224"/>
            <a:ext cx="347472" cy="347472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4"/>
          <p:cNvSpPr/>
          <p:nvPr/>
        </p:nvSpPr>
        <p:spPr>
          <a:xfrm>
            <a:off x="411480" y="1792224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4"/>
          <p:cNvSpPr/>
          <p:nvPr/>
        </p:nvSpPr>
        <p:spPr>
          <a:xfrm>
            <a:off x="566928" y="2157984"/>
            <a:ext cx="36576" cy="18288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14"/>
          <p:cNvSpPr/>
          <p:nvPr/>
        </p:nvSpPr>
        <p:spPr>
          <a:xfrm>
            <a:off x="868680" y="1682496"/>
            <a:ext cx="3895344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4"/>
          <p:cNvSpPr/>
          <p:nvPr/>
        </p:nvSpPr>
        <p:spPr>
          <a:xfrm>
            <a:off x="868680" y="1682496"/>
            <a:ext cx="45720" cy="585216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4"/>
          <p:cNvSpPr/>
          <p:nvPr/>
        </p:nvSpPr>
        <p:spPr>
          <a:xfrm>
            <a:off x="996696" y="1737360"/>
            <a:ext cx="369417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Math.random()으로 랜덤 번호 생성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14"/>
          <p:cNvSpPr/>
          <p:nvPr/>
        </p:nvSpPr>
        <p:spPr>
          <a:xfrm>
            <a:off x="996696" y="1956816"/>
            <a:ext cx="3694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Math.random() → 0~1 사이 실수 생성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Math.floor(Math.random()*45+1) → 1~45 정수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14"/>
          <p:cNvSpPr/>
          <p:nvPr/>
        </p:nvSpPr>
        <p:spPr>
          <a:xfrm>
            <a:off x="411480" y="2450592"/>
            <a:ext cx="347472" cy="347472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"/>
          <p:cNvSpPr/>
          <p:nvPr/>
        </p:nvSpPr>
        <p:spPr>
          <a:xfrm>
            <a:off x="411480" y="2450592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4"/>
          <p:cNvSpPr/>
          <p:nvPr/>
        </p:nvSpPr>
        <p:spPr>
          <a:xfrm>
            <a:off x="566928" y="2816352"/>
            <a:ext cx="36576" cy="18288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4"/>
          <p:cNvSpPr/>
          <p:nvPr/>
        </p:nvSpPr>
        <p:spPr>
          <a:xfrm>
            <a:off x="868680" y="2340864"/>
            <a:ext cx="3895344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"/>
          <p:cNvSpPr/>
          <p:nvPr/>
        </p:nvSpPr>
        <p:spPr>
          <a:xfrm>
            <a:off x="868680" y="2340864"/>
            <a:ext cx="45720" cy="585216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4"/>
          <p:cNvSpPr/>
          <p:nvPr/>
        </p:nvSpPr>
        <p:spPr>
          <a:xfrm>
            <a:off x="996696" y="2395728"/>
            <a:ext cx="369417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indexOf()로 중복 체크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14"/>
          <p:cNvSpPr/>
          <p:nvPr/>
        </p:nvSpPr>
        <p:spPr>
          <a:xfrm>
            <a:off x="996696" y="2615184"/>
            <a:ext cx="3694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balls.indexOf(ball) === -1 이면 미존재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중복이 없을 때만 배열에 push로 추가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14"/>
          <p:cNvSpPr/>
          <p:nvPr/>
        </p:nvSpPr>
        <p:spPr>
          <a:xfrm>
            <a:off x="411480" y="3108960"/>
            <a:ext cx="347472" cy="347472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14"/>
          <p:cNvSpPr/>
          <p:nvPr/>
        </p:nvSpPr>
        <p:spPr>
          <a:xfrm>
            <a:off x="411480" y="3108960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4"/>
          <p:cNvSpPr/>
          <p:nvPr/>
        </p:nvSpPr>
        <p:spPr>
          <a:xfrm>
            <a:off x="566928" y="3474720"/>
            <a:ext cx="36576" cy="18288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"/>
          <p:cNvSpPr/>
          <p:nvPr/>
        </p:nvSpPr>
        <p:spPr>
          <a:xfrm>
            <a:off x="868680" y="2999232"/>
            <a:ext cx="3895344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4"/>
          <p:cNvSpPr/>
          <p:nvPr/>
        </p:nvSpPr>
        <p:spPr>
          <a:xfrm>
            <a:off x="868680" y="2999232"/>
            <a:ext cx="45720" cy="585216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4"/>
          <p:cNvSpPr/>
          <p:nvPr/>
        </p:nvSpPr>
        <p:spPr>
          <a:xfrm>
            <a:off x="996696" y="3054096"/>
            <a:ext cx="369417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while 루프 — 7개가 될 때까지 반복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4"/>
          <p:cNvSpPr/>
          <p:nvPr/>
        </p:nvSpPr>
        <p:spPr>
          <a:xfrm>
            <a:off x="996696" y="3273552"/>
            <a:ext cx="3694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count &lt; 7 조건. 중복 제외하고 추가될 때만 count++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중복이면 다시 생성 → 7개 채울 때까지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14"/>
          <p:cNvSpPr/>
          <p:nvPr/>
        </p:nvSpPr>
        <p:spPr>
          <a:xfrm>
            <a:off x="411480" y="3767328"/>
            <a:ext cx="347472" cy="347472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4"/>
          <p:cNvSpPr/>
          <p:nvPr/>
        </p:nvSpPr>
        <p:spPr>
          <a:xfrm>
            <a:off x="411480" y="3767328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14"/>
          <p:cNvSpPr/>
          <p:nvPr/>
        </p:nvSpPr>
        <p:spPr>
          <a:xfrm>
            <a:off x="566928" y="4133088"/>
            <a:ext cx="36576" cy="18288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4"/>
          <p:cNvSpPr/>
          <p:nvPr/>
        </p:nvSpPr>
        <p:spPr>
          <a:xfrm>
            <a:off x="868680" y="3657600"/>
            <a:ext cx="3895344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14"/>
          <p:cNvSpPr/>
          <p:nvPr/>
        </p:nvSpPr>
        <p:spPr>
          <a:xfrm>
            <a:off x="868680" y="3657600"/>
            <a:ext cx="45720" cy="585216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14"/>
          <p:cNvSpPr/>
          <p:nvPr/>
        </p:nvSpPr>
        <p:spPr>
          <a:xfrm>
            <a:off x="996696" y="3712464"/>
            <a:ext cx="369417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pop()으로 보너스 번호 분리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14"/>
          <p:cNvSpPr/>
          <p:nvPr/>
        </p:nvSpPr>
        <p:spPr>
          <a:xfrm>
            <a:off x="996696" y="3931920"/>
            <a:ext cx="3694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balls.pop() → 마지막 요소를 꺼내 보너스 번호로 사용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원본 배열에서 제거됨 → 6개 남음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14"/>
          <p:cNvSpPr/>
          <p:nvPr/>
        </p:nvSpPr>
        <p:spPr>
          <a:xfrm>
            <a:off x="411480" y="4425696"/>
            <a:ext cx="347472" cy="347472"/>
          </a:xfrm>
          <a:prstGeom prst="ellipse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"/>
          <p:cNvSpPr/>
          <p:nvPr/>
        </p:nvSpPr>
        <p:spPr>
          <a:xfrm>
            <a:off x="411480" y="4425696"/>
            <a:ext cx="347472" cy="3474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14"/>
          <p:cNvSpPr/>
          <p:nvPr/>
        </p:nvSpPr>
        <p:spPr>
          <a:xfrm>
            <a:off x="868680" y="4315968"/>
            <a:ext cx="3895344" cy="58521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"/>
          <p:cNvSpPr/>
          <p:nvPr/>
        </p:nvSpPr>
        <p:spPr>
          <a:xfrm>
            <a:off x="868680" y="4315968"/>
            <a:ext cx="45720" cy="585216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14"/>
          <p:cNvSpPr/>
          <p:nvPr/>
        </p:nvSpPr>
        <p:spPr>
          <a:xfrm>
            <a:off x="996696" y="4370832"/>
            <a:ext cx="369417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sort + join으로 정렬·출력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14"/>
          <p:cNvSpPr/>
          <p:nvPr/>
        </p:nvSpPr>
        <p:spPr>
          <a:xfrm>
            <a:off x="996696" y="4590288"/>
            <a:ext cx="3694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sort((a,b)=&gt;a-b) → 오름차순 정렬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join("-") → "1-3-10-15-20-41" 문자열 변환 후 DOM 출력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14"/>
          <p:cNvSpPr/>
          <p:nvPr/>
        </p:nvSpPr>
        <p:spPr>
          <a:xfrm>
            <a:off x="4983480" y="1389888"/>
            <a:ext cx="18288" cy="358902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4"/>
          <p:cNvSpPr/>
          <p:nvPr/>
        </p:nvSpPr>
        <p:spPr>
          <a:xfrm>
            <a:off x="5148072" y="1389888"/>
            <a:ext cx="400507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Array 반복문 4종 비교 (js11)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14"/>
          <p:cNvSpPr/>
          <p:nvPr/>
        </p:nvSpPr>
        <p:spPr>
          <a:xfrm>
            <a:off x="5148072" y="1682496"/>
            <a:ext cx="4005072" cy="5120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4"/>
          <p:cNvSpPr/>
          <p:nvPr/>
        </p:nvSpPr>
        <p:spPr>
          <a:xfrm>
            <a:off x="5148072" y="1682496"/>
            <a:ext cx="987552" cy="512064"/>
          </a:xfrm>
          <a:prstGeom prst="rect">
            <a:avLst/>
          </a:prstGeom>
          <a:solidFill>
            <a:srgbClr val="F4A732">
              <a:alpha val="12156"/>
            </a:srgbClr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4"/>
          <p:cNvSpPr/>
          <p:nvPr/>
        </p:nvSpPr>
        <p:spPr>
          <a:xfrm>
            <a:off x="5184648" y="1682496"/>
            <a:ext cx="91440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for 문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14"/>
          <p:cNvSpPr/>
          <p:nvPr/>
        </p:nvSpPr>
        <p:spPr>
          <a:xfrm>
            <a:off x="6208776" y="1719072"/>
            <a:ext cx="2871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break·continue 제어, 대규모 배열 성능 중요 시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14"/>
          <p:cNvSpPr/>
          <p:nvPr/>
        </p:nvSpPr>
        <p:spPr>
          <a:xfrm>
            <a:off x="6208776" y="1938528"/>
            <a:ext cx="287121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인덱스로 직접 접근. 조건·증가식 직접 작성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14"/>
          <p:cNvSpPr/>
          <p:nvPr/>
        </p:nvSpPr>
        <p:spPr>
          <a:xfrm>
            <a:off x="5148072" y="2249424"/>
            <a:ext cx="4005072" cy="5120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"/>
          <p:cNvSpPr/>
          <p:nvPr/>
        </p:nvSpPr>
        <p:spPr>
          <a:xfrm>
            <a:off x="5148072" y="2249424"/>
            <a:ext cx="987552" cy="512064"/>
          </a:xfrm>
          <a:prstGeom prst="rect">
            <a:avLst/>
          </a:prstGeom>
          <a:solidFill>
            <a:srgbClr val="DC2626">
              <a:alpha val="12156"/>
            </a:srgbClr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"/>
          <p:cNvSpPr/>
          <p:nvPr/>
        </p:nvSpPr>
        <p:spPr>
          <a:xfrm>
            <a:off x="5184648" y="2249424"/>
            <a:ext cx="91440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for-in 문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14"/>
          <p:cNvSpPr/>
          <p:nvPr/>
        </p:nvSpPr>
        <p:spPr>
          <a:xfrm>
            <a:off x="6208776" y="2286000"/>
            <a:ext cx="2871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객체 key 순회 목적 (배열에는 비권장)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14"/>
          <p:cNvSpPr/>
          <p:nvPr/>
        </p:nvSpPr>
        <p:spPr>
          <a:xfrm>
            <a:off x="6208776" y="2505456"/>
            <a:ext cx="287121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인덱스를 문자열로 반환 → 배열 순회 주의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14"/>
          <p:cNvSpPr/>
          <p:nvPr/>
        </p:nvSpPr>
        <p:spPr>
          <a:xfrm>
            <a:off x="5148072" y="2816352"/>
            <a:ext cx="4005072" cy="5120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14"/>
          <p:cNvSpPr/>
          <p:nvPr/>
        </p:nvSpPr>
        <p:spPr>
          <a:xfrm>
            <a:off x="5148072" y="2816352"/>
            <a:ext cx="987552" cy="512064"/>
          </a:xfrm>
          <a:prstGeom prst="rect">
            <a:avLst/>
          </a:prstGeom>
          <a:solidFill>
            <a:srgbClr val="0EA5A0">
              <a:alpha val="12156"/>
            </a:srgbClr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14"/>
          <p:cNvSpPr/>
          <p:nvPr/>
        </p:nvSpPr>
        <p:spPr>
          <a:xfrm>
            <a:off x="5184648" y="2816352"/>
            <a:ext cx="91440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forEach (ES5)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14"/>
          <p:cNvSpPr/>
          <p:nvPr/>
        </p:nvSpPr>
        <p:spPr>
          <a:xfrm>
            <a:off x="6208776" y="2852928"/>
            <a:ext cx="2871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단순 순회. break 없이 전체를 처리할 때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14"/>
          <p:cNvSpPr/>
          <p:nvPr/>
        </p:nvSpPr>
        <p:spPr>
          <a:xfrm>
            <a:off x="6208776" y="3072384"/>
            <a:ext cx="287121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파라미터 item·index·arr 생략 가능. break 불가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14"/>
          <p:cNvSpPr/>
          <p:nvPr/>
        </p:nvSpPr>
        <p:spPr>
          <a:xfrm>
            <a:off x="5148072" y="3383280"/>
            <a:ext cx="4005072" cy="5120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4"/>
          <p:cNvSpPr/>
          <p:nvPr/>
        </p:nvSpPr>
        <p:spPr>
          <a:xfrm>
            <a:off x="5148072" y="3383280"/>
            <a:ext cx="987552" cy="512064"/>
          </a:xfrm>
          <a:prstGeom prst="rect">
            <a:avLst/>
          </a:prstGeom>
          <a:solidFill>
            <a:srgbClr val="2563EB">
              <a:alpha val="12156"/>
            </a:srgbClr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4"/>
          <p:cNvSpPr/>
          <p:nvPr/>
        </p:nvSpPr>
        <p:spPr>
          <a:xfrm>
            <a:off x="5184648" y="3383280"/>
            <a:ext cx="91440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map()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14"/>
          <p:cNvSpPr/>
          <p:nvPr/>
        </p:nvSpPr>
        <p:spPr>
          <a:xfrm>
            <a:off x="6208776" y="3419856"/>
            <a:ext cx="2871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각 요소를 변환해 새 배열을 얻고 싶을 때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14"/>
          <p:cNvSpPr/>
          <p:nvPr/>
        </p:nvSpPr>
        <p:spPr>
          <a:xfrm>
            <a:off x="6208776" y="3639312"/>
            <a:ext cx="287121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return 값을 모아 새 배열 반환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4"/>
          <p:cNvSpPr/>
          <p:nvPr/>
        </p:nvSpPr>
        <p:spPr>
          <a:xfrm>
            <a:off x="5148072" y="3950208"/>
            <a:ext cx="4005072" cy="5120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14"/>
          <p:cNvSpPr/>
          <p:nvPr/>
        </p:nvSpPr>
        <p:spPr>
          <a:xfrm>
            <a:off x="5148072" y="3950208"/>
            <a:ext cx="987552" cy="512064"/>
          </a:xfrm>
          <a:prstGeom prst="rect">
            <a:avLst/>
          </a:prstGeom>
          <a:solidFill>
            <a:srgbClr val="7C3AED">
              <a:alpha val="12156"/>
            </a:srgbClr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4"/>
          <p:cNvSpPr/>
          <p:nvPr/>
        </p:nvSpPr>
        <p:spPr>
          <a:xfrm>
            <a:off x="5184648" y="3950208"/>
            <a:ext cx="91440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filter()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14"/>
          <p:cNvSpPr/>
          <p:nvPr/>
        </p:nvSpPr>
        <p:spPr>
          <a:xfrm>
            <a:off x="6208776" y="3986784"/>
            <a:ext cx="2871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조건에 맞는 요소만 추출할 때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14"/>
          <p:cNvSpPr/>
          <p:nvPr/>
        </p:nvSpPr>
        <p:spPr>
          <a:xfrm>
            <a:off x="6208776" y="4206240"/>
            <a:ext cx="287121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return true인 요소만 모아 새 배열 반환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14"/>
          <p:cNvSpPr/>
          <p:nvPr/>
        </p:nvSpPr>
        <p:spPr>
          <a:xfrm>
            <a:off x="5148072" y="4517136"/>
            <a:ext cx="4005072" cy="51206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4"/>
          <p:cNvSpPr/>
          <p:nvPr/>
        </p:nvSpPr>
        <p:spPr>
          <a:xfrm>
            <a:off x="5148072" y="4517136"/>
            <a:ext cx="987552" cy="512064"/>
          </a:xfrm>
          <a:prstGeom prst="rect">
            <a:avLst/>
          </a:prstGeom>
          <a:solidFill>
            <a:srgbClr val="16A34A">
              <a:alpha val="12156"/>
            </a:srgbClr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14"/>
          <p:cNvSpPr/>
          <p:nvPr/>
        </p:nvSpPr>
        <p:spPr>
          <a:xfrm>
            <a:off x="5184648" y="4517136"/>
            <a:ext cx="91440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reduce()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14"/>
          <p:cNvSpPr/>
          <p:nvPr/>
        </p:nvSpPr>
        <p:spPr>
          <a:xfrm>
            <a:off x="6208776" y="4553712"/>
            <a:ext cx="2871216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배열 전체를 하나의 값으로 합산·집계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14"/>
          <p:cNvSpPr/>
          <p:nvPr/>
        </p:nvSpPr>
        <p:spPr>
          <a:xfrm>
            <a:off x="6208776" y="4773168"/>
            <a:ext cx="2871216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초기값 설정 안 하면 첫 요소가 초기값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5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5"/>
          <p:cNvSpPr/>
          <p:nvPr/>
        </p:nvSpPr>
        <p:spPr>
          <a:xfrm>
            <a:off x="6172205" y="179650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DC2626">
              <a:alpha val="12156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15"/>
          <p:cNvSpPr/>
          <p:nvPr/>
        </p:nvSpPr>
        <p:spPr>
          <a:xfrm>
            <a:off x="6172205" y="179650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js12_Date객체.html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5"/>
          <p:cNvSpPr/>
          <p:nvPr/>
        </p:nvSpPr>
        <p:spPr>
          <a:xfrm>
            <a:off x="411480" y="-12378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Date 객체 — 날짜·시간 처리 5가지 패턴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15"/>
          <p:cNvSpPr/>
          <p:nvPr/>
        </p:nvSpPr>
        <p:spPr>
          <a:xfrm>
            <a:off x="411480" y="700854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15"/>
          <p:cNvSpPr/>
          <p:nvPr/>
        </p:nvSpPr>
        <p:spPr>
          <a:xfrm>
            <a:off x="411480" y="810114"/>
            <a:ext cx="8321100" cy="658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15"/>
          <p:cNvSpPr/>
          <p:nvPr/>
        </p:nvSpPr>
        <p:spPr>
          <a:xfrm>
            <a:off x="466344" y="947274"/>
            <a:ext cx="384000" cy="3840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15"/>
          <p:cNvSpPr/>
          <p:nvPr/>
        </p:nvSpPr>
        <p:spPr>
          <a:xfrm>
            <a:off x="466344" y="947274"/>
            <a:ext cx="384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①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15"/>
          <p:cNvSpPr/>
          <p:nvPr/>
        </p:nvSpPr>
        <p:spPr>
          <a:xfrm>
            <a:off x="978408" y="883266"/>
            <a:ext cx="3291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오늘 날짜·시간 전체 출력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15"/>
          <p:cNvSpPr/>
          <p:nvPr/>
        </p:nvSpPr>
        <p:spPr>
          <a:xfrm>
            <a:off x="978408" y="1121010"/>
            <a:ext cx="76809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new Date()  →  현재 날짜·시간 정보를 담은 Date 객체 생성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date.toLocaleString()  →  "2025. 8. 29. 오전 10:30:00" 형태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15"/>
          <p:cNvSpPr/>
          <p:nvPr/>
        </p:nvSpPr>
        <p:spPr>
          <a:xfrm>
            <a:off x="411480" y="1523346"/>
            <a:ext cx="8321100" cy="658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5"/>
          <p:cNvSpPr/>
          <p:nvPr/>
        </p:nvSpPr>
        <p:spPr>
          <a:xfrm>
            <a:off x="466344" y="1660506"/>
            <a:ext cx="384000" cy="3840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5"/>
          <p:cNvSpPr/>
          <p:nvPr/>
        </p:nvSpPr>
        <p:spPr>
          <a:xfrm>
            <a:off x="466344" y="1660506"/>
            <a:ext cx="384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②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15"/>
          <p:cNvSpPr/>
          <p:nvPr/>
        </p:nvSpPr>
        <p:spPr>
          <a:xfrm>
            <a:off x="978408" y="1596498"/>
            <a:ext cx="3291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포맷 직접 설정 (getXxx 메서드)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15"/>
          <p:cNvSpPr/>
          <p:nvPr/>
        </p:nvSpPr>
        <p:spPr>
          <a:xfrm>
            <a:off x="978408" y="1834242"/>
            <a:ext cx="76809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getFullYear() 연도  /  getMonth()+1 월 (⚠️ 0~11이므로 반드시 +1)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getDate() 일  /  getDay() 요일 (0=일~6=토 → 배열로 변환)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5"/>
          <p:cNvSpPr/>
          <p:nvPr/>
        </p:nvSpPr>
        <p:spPr>
          <a:xfrm>
            <a:off x="411480" y="2236578"/>
            <a:ext cx="8321100" cy="658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15"/>
          <p:cNvSpPr/>
          <p:nvPr/>
        </p:nvSpPr>
        <p:spPr>
          <a:xfrm>
            <a:off x="466344" y="2373738"/>
            <a:ext cx="384000" cy="3840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15"/>
          <p:cNvSpPr/>
          <p:nvPr/>
        </p:nvSpPr>
        <p:spPr>
          <a:xfrm>
            <a:off x="466344" y="2373738"/>
            <a:ext cx="384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③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15"/>
          <p:cNvSpPr/>
          <p:nvPr/>
        </p:nvSpPr>
        <p:spPr>
          <a:xfrm>
            <a:off x="978408" y="2309730"/>
            <a:ext cx="3291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특정 날짜 지정 생성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15"/>
          <p:cNvSpPr/>
          <p:nvPr/>
        </p:nvSpPr>
        <p:spPr>
          <a:xfrm>
            <a:off x="978408" y="2547474"/>
            <a:ext cx="76809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new Date(2025, 9-1, 5)  →  수치 방식 (⚠️ 월은 -1 필수!)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new Date("2025-09-05")  →  문자열 방식 (yyyy-MM-dd)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15"/>
          <p:cNvSpPr/>
          <p:nvPr/>
        </p:nvSpPr>
        <p:spPr>
          <a:xfrm>
            <a:off x="411480" y="2949810"/>
            <a:ext cx="8321100" cy="658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5"/>
          <p:cNvSpPr/>
          <p:nvPr/>
        </p:nvSpPr>
        <p:spPr>
          <a:xfrm>
            <a:off x="466344" y="3086970"/>
            <a:ext cx="384000" cy="384000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15"/>
          <p:cNvSpPr/>
          <p:nvPr/>
        </p:nvSpPr>
        <p:spPr>
          <a:xfrm>
            <a:off x="466344" y="3086970"/>
            <a:ext cx="384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④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15"/>
          <p:cNvSpPr/>
          <p:nvPr/>
        </p:nvSpPr>
        <p:spPr>
          <a:xfrm>
            <a:off x="978408" y="3022962"/>
            <a:ext cx="3291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경과일 계산 (setDate)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15"/>
          <p:cNvSpPr/>
          <p:nvPr/>
        </p:nvSpPr>
        <p:spPr>
          <a:xfrm>
            <a:off x="978408" y="3260706"/>
            <a:ext cx="76809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date.setDate(date.getDate() + 경과일) 로 날짜 이동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⚠️ 경과일이 문자열이면 parseInt() 로 변환 필수 (concatenation 방지)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15"/>
          <p:cNvSpPr/>
          <p:nvPr/>
        </p:nvSpPr>
        <p:spPr>
          <a:xfrm>
            <a:off x="411480" y="3663042"/>
            <a:ext cx="8321100" cy="658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"/>
          <p:cNvSpPr/>
          <p:nvPr/>
        </p:nvSpPr>
        <p:spPr>
          <a:xfrm>
            <a:off x="466344" y="3800202"/>
            <a:ext cx="384000" cy="384000"/>
          </a:xfrm>
          <a:prstGeom prst="ellipse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15"/>
          <p:cNvSpPr/>
          <p:nvPr/>
        </p:nvSpPr>
        <p:spPr>
          <a:xfrm>
            <a:off x="466344" y="3800202"/>
            <a:ext cx="384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⑤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15"/>
          <p:cNvSpPr/>
          <p:nvPr/>
        </p:nvSpPr>
        <p:spPr>
          <a:xfrm>
            <a:off x="978408" y="3736194"/>
            <a:ext cx="32919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D-Day 계산 (getTime)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15"/>
          <p:cNvSpPr/>
          <p:nvPr/>
        </p:nvSpPr>
        <p:spPr>
          <a:xfrm>
            <a:off x="978408" y="3973938"/>
            <a:ext cx="76809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getTime()  →  1970.1.1 기준 현재까지의 경과 ms(밀리초)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(수료일 - 현재일).getTime() ÷ (1000×60×60×24) = 남은 일수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Math.ceil() 로 올림 처리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15"/>
          <p:cNvSpPr/>
          <p:nvPr/>
        </p:nvSpPr>
        <p:spPr>
          <a:xfrm>
            <a:off x="411475" y="4376277"/>
            <a:ext cx="8321100" cy="703800"/>
          </a:xfrm>
          <a:prstGeom prst="rect">
            <a:avLst/>
          </a:prstGeom>
          <a:solidFill>
            <a:srgbClr val="DC2626">
              <a:alpha val="5882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15"/>
          <p:cNvSpPr/>
          <p:nvPr/>
        </p:nvSpPr>
        <p:spPr>
          <a:xfrm>
            <a:off x="411475" y="4376277"/>
            <a:ext cx="63900" cy="7038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15"/>
          <p:cNvSpPr/>
          <p:nvPr/>
        </p:nvSpPr>
        <p:spPr>
          <a:xfrm>
            <a:off x="557784" y="4465285"/>
            <a:ext cx="81015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💡  핵심 주의사항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15"/>
          <p:cNvSpPr/>
          <p:nvPr/>
        </p:nvSpPr>
        <p:spPr>
          <a:xfrm>
            <a:off x="557775" y="4701875"/>
            <a:ext cx="8101500" cy="37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① getMonth()는 0~11 → 화면에 표시할 때 반드시 +1  |  ② setDate에 문자열 전달 시 parseInt() 변환 필수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③ D-Day: 두 Date 객체의 getTime() 차를 86400000(1일=ms)으로 나눔  |  ④ Math.ceil()로 올림 처리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16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16"/>
          <p:cNvSpPr/>
          <p:nvPr/>
        </p:nvSpPr>
        <p:spPr>
          <a:xfrm>
            <a:off x="6172205" y="259069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F4A732">
              <a:alpha val="12156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16"/>
          <p:cNvSpPr/>
          <p:nvPr/>
        </p:nvSpPr>
        <p:spPr>
          <a:xfrm>
            <a:off x="6172205" y="259069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js13_window객체.html  |  js14_location.html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6"/>
          <p:cNvSpPr/>
          <p:nvPr/>
        </p:nvSpPr>
        <p:spPr>
          <a:xfrm>
            <a:off x="411480" y="21291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BOM — window 객체 &amp; location 객체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16"/>
          <p:cNvSpPr/>
          <p:nvPr/>
        </p:nvSpPr>
        <p:spPr>
          <a:xfrm>
            <a:off x="411480" y="693110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16"/>
          <p:cNvSpPr/>
          <p:nvPr/>
        </p:nvSpPr>
        <p:spPr>
          <a:xfrm>
            <a:off x="264346" y="894278"/>
            <a:ext cx="4663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window.open() — 팝업창 만들기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16"/>
          <p:cNvSpPr/>
          <p:nvPr/>
        </p:nvSpPr>
        <p:spPr>
          <a:xfrm>
            <a:off x="264346" y="1186886"/>
            <a:ext cx="4663500" cy="1024200"/>
          </a:xfrm>
          <a:prstGeom prst="rect">
            <a:avLst/>
          </a:prstGeom>
          <a:solidFill>
            <a:srgbClr val="F4A732">
              <a:alpha val="5882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16"/>
          <p:cNvSpPr/>
          <p:nvPr/>
        </p:nvSpPr>
        <p:spPr>
          <a:xfrm>
            <a:off x="264346" y="1186886"/>
            <a:ext cx="63900" cy="10242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16"/>
          <p:cNvSpPr/>
          <p:nvPr/>
        </p:nvSpPr>
        <p:spPr>
          <a:xfrm>
            <a:off x="410650" y="1260038"/>
            <a:ext cx="4443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window.open(url, title, prop)  파라미터 구성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16"/>
          <p:cNvSpPr/>
          <p:nvPr/>
        </p:nvSpPr>
        <p:spPr>
          <a:xfrm>
            <a:off x="410650" y="1516070"/>
            <a:ext cx="4443900" cy="58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url   →  열 페이지 주소 ("js13_pop.html")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title →  팝업 창의 이름 ("팝업창페이지")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prop  →  "width=400px, height=400px, top=300px, left=200px"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      창 크기와 위치를 문자열로 전달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16"/>
          <p:cNvSpPr/>
          <p:nvPr/>
        </p:nvSpPr>
        <p:spPr>
          <a:xfrm>
            <a:off x="264346" y="2302454"/>
            <a:ext cx="4663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이벤트 객체 e (Event Object)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16"/>
          <p:cNvSpPr/>
          <p:nvPr/>
        </p:nvSpPr>
        <p:spPr>
          <a:xfrm>
            <a:off x="264346" y="2595062"/>
            <a:ext cx="4663500" cy="1115700"/>
          </a:xfrm>
          <a:prstGeom prst="rect">
            <a:avLst/>
          </a:prstGeom>
          <a:solidFill>
            <a:srgbClr val="2563EB">
              <a:alpha val="5882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16"/>
          <p:cNvSpPr/>
          <p:nvPr/>
        </p:nvSpPr>
        <p:spPr>
          <a:xfrm>
            <a:off x="264346" y="2595062"/>
            <a:ext cx="63900" cy="11157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16"/>
          <p:cNvSpPr/>
          <p:nvPr/>
        </p:nvSpPr>
        <p:spPr>
          <a:xfrm>
            <a:off x="410650" y="2668214"/>
            <a:ext cx="44439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onclick = function(e){ }  →  e 가 이벤트 정보 객체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16"/>
          <p:cNvSpPr/>
          <p:nvPr/>
        </p:nvSpPr>
        <p:spPr>
          <a:xfrm>
            <a:off x="410650" y="2924246"/>
            <a:ext cx="44439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e.target           →  이벤트가 발생한 HTML 요소 자체 (Element 객체)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e.target.tagName  →  태그 이름 반환 ("BUTTON", "INPUT" 등)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e.target.style.backgroundColor = "red"  →  이벤트 발생 요소 스타일 변경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e.target.value    →  입력 요소의 현재 값 가져오기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16"/>
          <p:cNvSpPr/>
          <p:nvPr/>
        </p:nvSpPr>
        <p:spPr>
          <a:xfrm>
            <a:off x="264346" y="3802070"/>
            <a:ext cx="4663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onload 이벤트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16"/>
          <p:cNvSpPr/>
          <p:nvPr/>
        </p:nvSpPr>
        <p:spPr>
          <a:xfrm>
            <a:off x="264350" y="4094674"/>
            <a:ext cx="4663500" cy="888600"/>
          </a:xfrm>
          <a:prstGeom prst="rect">
            <a:avLst/>
          </a:prstGeom>
          <a:solidFill>
            <a:srgbClr val="7C3AED">
              <a:alpha val="5882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16"/>
          <p:cNvSpPr/>
          <p:nvPr/>
        </p:nvSpPr>
        <p:spPr>
          <a:xfrm>
            <a:off x="264350" y="4094674"/>
            <a:ext cx="63900" cy="8886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16"/>
          <p:cNvSpPr/>
          <p:nvPr/>
        </p:nvSpPr>
        <p:spPr>
          <a:xfrm>
            <a:off x="410654" y="4111296"/>
            <a:ext cx="4443900" cy="31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onload = function(){ }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16"/>
          <p:cNvSpPr/>
          <p:nvPr/>
        </p:nvSpPr>
        <p:spPr>
          <a:xfrm>
            <a:off x="410650" y="4405536"/>
            <a:ext cx="44439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페이지 로딩이 완료된 후 스크립트 실행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DOM 요소가 모두 준비된 뒤 탐색·이벤트 등록이 안전하게 이루어짐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스크립트를 &lt;head&gt;에 작성할 때 반드시 onload 안에서 DOM 접근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16"/>
          <p:cNvSpPr/>
          <p:nvPr/>
        </p:nvSpPr>
        <p:spPr>
          <a:xfrm>
            <a:off x="5074090" y="894278"/>
            <a:ext cx="18300" cy="35889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16"/>
          <p:cNvSpPr/>
          <p:nvPr/>
        </p:nvSpPr>
        <p:spPr>
          <a:xfrm>
            <a:off x="5238682" y="894278"/>
            <a:ext cx="3749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location 객체 — URL 정보 접근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16"/>
          <p:cNvSpPr/>
          <p:nvPr/>
        </p:nvSpPr>
        <p:spPr>
          <a:xfrm>
            <a:off x="5238682" y="1186886"/>
            <a:ext cx="3749100" cy="3291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16"/>
          <p:cNvSpPr/>
          <p:nvPr/>
        </p:nvSpPr>
        <p:spPr>
          <a:xfrm>
            <a:off x="5238682" y="1186886"/>
            <a:ext cx="45600" cy="3291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16"/>
          <p:cNvSpPr/>
          <p:nvPr/>
        </p:nvSpPr>
        <p:spPr>
          <a:xfrm>
            <a:off x="5348410" y="1186886"/>
            <a:ext cx="2121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F4A732"/>
                </a:solidFill>
                <a:latin typeface="Consolas"/>
                <a:ea typeface="Consolas"/>
                <a:cs typeface="Consolas"/>
                <a:sym typeface="Consolas"/>
              </a:rPr>
              <a:t>location.href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16"/>
          <p:cNvSpPr/>
          <p:nvPr/>
        </p:nvSpPr>
        <p:spPr>
          <a:xfrm>
            <a:off x="7524682" y="1186886"/>
            <a:ext cx="1389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현재 페이지 전체 URL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16"/>
          <p:cNvSpPr/>
          <p:nvPr/>
        </p:nvSpPr>
        <p:spPr>
          <a:xfrm>
            <a:off x="5238682" y="1552646"/>
            <a:ext cx="3749100" cy="32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16"/>
          <p:cNvSpPr/>
          <p:nvPr/>
        </p:nvSpPr>
        <p:spPr>
          <a:xfrm>
            <a:off x="5238682" y="1552646"/>
            <a:ext cx="45600" cy="3291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6"/>
          <p:cNvSpPr/>
          <p:nvPr/>
        </p:nvSpPr>
        <p:spPr>
          <a:xfrm>
            <a:off x="5348410" y="1552646"/>
            <a:ext cx="2121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0EA5A0"/>
                </a:solidFill>
                <a:latin typeface="Consolas"/>
                <a:ea typeface="Consolas"/>
                <a:cs typeface="Consolas"/>
                <a:sym typeface="Consolas"/>
              </a:rPr>
              <a:t>location.host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16"/>
          <p:cNvSpPr/>
          <p:nvPr/>
        </p:nvSpPr>
        <p:spPr>
          <a:xfrm>
            <a:off x="7524682" y="1552646"/>
            <a:ext cx="1389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호스트명 + 포트 번호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16"/>
          <p:cNvSpPr/>
          <p:nvPr/>
        </p:nvSpPr>
        <p:spPr>
          <a:xfrm>
            <a:off x="5238682" y="1918406"/>
            <a:ext cx="3749100" cy="3291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16"/>
          <p:cNvSpPr/>
          <p:nvPr/>
        </p:nvSpPr>
        <p:spPr>
          <a:xfrm>
            <a:off x="5238682" y="1918406"/>
            <a:ext cx="45600" cy="3291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16"/>
          <p:cNvSpPr/>
          <p:nvPr/>
        </p:nvSpPr>
        <p:spPr>
          <a:xfrm>
            <a:off x="5348410" y="1918406"/>
            <a:ext cx="2121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location.pathname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16"/>
          <p:cNvSpPr/>
          <p:nvPr/>
        </p:nvSpPr>
        <p:spPr>
          <a:xfrm>
            <a:off x="7524682" y="1918406"/>
            <a:ext cx="1389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경로명 (/admin/page.html)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16"/>
          <p:cNvSpPr/>
          <p:nvPr/>
        </p:nvSpPr>
        <p:spPr>
          <a:xfrm>
            <a:off x="5238682" y="2284166"/>
            <a:ext cx="3749100" cy="32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16"/>
          <p:cNvSpPr/>
          <p:nvPr/>
        </p:nvSpPr>
        <p:spPr>
          <a:xfrm>
            <a:off x="5238682" y="2284166"/>
            <a:ext cx="45600" cy="3291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16"/>
          <p:cNvSpPr/>
          <p:nvPr/>
        </p:nvSpPr>
        <p:spPr>
          <a:xfrm>
            <a:off x="5348410" y="2284166"/>
            <a:ext cx="2121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7C3AED"/>
                </a:solidFill>
                <a:latin typeface="Consolas"/>
                <a:ea typeface="Consolas"/>
                <a:cs typeface="Consolas"/>
                <a:sym typeface="Consolas"/>
              </a:rPr>
              <a:t>location.search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16"/>
          <p:cNvSpPr/>
          <p:nvPr/>
        </p:nvSpPr>
        <p:spPr>
          <a:xfrm>
            <a:off x="7524682" y="2284166"/>
            <a:ext cx="1389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쿼리스트링 (?id=hk)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16"/>
          <p:cNvSpPr/>
          <p:nvPr/>
        </p:nvSpPr>
        <p:spPr>
          <a:xfrm>
            <a:off x="5238682" y="2649926"/>
            <a:ext cx="3749100" cy="3291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16"/>
          <p:cNvSpPr/>
          <p:nvPr/>
        </p:nvSpPr>
        <p:spPr>
          <a:xfrm>
            <a:off x="5238682" y="2649926"/>
            <a:ext cx="45600" cy="3291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16"/>
          <p:cNvSpPr/>
          <p:nvPr/>
        </p:nvSpPr>
        <p:spPr>
          <a:xfrm>
            <a:off x="5348410" y="2649926"/>
            <a:ext cx="2121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16A34A"/>
                </a:solidFill>
                <a:latin typeface="Consolas"/>
                <a:ea typeface="Consolas"/>
                <a:cs typeface="Consolas"/>
                <a:sym typeface="Consolas"/>
              </a:rPr>
              <a:t>location.hash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16"/>
          <p:cNvSpPr/>
          <p:nvPr/>
        </p:nvSpPr>
        <p:spPr>
          <a:xfrm>
            <a:off x="7524682" y="2649926"/>
            <a:ext cx="1389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해시값 (#section)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16"/>
          <p:cNvSpPr/>
          <p:nvPr/>
        </p:nvSpPr>
        <p:spPr>
          <a:xfrm>
            <a:off x="5238682" y="3015686"/>
            <a:ext cx="3749100" cy="329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16"/>
          <p:cNvSpPr/>
          <p:nvPr/>
        </p:nvSpPr>
        <p:spPr>
          <a:xfrm>
            <a:off x="5238682" y="3015686"/>
            <a:ext cx="45600" cy="329100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16"/>
          <p:cNvSpPr/>
          <p:nvPr/>
        </p:nvSpPr>
        <p:spPr>
          <a:xfrm>
            <a:off x="5348410" y="3015686"/>
            <a:ext cx="2121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EA580C"/>
                </a:solidFill>
                <a:latin typeface="Consolas"/>
                <a:ea typeface="Consolas"/>
                <a:cs typeface="Consolas"/>
                <a:sym typeface="Consolas"/>
              </a:rPr>
              <a:t>location.protocol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16"/>
          <p:cNvSpPr/>
          <p:nvPr/>
        </p:nvSpPr>
        <p:spPr>
          <a:xfrm>
            <a:off x="7524682" y="3015686"/>
            <a:ext cx="13899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프로토콜 (http: / https:)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16"/>
          <p:cNvSpPr/>
          <p:nvPr/>
        </p:nvSpPr>
        <p:spPr>
          <a:xfrm>
            <a:off x="5238682" y="3418022"/>
            <a:ext cx="3749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location 이동 메서드 3가지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16"/>
          <p:cNvSpPr/>
          <p:nvPr/>
        </p:nvSpPr>
        <p:spPr>
          <a:xfrm>
            <a:off x="5238675" y="3710625"/>
            <a:ext cx="1926300" cy="621900"/>
          </a:xfrm>
          <a:prstGeom prst="rect">
            <a:avLst/>
          </a:prstGeom>
          <a:solidFill>
            <a:srgbClr val="F4A732">
              <a:alpha val="5882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16"/>
          <p:cNvSpPr/>
          <p:nvPr/>
        </p:nvSpPr>
        <p:spPr>
          <a:xfrm>
            <a:off x="5238682" y="3710630"/>
            <a:ext cx="63900" cy="6219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16"/>
          <p:cNvSpPr/>
          <p:nvPr/>
        </p:nvSpPr>
        <p:spPr>
          <a:xfrm>
            <a:off x="5313842" y="3783777"/>
            <a:ext cx="1813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location.assign(url)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16"/>
          <p:cNvSpPr/>
          <p:nvPr/>
        </p:nvSpPr>
        <p:spPr>
          <a:xfrm>
            <a:off x="5315343" y="4039811"/>
            <a:ext cx="18495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url로 이동. 뒤로가기 이력 남음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16"/>
          <p:cNvSpPr/>
          <p:nvPr/>
        </p:nvSpPr>
        <p:spPr>
          <a:xfrm>
            <a:off x="5238675" y="4405575"/>
            <a:ext cx="1926300" cy="621900"/>
          </a:xfrm>
          <a:prstGeom prst="rect">
            <a:avLst/>
          </a:prstGeom>
          <a:solidFill>
            <a:srgbClr val="0EA5A0">
              <a:alpha val="5882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6"/>
          <p:cNvSpPr/>
          <p:nvPr/>
        </p:nvSpPr>
        <p:spPr>
          <a:xfrm>
            <a:off x="5238682" y="4405574"/>
            <a:ext cx="63900" cy="6219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16"/>
          <p:cNvSpPr/>
          <p:nvPr/>
        </p:nvSpPr>
        <p:spPr>
          <a:xfrm>
            <a:off x="5313837" y="4478727"/>
            <a:ext cx="1813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location.reload()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16"/>
          <p:cNvSpPr/>
          <p:nvPr/>
        </p:nvSpPr>
        <p:spPr>
          <a:xfrm>
            <a:off x="5313837" y="4734761"/>
            <a:ext cx="18132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현재 페이지 새로고침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16"/>
          <p:cNvSpPr/>
          <p:nvPr/>
        </p:nvSpPr>
        <p:spPr>
          <a:xfrm>
            <a:off x="7237275" y="3710625"/>
            <a:ext cx="1849500" cy="621900"/>
          </a:xfrm>
          <a:prstGeom prst="rect">
            <a:avLst/>
          </a:prstGeom>
          <a:solidFill>
            <a:srgbClr val="DC2626">
              <a:alpha val="5882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16"/>
          <p:cNvSpPr/>
          <p:nvPr/>
        </p:nvSpPr>
        <p:spPr>
          <a:xfrm>
            <a:off x="7238836" y="3710616"/>
            <a:ext cx="63900" cy="6219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16"/>
          <p:cNvSpPr/>
          <p:nvPr/>
        </p:nvSpPr>
        <p:spPr>
          <a:xfrm>
            <a:off x="7313943" y="3783772"/>
            <a:ext cx="1849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location.replace(url)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16"/>
          <p:cNvSpPr/>
          <p:nvPr/>
        </p:nvSpPr>
        <p:spPr>
          <a:xfrm>
            <a:off x="7309445" y="4039811"/>
            <a:ext cx="17412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url로 이동. 뒤로가기 이력 없음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17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17"/>
          <p:cNvSpPr/>
          <p:nvPr/>
        </p:nvSpPr>
        <p:spPr>
          <a:xfrm>
            <a:off x="6510530" y="300566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2563EB">
              <a:alpha val="12156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17"/>
          <p:cNvSpPr/>
          <p:nvPr/>
        </p:nvSpPr>
        <p:spPr>
          <a:xfrm>
            <a:off x="6510530" y="300579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js15_DOM탐색_속성.html  |  js16_DOM_Create.html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17"/>
          <p:cNvSpPr/>
          <p:nvPr/>
        </p:nvSpPr>
        <p:spPr>
          <a:xfrm>
            <a:off x="420630" y="108538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DOM 심화 — 탐색 속성 &amp; 요소 동적 생성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17"/>
          <p:cNvSpPr/>
          <p:nvPr/>
        </p:nvSpPr>
        <p:spPr>
          <a:xfrm>
            <a:off x="420630" y="821770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17"/>
          <p:cNvSpPr/>
          <p:nvPr/>
        </p:nvSpPr>
        <p:spPr>
          <a:xfrm>
            <a:off x="420630" y="923547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DOM 객체 5종류 (js15 주석 기반)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17"/>
          <p:cNvSpPr/>
          <p:nvPr/>
        </p:nvSpPr>
        <p:spPr>
          <a:xfrm>
            <a:off x="420630" y="1216155"/>
            <a:ext cx="1591200" cy="6948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17"/>
          <p:cNvSpPr/>
          <p:nvPr/>
        </p:nvSpPr>
        <p:spPr>
          <a:xfrm>
            <a:off x="420630" y="1216155"/>
            <a:ext cx="1591200" cy="2376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17"/>
          <p:cNvSpPr/>
          <p:nvPr/>
        </p:nvSpPr>
        <p:spPr>
          <a:xfrm>
            <a:off x="475494" y="1234443"/>
            <a:ext cx="1499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Document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17"/>
          <p:cNvSpPr/>
          <p:nvPr/>
        </p:nvSpPr>
        <p:spPr>
          <a:xfrm>
            <a:off x="475494" y="1490475"/>
            <a:ext cx="1499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문서 전체 접근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document 객체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17"/>
          <p:cNvSpPr/>
          <p:nvPr/>
        </p:nvSpPr>
        <p:spPr>
          <a:xfrm>
            <a:off x="2103126" y="1216155"/>
            <a:ext cx="1591200" cy="6948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17"/>
          <p:cNvSpPr/>
          <p:nvPr/>
        </p:nvSpPr>
        <p:spPr>
          <a:xfrm>
            <a:off x="2103126" y="1216155"/>
            <a:ext cx="1591200" cy="2376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17"/>
          <p:cNvSpPr/>
          <p:nvPr/>
        </p:nvSpPr>
        <p:spPr>
          <a:xfrm>
            <a:off x="2157990" y="1234443"/>
            <a:ext cx="1499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Element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17"/>
          <p:cNvSpPr/>
          <p:nvPr/>
        </p:nvSpPr>
        <p:spPr>
          <a:xfrm>
            <a:off x="2157990" y="1490475"/>
            <a:ext cx="1499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태그 접근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getElement... 메서드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17"/>
          <p:cNvSpPr/>
          <p:nvPr/>
        </p:nvSpPr>
        <p:spPr>
          <a:xfrm>
            <a:off x="3785622" y="1216155"/>
            <a:ext cx="1591200" cy="6948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17"/>
          <p:cNvSpPr/>
          <p:nvPr/>
        </p:nvSpPr>
        <p:spPr>
          <a:xfrm>
            <a:off x="3785622" y="1216155"/>
            <a:ext cx="1591200" cy="2376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17"/>
          <p:cNvSpPr/>
          <p:nvPr/>
        </p:nvSpPr>
        <p:spPr>
          <a:xfrm>
            <a:off x="3840486" y="1234443"/>
            <a:ext cx="1499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Attribute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17"/>
          <p:cNvSpPr/>
          <p:nvPr/>
        </p:nvSpPr>
        <p:spPr>
          <a:xfrm>
            <a:off x="3840486" y="1490475"/>
            <a:ext cx="1499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속성 접근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id·class·style·value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17"/>
          <p:cNvSpPr/>
          <p:nvPr/>
        </p:nvSpPr>
        <p:spPr>
          <a:xfrm>
            <a:off x="5468118" y="1216155"/>
            <a:ext cx="1591200" cy="6948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17"/>
          <p:cNvSpPr/>
          <p:nvPr/>
        </p:nvSpPr>
        <p:spPr>
          <a:xfrm>
            <a:off x="5468118" y="1216155"/>
            <a:ext cx="1591200" cy="2376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"/>
          <p:cNvSpPr/>
          <p:nvPr/>
        </p:nvSpPr>
        <p:spPr>
          <a:xfrm>
            <a:off x="5522982" y="1234443"/>
            <a:ext cx="1499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17"/>
          <p:cNvSpPr/>
          <p:nvPr/>
        </p:nvSpPr>
        <p:spPr>
          <a:xfrm>
            <a:off x="5522982" y="1490475"/>
            <a:ext cx="1499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텍스트 접근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&lt;p&gt;text&lt;/p&gt;의 text 부분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17"/>
          <p:cNvSpPr/>
          <p:nvPr/>
        </p:nvSpPr>
        <p:spPr>
          <a:xfrm>
            <a:off x="7150614" y="1216155"/>
            <a:ext cx="1591200" cy="6948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"/>
          <p:cNvSpPr/>
          <p:nvPr/>
        </p:nvSpPr>
        <p:spPr>
          <a:xfrm>
            <a:off x="7150614" y="1216155"/>
            <a:ext cx="1591200" cy="2376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17"/>
          <p:cNvSpPr/>
          <p:nvPr/>
        </p:nvSpPr>
        <p:spPr>
          <a:xfrm>
            <a:off x="7205478" y="1234443"/>
            <a:ext cx="14997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Node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17"/>
          <p:cNvSpPr/>
          <p:nvPr/>
        </p:nvSpPr>
        <p:spPr>
          <a:xfrm>
            <a:off x="7205478" y="1490475"/>
            <a:ext cx="14997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HTML 모든 요소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(가장 상위 개념)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4" name="Google Shape;1034;p17"/>
          <p:cNvSpPr/>
          <p:nvPr/>
        </p:nvSpPr>
        <p:spPr>
          <a:xfrm>
            <a:off x="420630" y="2002539"/>
            <a:ext cx="46635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DOM 탐색 속성 — 관계성 선택 (js15)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17"/>
          <p:cNvSpPr/>
          <p:nvPr/>
        </p:nvSpPr>
        <p:spPr>
          <a:xfrm>
            <a:off x="420630" y="2295147"/>
            <a:ext cx="4663500" cy="292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17"/>
          <p:cNvSpPr/>
          <p:nvPr/>
        </p:nvSpPr>
        <p:spPr>
          <a:xfrm>
            <a:off x="420630" y="2295147"/>
            <a:ext cx="45600" cy="2925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"/>
          <p:cNvSpPr/>
          <p:nvPr/>
        </p:nvSpPr>
        <p:spPr>
          <a:xfrm>
            <a:off x="530358" y="2295147"/>
            <a:ext cx="2377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F4A732"/>
                </a:solidFill>
                <a:latin typeface="Consolas"/>
                <a:ea typeface="Consolas"/>
                <a:cs typeface="Consolas"/>
                <a:sym typeface="Consolas"/>
              </a:rPr>
              <a:t>parentNode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17"/>
          <p:cNvSpPr/>
          <p:nvPr/>
        </p:nvSpPr>
        <p:spPr>
          <a:xfrm>
            <a:off x="2962662" y="2331723"/>
            <a:ext cx="1051500" cy="237600"/>
          </a:xfrm>
          <a:prstGeom prst="roundRect">
            <a:avLst>
              <a:gd fmla="val 19231" name="adj"/>
            </a:avLst>
          </a:prstGeom>
          <a:solidFill>
            <a:srgbClr val="F4A732">
              <a:alpha val="12156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17"/>
          <p:cNvSpPr/>
          <p:nvPr/>
        </p:nvSpPr>
        <p:spPr>
          <a:xfrm>
            <a:off x="2962662" y="2331723"/>
            <a:ext cx="1051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Node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17"/>
          <p:cNvSpPr/>
          <p:nvPr/>
        </p:nvSpPr>
        <p:spPr>
          <a:xfrm>
            <a:off x="4078230" y="2295147"/>
            <a:ext cx="93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부모 요소 반환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1" name="Google Shape;1041;p17"/>
          <p:cNvSpPr/>
          <p:nvPr/>
        </p:nvSpPr>
        <p:spPr>
          <a:xfrm>
            <a:off x="420630" y="2624331"/>
            <a:ext cx="4663500" cy="292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17"/>
          <p:cNvSpPr/>
          <p:nvPr/>
        </p:nvSpPr>
        <p:spPr>
          <a:xfrm>
            <a:off x="420630" y="2624331"/>
            <a:ext cx="45600" cy="2925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17"/>
          <p:cNvSpPr/>
          <p:nvPr/>
        </p:nvSpPr>
        <p:spPr>
          <a:xfrm>
            <a:off x="530358" y="2624331"/>
            <a:ext cx="2377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F4A732"/>
                </a:solidFill>
                <a:latin typeface="Consolas"/>
                <a:ea typeface="Consolas"/>
                <a:cs typeface="Consolas"/>
                <a:sym typeface="Consolas"/>
              </a:rPr>
              <a:t>parentElement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4" name="Google Shape;1044;p17"/>
          <p:cNvSpPr/>
          <p:nvPr/>
        </p:nvSpPr>
        <p:spPr>
          <a:xfrm>
            <a:off x="2962662" y="2660907"/>
            <a:ext cx="1051500" cy="237600"/>
          </a:xfrm>
          <a:prstGeom prst="roundRect">
            <a:avLst>
              <a:gd fmla="val 19231" name="adj"/>
            </a:avLst>
          </a:prstGeom>
          <a:solidFill>
            <a:srgbClr val="F4A732">
              <a:alpha val="12156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17"/>
          <p:cNvSpPr/>
          <p:nvPr/>
        </p:nvSpPr>
        <p:spPr>
          <a:xfrm>
            <a:off x="2962662" y="2660907"/>
            <a:ext cx="1051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Element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6" name="Google Shape;1046;p17"/>
          <p:cNvSpPr/>
          <p:nvPr/>
        </p:nvSpPr>
        <p:spPr>
          <a:xfrm>
            <a:off x="4078230" y="2624331"/>
            <a:ext cx="93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부모 요소 반환 (태그만)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7" name="Google Shape;1047;p17"/>
          <p:cNvSpPr/>
          <p:nvPr/>
        </p:nvSpPr>
        <p:spPr>
          <a:xfrm>
            <a:off x="420630" y="2953515"/>
            <a:ext cx="4663500" cy="292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17"/>
          <p:cNvSpPr/>
          <p:nvPr/>
        </p:nvSpPr>
        <p:spPr>
          <a:xfrm>
            <a:off x="420630" y="2953515"/>
            <a:ext cx="45600" cy="2925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17"/>
          <p:cNvSpPr/>
          <p:nvPr/>
        </p:nvSpPr>
        <p:spPr>
          <a:xfrm>
            <a:off x="530358" y="2953515"/>
            <a:ext cx="2377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0EA5A0"/>
                </a:solidFill>
                <a:latin typeface="Consolas"/>
                <a:ea typeface="Consolas"/>
                <a:cs typeface="Consolas"/>
                <a:sym typeface="Consolas"/>
              </a:rPr>
              <a:t>childNodes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0" name="Google Shape;1050;p17"/>
          <p:cNvSpPr/>
          <p:nvPr/>
        </p:nvSpPr>
        <p:spPr>
          <a:xfrm>
            <a:off x="2962662" y="2990091"/>
            <a:ext cx="1051500" cy="237600"/>
          </a:xfrm>
          <a:prstGeom prst="roundRect">
            <a:avLst>
              <a:gd fmla="val 19231" name="adj"/>
            </a:avLst>
          </a:prstGeom>
          <a:solidFill>
            <a:srgbClr val="0EA5A0">
              <a:alpha val="12156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17"/>
          <p:cNvSpPr/>
          <p:nvPr/>
        </p:nvSpPr>
        <p:spPr>
          <a:xfrm>
            <a:off x="2962662" y="2990091"/>
            <a:ext cx="1051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NodeList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2" name="Google Shape;1052;p17"/>
          <p:cNvSpPr/>
          <p:nvPr/>
        </p:nvSpPr>
        <p:spPr>
          <a:xfrm>
            <a:off x="4078230" y="2953515"/>
            <a:ext cx="93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자식 요소들 (줄바꿈 포함)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3" name="Google Shape;1053;p17"/>
          <p:cNvSpPr/>
          <p:nvPr/>
        </p:nvSpPr>
        <p:spPr>
          <a:xfrm>
            <a:off x="420630" y="3282699"/>
            <a:ext cx="4663500" cy="292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17"/>
          <p:cNvSpPr/>
          <p:nvPr/>
        </p:nvSpPr>
        <p:spPr>
          <a:xfrm>
            <a:off x="420630" y="3282699"/>
            <a:ext cx="45600" cy="2925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17"/>
          <p:cNvSpPr/>
          <p:nvPr/>
        </p:nvSpPr>
        <p:spPr>
          <a:xfrm>
            <a:off x="530358" y="3282699"/>
            <a:ext cx="2377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0EA5A0"/>
                </a:solidFill>
                <a:latin typeface="Consolas"/>
                <a:ea typeface="Consolas"/>
                <a:cs typeface="Consolas"/>
                <a:sym typeface="Consolas"/>
              </a:rPr>
              <a:t>children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6" name="Google Shape;1056;p17"/>
          <p:cNvSpPr/>
          <p:nvPr/>
        </p:nvSpPr>
        <p:spPr>
          <a:xfrm>
            <a:off x="2962662" y="3319275"/>
            <a:ext cx="1051500" cy="237600"/>
          </a:xfrm>
          <a:prstGeom prst="roundRect">
            <a:avLst>
              <a:gd fmla="val 19231" name="adj"/>
            </a:avLst>
          </a:prstGeom>
          <a:solidFill>
            <a:srgbClr val="0EA5A0">
              <a:alpha val="12156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17"/>
          <p:cNvSpPr/>
          <p:nvPr/>
        </p:nvSpPr>
        <p:spPr>
          <a:xfrm>
            <a:off x="2962662" y="3319275"/>
            <a:ext cx="1051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HTMLCol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8" name="Google Shape;1058;p17"/>
          <p:cNvSpPr/>
          <p:nvPr/>
        </p:nvSpPr>
        <p:spPr>
          <a:xfrm>
            <a:off x="4078230" y="3282699"/>
            <a:ext cx="93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자식 요소들 (태그만)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9" name="Google Shape;1059;p17"/>
          <p:cNvSpPr/>
          <p:nvPr/>
        </p:nvSpPr>
        <p:spPr>
          <a:xfrm>
            <a:off x="420630" y="3611883"/>
            <a:ext cx="4663500" cy="292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p17"/>
          <p:cNvSpPr/>
          <p:nvPr/>
        </p:nvSpPr>
        <p:spPr>
          <a:xfrm>
            <a:off x="420630" y="3611883"/>
            <a:ext cx="45600" cy="2925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17"/>
          <p:cNvSpPr/>
          <p:nvPr/>
        </p:nvSpPr>
        <p:spPr>
          <a:xfrm>
            <a:off x="530358" y="3611883"/>
            <a:ext cx="2377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firstChild / lastChild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2" name="Google Shape;1062;p17"/>
          <p:cNvSpPr/>
          <p:nvPr/>
        </p:nvSpPr>
        <p:spPr>
          <a:xfrm>
            <a:off x="2962662" y="3648459"/>
            <a:ext cx="1051500" cy="237600"/>
          </a:xfrm>
          <a:prstGeom prst="roundRect">
            <a:avLst>
              <a:gd fmla="val 19231" name="adj"/>
            </a:avLst>
          </a:prstGeom>
          <a:solidFill>
            <a:srgbClr val="2563EB">
              <a:alpha val="12156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3" name="Google Shape;1063;p17"/>
          <p:cNvSpPr/>
          <p:nvPr/>
        </p:nvSpPr>
        <p:spPr>
          <a:xfrm>
            <a:off x="2962662" y="3648459"/>
            <a:ext cx="1051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Node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4" name="Google Shape;1064;p17"/>
          <p:cNvSpPr/>
          <p:nvPr/>
        </p:nvSpPr>
        <p:spPr>
          <a:xfrm>
            <a:off x="4078230" y="3611883"/>
            <a:ext cx="93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첫번째/마지막 자식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5" name="Google Shape;1065;p17"/>
          <p:cNvSpPr/>
          <p:nvPr/>
        </p:nvSpPr>
        <p:spPr>
          <a:xfrm>
            <a:off x="420630" y="3941067"/>
            <a:ext cx="4663500" cy="292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"/>
          <p:cNvSpPr/>
          <p:nvPr/>
        </p:nvSpPr>
        <p:spPr>
          <a:xfrm>
            <a:off x="420630" y="3941067"/>
            <a:ext cx="45600" cy="2925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"/>
          <p:cNvSpPr/>
          <p:nvPr/>
        </p:nvSpPr>
        <p:spPr>
          <a:xfrm>
            <a:off x="530358" y="3941067"/>
            <a:ext cx="2377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7C3AED"/>
                </a:solidFill>
                <a:latin typeface="Consolas"/>
                <a:ea typeface="Consolas"/>
                <a:cs typeface="Consolas"/>
                <a:sym typeface="Consolas"/>
              </a:rPr>
              <a:t>previousElementSibling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8" name="Google Shape;1068;p17"/>
          <p:cNvSpPr/>
          <p:nvPr/>
        </p:nvSpPr>
        <p:spPr>
          <a:xfrm>
            <a:off x="2962662" y="3977643"/>
            <a:ext cx="1051500" cy="237600"/>
          </a:xfrm>
          <a:prstGeom prst="roundRect">
            <a:avLst>
              <a:gd fmla="val 19231" name="adj"/>
            </a:avLst>
          </a:prstGeom>
          <a:solidFill>
            <a:srgbClr val="7C3AED">
              <a:alpha val="12156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7"/>
          <p:cNvSpPr/>
          <p:nvPr/>
        </p:nvSpPr>
        <p:spPr>
          <a:xfrm>
            <a:off x="2962662" y="3977643"/>
            <a:ext cx="1051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Element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0" name="Google Shape;1070;p17"/>
          <p:cNvSpPr/>
          <p:nvPr/>
        </p:nvSpPr>
        <p:spPr>
          <a:xfrm>
            <a:off x="4078230" y="3941067"/>
            <a:ext cx="93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이전 형제 요소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Google Shape;1071;p17"/>
          <p:cNvSpPr/>
          <p:nvPr/>
        </p:nvSpPr>
        <p:spPr>
          <a:xfrm>
            <a:off x="420630" y="4270251"/>
            <a:ext cx="4663500" cy="292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7"/>
          <p:cNvSpPr/>
          <p:nvPr/>
        </p:nvSpPr>
        <p:spPr>
          <a:xfrm>
            <a:off x="420630" y="4270251"/>
            <a:ext cx="45600" cy="2925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17"/>
          <p:cNvSpPr/>
          <p:nvPr/>
        </p:nvSpPr>
        <p:spPr>
          <a:xfrm>
            <a:off x="530358" y="4270251"/>
            <a:ext cx="2377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900"/>
              <a:buFont typeface="Consolas"/>
              <a:buNone/>
            </a:pPr>
            <a:r>
              <a:rPr b="1" i="0" lang="en-US" sz="900" u="none" cap="none" strike="noStrike">
                <a:solidFill>
                  <a:srgbClr val="7C3AED"/>
                </a:solidFill>
                <a:latin typeface="Consolas"/>
                <a:ea typeface="Consolas"/>
                <a:cs typeface="Consolas"/>
                <a:sym typeface="Consolas"/>
              </a:rPr>
              <a:t>nextElementSibling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4" name="Google Shape;1074;p17"/>
          <p:cNvSpPr/>
          <p:nvPr/>
        </p:nvSpPr>
        <p:spPr>
          <a:xfrm>
            <a:off x="2962662" y="4306827"/>
            <a:ext cx="1051500" cy="237600"/>
          </a:xfrm>
          <a:prstGeom prst="roundRect">
            <a:avLst>
              <a:gd fmla="val 19231" name="adj"/>
            </a:avLst>
          </a:prstGeom>
          <a:solidFill>
            <a:srgbClr val="7C3AED">
              <a:alpha val="12156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Google Shape;1075;p17"/>
          <p:cNvSpPr/>
          <p:nvPr/>
        </p:nvSpPr>
        <p:spPr>
          <a:xfrm>
            <a:off x="2962662" y="4306827"/>
            <a:ext cx="10515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Element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17"/>
          <p:cNvSpPr/>
          <p:nvPr/>
        </p:nvSpPr>
        <p:spPr>
          <a:xfrm>
            <a:off x="4078230" y="4270251"/>
            <a:ext cx="932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alibri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alibri"/>
                <a:ea typeface="Calibri"/>
                <a:cs typeface="Calibri"/>
                <a:sym typeface="Calibri"/>
              </a:rPr>
              <a:t>다음 형제 요소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17"/>
          <p:cNvSpPr/>
          <p:nvPr/>
        </p:nvSpPr>
        <p:spPr>
          <a:xfrm>
            <a:off x="420625" y="4635724"/>
            <a:ext cx="4663500" cy="397800"/>
          </a:xfrm>
          <a:prstGeom prst="rect">
            <a:avLst/>
          </a:prstGeom>
          <a:solidFill>
            <a:srgbClr val="2563EB">
              <a:alpha val="5882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7"/>
          <p:cNvSpPr/>
          <p:nvPr/>
        </p:nvSpPr>
        <p:spPr>
          <a:xfrm>
            <a:off x="420625" y="4635724"/>
            <a:ext cx="63900" cy="3978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17"/>
          <p:cNvSpPr/>
          <p:nvPr/>
        </p:nvSpPr>
        <p:spPr>
          <a:xfrm>
            <a:off x="566925" y="4634534"/>
            <a:ext cx="4443900" cy="1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💡  Node vs Element 차이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17"/>
          <p:cNvSpPr/>
          <p:nvPr/>
        </p:nvSpPr>
        <p:spPr>
          <a:xfrm>
            <a:off x="566925" y="4835456"/>
            <a:ext cx="4478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Node는 줄바꿈 텍스트 포함. Element는 태그 요소만. childNodes.length &gt; children.length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17"/>
          <p:cNvSpPr/>
          <p:nvPr/>
        </p:nvSpPr>
        <p:spPr>
          <a:xfrm>
            <a:off x="5212100" y="2076631"/>
            <a:ext cx="36600" cy="28746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2" name="Google Shape;1082;p17"/>
          <p:cNvSpPr/>
          <p:nvPr/>
        </p:nvSpPr>
        <p:spPr>
          <a:xfrm>
            <a:off x="5394966" y="2002539"/>
            <a:ext cx="3749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DOM 요소 동적 생성 (js16)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17"/>
          <p:cNvSpPr/>
          <p:nvPr/>
        </p:nvSpPr>
        <p:spPr>
          <a:xfrm>
            <a:off x="5394975" y="2383944"/>
            <a:ext cx="292500" cy="2841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17"/>
          <p:cNvSpPr/>
          <p:nvPr/>
        </p:nvSpPr>
        <p:spPr>
          <a:xfrm>
            <a:off x="5394975" y="2383944"/>
            <a:ext cx="292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17"/>
          <p:cNvSpPr/>
          <p:nvPr/>
        </p:nvSpPr>
        <p:spPr>
          <a:xfrm>
            <a:off x="5522991" y="2685854"/>
            <a:ext cx="36600" cy="1422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7"/>
          <p:cNvSpPr/>
          <p:nvPr/>
        </p:nvSpPr>
        <p:spPr>
          <a:xfrm>
            <a:off x="5779033" y="2295159"/>
            <a:ext cx="3365100" cy="397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7"/>
          <p:cNvSpPr/>
          <p:nvPr/>
        </p:nvSpPr>
        <p:spPr>
          <a:xfrm>
            <a:off x="5779033" y="2295159"/>
            <a:ext cx="45600" cy="3978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7"/>
          <p:cNvSpPr/>
          <p:nvPr/>
        </p:nvSpPr>
        <p:spPr>
          <a:xfrm>
            <a:off x="5888761" y="2329747"/>
            <a:ext cx="1005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태그 생성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p17"/>
          <p:cNvSpPr/>
          <p:nvPr/>
        </p:nvSpPr>
        <p:spPr>
          <a:xfrm>
            <a:off x="5888761" y="2502689"/>
            <a:ext cx="3182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document.createElement("div")</a:t>
            </a:r>
            <a:r>
              <a:rPr b="0" i="0" lang="en-US" sz="8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8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→ &lt;div&gt;&lt;/div&gt; 생성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17"/>
          <p:cNvSpPr/>
          <p:nvPr/>
        </p:nvSpPr>
        <p:spPr>
          <a:xfrm>
            <a:off x="5394975" y="2845688"/>
            <a:ext cx="292500" cy="2841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7"/>
          <p:cNvSpPr/>
          <p:nvPr/>
        </p:nvSpPr>
        <p:spPr>
          <a:xfrm>
            <a:off x="5394975" y="2845688"/>
            <a:ext cx="292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2" name="Google Shape;1092;p17"/>
          <p:cNvSpPr/>
          <p:nvPr/>
        </p:nvSpPr>
        <p:spPr>
          <a:xfrm>
            <a:off x="5522991" y="3147598"/>
            <a:ext cx="36600" cy="1422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17"/>
          <p:cNvSpPr/>
          <p:nvPr/>
        </p:nvSpPr>
        <p:spPr>
          <a:xfrm>
            <a:off x="5779033" y="2744808"/>
            <a:ext cx="3365100" cy="397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17"/>
          <p:cNvSpPr/>
          <p:nvPr/>
        </p:nvSpPr>
        <p:spPr>
          <a:xfrm>
            <a:off x="5779033" y="2744808"/>
            <a:ext cx="45600" cy="3978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17"/>
          <p:cNvSpPr/>
          <p:nvPr/>
        </p:nvSpPr>
        <p:spPr>
          <a:xfrm>
            <a:off x="5888761" y="2779396"/>
            <a:ext cx="1005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속성 생성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6" name="Google Shape;1096;p17"/>
          <p:cNvSpPr/>
          <p:nvPr/>
        </p:nvSpPr>
        <p:spPr>
          <a:xfrm>
            <a:off x="5888761" y="2940651"/>
            <a:ext cx="3182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onsolas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document.createAttribute("style")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onsolas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attr.nodeValue = "color:red;"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7" name="Google Shape;1097;p17"/>
          <p:cNvSpPr/>
          <p:nvPr/>
        </p:nvSpPr>
        <p:spPr>
          <a:xfrm>
            <a:off x="5394975" y="3307432"/>
            <a:ext cx="292500" cy="2841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7"/>
          <p:cNvSpPr/>
          <p:nvPr/>
        </p:nvSpPr>
        <p:spPr>
          <a:xfrm>
            <a:off x="5394975" y="3307432"/>
            <a:ext cx="292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Google Shape;1099;p17"/>
          <p:cNvSpPr/>
          <p:nvPr/>
        </p:nvSpPr>
        <p:spPr>
          <a:xfrm>
            <a:off x="5522991" y="3609341"/>
            <a:ext cx="36600" cy="1422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0" name="Google Shape;1100;p17"/>
          <p:cNvSpPr/>
          <p:nvPr/>
        </p:nvSpPr>
        <p:spPr>
          <a:xfrm>
            <a:off x="5779033" y="3194457"/>
            <a:ext cx="3365100" cy="397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17"/>
          <p:cNvSpPr/>
          <p:nvPr/>
        </p:nvSpPr>
        <p:spPr>
          <a:xfrm>
            <a:off x="5779033" y="3194457"/>
            <a:ext cx="45600" cy="3978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17"/>
          <p:cNvSpPr/>
          <p:nvPr/>
        </p:nvSpPr>
        <p:spPr>
          <a:xfrm>
            <a:off x="5888761" y="3229046"/>
            <a:ext cx="1005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텍스트 생성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17"/>
          <p:cNvSpPr/>
          <p:nvPr/>
        </p:nvSpPr>
        <p:spPr>
          <a:xfrm>
            <a:off x="5888761" y="3401988"/>
            <a:ext cx="3182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document.createTextNode("텍스트")→ 텍스트 노드 생성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17"/>
          <p:cNvSpPr/>
          <p:nvPr/>
        </p:nvSpPr>
        <p:spPr>
          <a:xfrm>
            <a:off x="5394975" y="3769176"/>
            <a:ext cx="292500" cy="284100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17"/>
          <p:cNvSpPr/>
          <p:nvPr/>
        </p:nvSpPr>
        <p:spPr>
          <a:xfrm>
            <a:off x="5394975" y="3769176"/>
            <a:ext cx="292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6" name="Google Shape;1106;p17"/>
          <p:cNvSpPr/>
          <p:nvPr/>
        </p:nvSpPr>
        <p:spPr>
          <a:xfrm>
            <a:off x="5522991" y="4071085"/>
            <a:ext cx="36600" cy="1422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7"/>
          <p:cNvSpPr/>
          <p:nvPr/>
        </p:nvSpPr>
        <p:spPr>
          <a:xfrm>
            <a:off x="5779033" y="3644106"/>
            <a:ext cx="3365100" cy="397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7"/>
          <p:cNvSpPr/>
          <p:nvPr/>
        </p:nvSpPr>
        <p:spPr>
          <a:xfrm>
            <a:off x="5779033" y="3644106"/>
            <a:ext cx="45600" cy="3978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7"/>
          <p:cNvSpPr/>
          <p:nvPr/>
        </p:nvSpPr>
        <p:spPr>
          <a:xfrm>
            <a:off x="5888761" y="3678695"/>
            <a:ext cx="1005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속성 연결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0" name="Google Shape;1110;p17"/>
          <p:cNvSpPr/>
          <p:nvPr/>
        </p:nvSpPr>
        <p:spPr>
          <a:xfrm>
            <a:off x="5888761" y="3851637"/>
            <a:ext cx="3182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onsolas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div.setAttributeNode(styleAttr)→ &lt;div style="color:red;"&gt;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1" name="Google Shape;1111;p17"/>
          <p:cNvSpPr/>
          <p:nvPr/>
        </p:nvSpPr>
        <p:spPr>
          <a:xfrm>
            <a:off x="5394975" y="4230920"/>
            <a:ext cx="292500" cy="284100"/>
          </a:xfrm>
          <a:prstGeom prst="ellipse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17"/>
          <p:cNvSpPr/>
          <p:nvPr/>
        </p:nvSpPr>
        <p:spPr>
          <a:xfrm>
            <a:off x="5394975" y="4230920"/>
            <a:ext cx="292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3" name="Google Shape;1113;p17"/>
          <p:cNvSpPr/>
          <p:nvPr/>
        </p:nvSpPr>
        <p:spPr>
          <a:xfrm>
            <a:off x="5522991" y="4532829"/>
            <a:ext cx="36600" cy="1422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17"/>
          <p:cNvSpPr/>
          <p:nvPr/>
        </p:nvSpPr>
        <p:spPr>
          <a:xfrm>
            <a:off x="5779033" y="4093756"/>
            <a:ext cx="3365100" cy="397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17"/>
          <p:cNvSpPr/>
          <p:nvPr/>
        </p:nvSpPr>
        <p:spPr>
          <a:xfrm>
            <a:off x="5779033" y="4093756"/>
            <a:ext cx="45600" cy="3978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17"/>
          <p:cNvSpPr/>
          <p:nvPr/>
        </p:nvSpPr>
        <p:spPr>
          <a:xfrm>
            <a:off x="5888761" y="4128344"/>
            <a:ext cx="1005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텍스트 추가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17"/>
          <p:cNvSpPr/>
          <p:nvPr/>
        </p:nvSpPr>
        <p:spPr>
          <a:xfrm>
            <a:off x="5888761" y="4301286"/>
            <a:ext cx="3182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onsolas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div.appendChild(txt)</a:t>
            </a:r>
            <a:r>
              <a:rPr b="0" i="0" lang="en-US" sz="7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7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→ &lt;div style="..."&gt;텍스트&lt;/div&gt;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17"/>
          <p:cNvSpPr/>
          <p:nvPr/>
        </p:nvSpPr>
        <p:spPr>
          <a:xfrm>
            <a:off x="5394975" y="4692664"/>
            <a:ext cx="292500" cy="284100"/>
          </a:xfrm>
          <a:prstGeom prst="ellipse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17"/>
          <p:cNvSpPr/>
          <p:nvPr/>
        </p:nvSpPr>
        <p:spPr>
          <a:xfrm>
            <a:off x="5394975" y="4692664"/>
            <a:ext cx="2925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17"/>
          <p:cNvSpPr/>
          <p:nvPr/>
        </p:nvSpPr>
        <p:spPr>
          <a:xfrm>
            <a:off x="5779033" y="4543405"/>
            <a:ext cx="3365100" cy="397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17"/>
          <p:cNvSpPr/>
          <p:nvPr/>
        </p:nvSpPr>
        <p:spPr>
          <a:xfrm>
            <a:off x="5779033" y="4543405"/>
            <a:ext cx="45600" cy="397800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17"/>
          <p:cNvSpPr/>
          <p:nvPr/>
        </p:nvSpPr>
        <p:spPr>
          <a:xfrm>
            <a:off x="5888761" y="4577993"/>
            <a:ext cx="10059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alibri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DOM에 삽입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17"/>
          <p:cNvSpPr/>
          <p:nvPr/>
        </p:nvSpPr>
        <p:spPr>
          <a:xfrm>
            <a:off x="5888769" y="4750926"/>
            <a:ext cx="3182100" cy="1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50"/>
              <a:buFont typeface="Consolas"/>
              <a:buNone/>
            </a:pPr>
            <a:r>
              <a:rPr b="0" i="0" lang="en-US" sz="750" u="none" cap="none" strike="noStrike">
                <a:solidFill>
                  <a:srgbClr val="6B7280"/>
                </a:solidFill>
                <a:latin typeface="Consolas"/>
                <a:ea typeface="Consolas"/>
                <a:cs typeface="Consolas"/>
                <a:sym typeface="Consolas"/>
              </a:rPr>
              <a:t>document.querySelector("#main").appendChild(div)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18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2A4A"/>
          </a:solidFill>
          <a:ln cap="flat" cmpd="sng" w="12700">
            <a:solidFill>
              <a:srgbClr val="1B2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8"/>
          <p:cNvSpPr/>
          <p:nvPr/>
        </p:nvSpPr>
        <p:spPr>
          <a:xfrm>
            <a:off x="6031830" y="98364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1B2A4A">
              <a:alpha val="12156"/>
            </a:srgbClr>
          </a:solidFill>
          <a:ln cap="flat" cmpd="sng" w="10150">
            <a:solidFill>
              <a:srgbClr val="1B2A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18"/>
          <p:cNvSpPr/>
          <p:nvPr/>
        </p:nvSpPr>
        <p:spPr>
          <a:xfrm>
            <a:off x="6117505" y="98364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js19_cookie.html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18"/>
          <p:cNvSpPr/>
          <p:nvPr/>
        </p:nvSpPr>
        <p:spPr>
          <a:xfrm>
            <a:off x="411480" y="-95144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Cookie &amp; Web Storage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18"/>
          <p:cNvSpPr/>
          <p:nvPr/>
        </p:nvSpPr>
        <p:spPr>
          <a:xfrm>
            <a:off x="411480" y="461751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18"/>
          <p:cNvSpPr/>
          <p:nvPr/>
        </p:nvSpPr>
        <p:spPr>
          <a:xfrm>
            <a:off x="411480" y="530032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Cookie 개념 (js19 주석 기반)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18"/>
          <p:cNvSpPr/>
          <p:nvPr/>
        </p:nvSpPr>
        <p:spPr>
          <a:xfrm>
            <a:off x="411480" y="799190"/>
            <a:ext cx="2011800" cy="98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18"/>
          <p:cNvSpPr/>
          <p:nvPr/>
        </p:nvSpPr>
        <p:spPr>
          <a:xfrm>
            <a:off x="411480" y="799190"/>
            <a:ext cx="2011800" cy="549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7" name="Google Shape;1137;p18"/>
          <p:cNvSpPr/>
          <p:nvPr/>
        </p:nvSpPr>
        <p:spPr>
          <a:xfrm>
            <a:off x="521208" y="908918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💾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18"/>
          <p:cNvSpPr/>
          <p:nvPr/>
        </p:nvSpPr>
        <p:spPr>
          <a:xfrm>
            <a:off x="923544" y="908918"/>
            <a:ext cx="1408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저장 위치·용량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18"/>
          <p:cNvSpPr/>
          <p:nvPr/>
        </p:nvSpPr>
        <p:spPr>
          <a:xfrm>
            <a:off x="521208" y="1238102"/>
            <a:ext cx="18288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클라이언트(브라우저)에 저장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4KB 제한 / 도메인당 약 20개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18"/>
          <p:cNvSpPr/>
          <p:nvPr/>
        </p:nvSpPr>
        <p:spPr>
          <a:xfrm>
            <a:off x="2514600" y="799190"/>
            <a:ext cx="2011800" cy="98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18"/>
          <p:cNvSpPr/>
          <p:nvPr/>
        </p:nvSpPr>
        <p:spPr>
          <a:xfrm>
            <a:off x="2514600" y="799190"/>
            <a:ext cx="2011800" cy="549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18"/>
          <p:cNvSpPr/>
          <p:nvPr/>
        </p:nvSpPr>
        <p:spPr>
          <a:xfrm>
            <a:off x="2624328" y="908918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📡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18"/>
          <p:cNvSpPr/>
          <p:nvPr/>
        </p:nvSpPr>
        <p:spPr>
          <a:xfrm>
            <a:off x="3026664" y="908918"/>
            <a:ext cx="1408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서버 자동 전송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18"/>
          <p:cNvSpPr/>
          <p:nvPr/>
        </p:nvSpPr>
        <p:spPr>
          <a:xfrm>
            <a:off x="2624328" y="1238102"/>
            <a:ext cx="18288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매 요청 시 서버에 자동 전달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인증·세션 관리에 활용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18"/>
          <p:cNvSpPr/>
          <p:nvPr/>
        </p:nvSpPr>
        <p:spPr>
          <a:xfrm>
            <a:off x="4617720" y="799190"/>
            <a:ext cx="2011800" cy="98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6" name="Google Shape;1146;p18"/>
          <p:cNvSpPr/>
          <p:nvPr/>
        </p:nvSpPr>
        <p:spPr>
          <a:xfrm>
            <a:off x="4617720" y="799190"/>
            <a:ext cx="2011800" cy="549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18"/>
          <p:cNvSpPr/>
          <p:nvPr/>
        </p:nvSpPr>
        <p:spPr>
          <a:xfrm>
            <a:off x="4727448" y="908918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📝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18"/>
          <p:cNvSpPr/>
          <p:nvPr/>
        </p:nvSpPr>
        <p:spPr>
          <a:xfrm>
            <a:off x="5129784" y="908918"/>
            <a:ext cx="1408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저장 형식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18"/>
          <p:cNvSpPr/>
          <p:nvPr/>
        </p:nvSpPr>
        <p:spPr>
          <a:xfrm>
            <a:off x="4727448" y="1238102"/>
            <a:ext cx="18288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"key=value;key2=val2" 문자열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세미콜론(;)으로 구분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18"/>
          <p:cNvSpPr/>
          <p:nvPr/>
        </p:nvSpPr>
        <p:spPr>
          <a:xfrm>
            <a:off x="6720840" y="799190"/>
            <a:ext cx="2011800" cy="987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1" name="Google Shape;1151;p18"/>
          <p:cNvSpPr/>
          <p:nvPr/>
        </p:nvSpPr>
        <p:spPr>
          <a:xfrm>
            <a:off x="6720840" y="799190"/>
            <a:ext cx="2011800" cy="549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18"/>
          <p:cNvSpPr/>
          <p:nvPr/>
        </p:nvSpPr>
        <p:spPr>
          <a:xfrm>
            <a:off x="6830568" y="908918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⏱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18"/>
          <p:cNvSpPr/>
          <p:nvPr/>
        </p:nvSpPr>
        <p:spPr>
          <a:xfrm>
            <a:off x="7232904" y="908918"/>
            <a:ext cx="1408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유효기간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4" name="Google Shape;1154;p18"/>
          <p:cNvSpPr/>
          <p:nvPr/>
        </p:nvSpPr>
        <p:spPr>
          <a:xfrm>
            <a:off x="6830568" y="1238102"/>
            <a:ext cx="18288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expires 또는 max-age 설정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미설정 시 브라우저 종료 때 삭제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"/>
          <p:cNvSpPr/>
          <p:nvPr/>
        </p:nvSpPr>
        <p:spPr>
          <a:xfrm>
            <a:off x="411480" y="1853334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핵심 함수 구현 원리 (setCookie / getCookie / removeCookie)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18"/>
          <p:cNvSpPr/>
          <p:nvPr/>
        </p:nvSpPr>
        <p:spPr>
          <a:xfrm>
            <a:off x="330925" y="2145951"/>
            <a:ext cx="2739000" cy="2249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18"/>
          <p:cNvSpPr/>
          <p:nvPr/>
        </p:nvSpPr>
        <p:spPr>
          <a:xfrm>
            <a:off x="330925" y="2145951"/>
            <a:ext cx="2739000" cy="3474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18"/>
          <p:cNvSpPr/>
          <p:nvPr/>
        </p:nvSpPr>
        <p:spPr>
          <a:xfrm>
            <a:off x="423254" y="2164239"/>
            <a:ext cx="25917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setCookie(name, value, expires, domain, path, secure)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"/>
          <p:cNvSpPr/>
          <p:nvPr/>
        </p:nvSpPr>
        <p:spPr>
          <a:xfrm>
            <a:off x="423254" y="2676303"/>
            <a:ext cx="1107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18"/>
          <p:cNvSpPr/>
          <p:nvPr/>
        </p:nvSpPr>
        <p:spPr>
          <a:xfrm>
            <a:off x="607913" y="260315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encodeURIComponent(value) 로 인코딩 처리 후 저장 (한글·특수문자 안전하게)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1" name="Google Shape;1161;p18"/>
          <p:cNvSpPr/>
          <p:nvPr/>
        </p:nvSpPr>
        <p:spPr>
          <a:xfrm>
            <a:off x="423254" y="3042063"/>
            <a:ext cx="1107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18"/>
          <p:cNvSpPr/>
          <p:nvPr/>
        </p:nvSpPr>
        <p:spPr>
          <a:xfrm>
            <a:off x="607913" y="296891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new Date()로 만료일 계산 → date.setDate(date.getDate() + expires)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8"/>
          <p:cNvSpPr/>
          <p:nvPr/>
        </p:nvSpPr>
        <p:spPr>
          <a:xfrm>
            <a:off x="423254" y="3407823"/>
            <a:ext cx="1107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18"/>
          <p:cNvSpPr/>
          <p:nvPr/>
        </p:nvSpPr>
        <p:spPr>
          <a:xfrm>
            <a:off x="607913" y="333467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date.toUTCString() 로 세계표준시(UTC) 형식으로 expires 설정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5" name="Google Shape;1165;p18"/>
          <p:cNvSpPr/>
          <p:nvPr/>
        </p:nvSpPr>
        <p:spPr>
          <a:xfrm>
            <a:off x="423254" y="3773583"/>
            <a:ext cx="1107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18"/>
          <p:cNvSpPr/>
          <p:nvPr/>
        </p:nvSpPr>
        <p:spPr>
          <a:xfrm>
            <a:off x="607913" y="370043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domain·path·secure 는 선택적 파라미터 → if(domain) 조건으로 추가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7" name="Google Shape;1167;p18"/>
          <p:cNvSpPr/>
          <p:nvPr/>
        </p:nvSpPr>
        <p:spPr>
          <a:xfrm>
            <a:off x="423254" y="4139343"/>
            <a:ext cx="1107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8" name="Google Shape;1168;p18"/>
          <p:cNvSpPr/>
          <p:nvPr/>
        </p:nvSpPr>
        <p:spPr>
          <a:xfrm>
            <a:off x="607913" y="406619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document.cookie = cookies 로 저장 (key 하나씩 추가하는 방식)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18"/>
          <p:cNvSpPr/>
          <p:nvPr/>
        </p:nvSpPr>
        <p:spPr>
          <a:xfrm>
            <a:off x="3162357" y="2145951"/>
            <a:ext cx="2739000" cy="2249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18"/>
          <p:cNvSpPr/>
          <p:nvPr/>
        </p:nvSpPr>
        <p:spPr>
          <a:xfrm>
            <a:off x="3162357" y="2145951"/>
            <a:ext cx="2739000" cy="3474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18"/>
          <p:cNvSpPr/>
          <p:nvPr/>
        </p:nvSpPr>
        <p:spPr>
          <a:xfrm>
            <a:off x="3254686" y="2164239"/>
            <a:ext cx="25917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getCookie(cookieName)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18"/>
          <p:cNvSpPr/>
          <p:nvPr/>
        </p:nvSpPr>
        <p:spPr>
          <a:xfrm>
            <a:off x="3254686" y="2676303"/>
            <a:ext cx="1107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p18"/>
          <p:cNvSpPr/>
          <p:nvPr/>
        </p:nvSpPr>
        <p:spPr>
          <a:xfrm>
            <a:off x="3439345" y="260315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document.cookie 는 "k=v;k2=v2;..." 형태의 전체 문자열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18"/>
          <p:cNvSpPr/>
          <p:nvPr/>
        </p:nvSpPr>
        <p:spPr>
          <a:xfrm>
            <a:off x="3254686" y="3042063"/>
            <a:ext cx="1107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18"/>
          <p:cNvSpPr/>
          <p:nvPr/>
        </p:nvSpPr>
        <p:spPr>
          <a:xfrm>
            <a:off x="3439345" y="296891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split(";") 로 배열화 → ["user=hk", "name=han"]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6" name="Google Shape;1176;p18"/>
          <p:cNvSpPr/>
          <p:nvPr/>
        </p:nvSpPr>
        <p:spPr>
          <a:xfrm>
            <a:off x="3254686" y="3407823"/>
            <a:ext cx="1107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18"/>
          <p:cNvSpPr/>
          <p:nvPr/>
        </p:nvSpPr>
        <p:spPr>
          <a:xfrm>
            <a:off x="3439345" y="333467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for문으로 indexOf(cookieName) 로 해당 key가 있는 요소 탐색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8" name="Google Shape;1178;p18"/>
          <p:cNvSpPr/>
          <p:nvPr/>
        </p:nvSpPr>
        <p:spPr>
          <a:xfrm>
            <a:off x="3254686" y="3773583"/>
            <a:ext cx="1107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18"/>
          <p:cNvSpPr/>
          <p:nvPr/>
        </p:nvSpPr>
        <p:spPr>
          <a:xfrm>
            <a:off x="3439345" y="370043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발견 시 split("=")[1] 로 값만 추출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0" name="Google Shape;1180;p18"/>
          <p:cNvSpPr/>
          <p:nvPr/>
        </p:nvSpPr>
        <p:spPr>
          <a:xfrm>
            <a:off x="3254686" y="4139343"/>
            <a:ext cx="1107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18"/>
          <p:cNvSpPr/>
          <p:nvPr/>
        </p:nvSpPr>
        <p:spPr>
          <a:xfrm>
            <a:off x="3439345" y="406619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decodeURIComponent() 로 인코딩 해제 후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18"/>
          <p:cNvSpPr/>
          <p:nvPr/>
        </p:nvSpPr>
        <p:spPr>
          <a:xfrm>
            <a:off x="5993789" y="2145951"/>
            <a:ext cx="2739000" cy="2249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18"/>
          <p:cNvSpPr/>
          <p:nvPr/>
        </p:nvSpPr>
        <p:spPr>
          <a:xfrm>
            <a:off x="5993789" y="2145951"/>
            <a:ext cx="2739000" cy="3474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8"/>
          <p:cNvSpPr/>
          <p:nvPr/>
        </p:nvSpPr>
        <p:spPr>
          <a:xfrm>
            <a:off x="6086118" y="2164239"/>
            <a:ext cx="25917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Calibri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removeCookie(name)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5" name="Google Shape;1185;p18"/>
          <p:cNvSpPr/>
          <p:nvPr/>
        </p:nvSpPr>
        <p:spPr>
          <a:xfrm>
            <a:off x="6086118" y="2676303"/>
            <a:ext cx="110700" cy="109800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6" name="Google Shape;1186;p18"/>
          <p:cNvSpPr/>
          <p:nvPr/>
        </p:nvSpPr>
        <p:spPr>
          <a:xfrm>
            <a:off x="6270777" y="260315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만료일을 어제 날짜로 재설정 → 브라우저가 자동 삭제 처리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7" name="Google Shape;1187;p18"/>
          <p:cNvSpPr/>
          <p:nvPr/>
        </p:nvSpPr>
        <p:spPr>
          <a:xfrm>
            <a:off x="6086118" y="3042063"/>
            <a:ext cx="110700" cy="109800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18"/>
          <p:cNvSpPr/>
          <p:nvPr/>
        </p:nvSpPr>
        <p:spPr>
          <a:xfrm>
            <a:off x="6270777" y="296891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date.setDate(date.getDate() - 1) 로 하루 이전으로 설정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18"/>
          <p:cNvSpPr/>
          <p:nvPr/>
        </p:nvSpPr>
        <p:spPr>
          <a:xfrm>
            <a:off x="6086118" y="3407823"/>
            <a:ext cx="110700" cy="109800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18"/>
          <p:cNvSpPr/>
          <p:nvPr/>
        </p:nvSpPr>
        <p:spPr>
          <a:xfrm>
            <a:off x="6270777" y="333467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document.cookie = name+"=;expires="+date.toUTCString() 형태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1" name="Google Shape;1191;p18"/>
          <p:cNvSpPr/>
          <p:nvPr/>
        </p:nvSpPr>
        <p:spPr>
          <a:xfrm>
            <a:off x="6086118" y="3773583"/>
            <a:ext cx="110700" cy="109800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18"/>
          <p:cNvSpPr/>
          <p:nvPr/>
        </p:nvSpPr>
        <p:spPr>
          <a:xfrm>
            <a:off x="6270777" y="3700431"/>
            <a:ext cx="2388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또는 max-age=0 으로 즉시 만료 처리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18"/>
          <p:cNvSpPr/>
          <p:nvPr/>
        </p:nvSpPr>
        <p:spPr>
          <a:xfrm>
            <a:off x="411480" y="4432345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Web Storage — Cookie보다 더 큰 저장소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4" name="Google Shape;1194;p18"/>
          <p:cNvSpPr/>
          <p:nvPr/>
        </p:nvSpPr>
        <p:spPr>
          <a:xfrm>
            <a:off x="411475" y="4694049"/>
            <a:ext cx="4114800" cy="365700"/>
          </a:xfrm>
          <a:prstGeom prst="rect">
            <a:avLst/>
          </a:prstGeom>
          <a:solidFill>
            <a:srgbClr val="0EA5A0">
              <a:alpha val="5882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18"/>
          <p:cNvSpPr/>
          <p:nvPr/>
        </p:nvSpPr>
        <p:spPr>
          <a:xfrm>
            <a:off x="411475" y="4694059"/>
            <a:ext cx="63900" cy="3657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18"/>
          <p:cNvSpPr/>
          <p:nvPr/>
        </p:nvSpPr>
        <p:spPr>
          <a:xfrm>
            <a:off x="557784" y="4657410"/>
            <a:ext cx="3895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sessionStorage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18"/>
          <p:cNvSpPr/>
          <p:nvPr/>
        </p:nvSpPr>
        <p:spPr>
          <a:xfrm>
            <a:off x="557784" y="4913442"/>
            <a:ext cx="3895200" cy="3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탭이 열려있는 동안만 데이터 유지. 탭 닫으면 삭제. 서버에 전송 안됨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8" name="Google Shape;1198;p18"/>
          <p:cNvSpPr/>
          <p:nvPr/>
        </p:nvSpPr>
        <p:spPr>
          <a:xfrm>
            <a:off x="4617725" y="4694049"/>
            <a:ext cx="4114800" cy="365700"/>
          </a:xfrm>
          <a:prstGeom prst="rect">
            <a:avLst/>
          </a:prstGeom>
          <a:solidFill>
            <a:srgbClr val="2563EB">
              <a:alpha val="5882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18"/>
          <p:cNvSpPr/>
          <p:nvPr/>
        </p:nvSpPr>
        <p:spPr>
          <a:xfrm>
            <a:off x="4617726" y="4694059"/>
            <a:ext cx="63900" cy="3657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18"/>
          <p:cNvSpPr/>
          <p:nvPr/>
        </p:nvSpPr>
        <p:spPr>
          <a:xfrm>
            <a:off x="4764024" y="4657410"/>
            <a:ext cx="3895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localStorage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18"/>
          <p:cNvSpPr/>
          <p:nvPr/>
        </p:nvSpPr>
        <p:spPr>
          <a:xfrm>
            <a:off x="4764024" y="4913442"/>
            <a:ext cx="3895200" cy="3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영구 저장 (캐시 삭제·JS 삭제 전까지). 서버에 전송 안됨. 최대 5MB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11480" y="142875"/>
            <a:ext cx="83211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학습 목차</a:t>
            </a:r>
            <a:endParaRPr b="1" i="0" sz="2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11480" y="904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11480" y="904875"/>
            <a:ext cx="381000" cy="476400"/>
          </a:xfrm>
          <a:prstGeom prst="rect">
            <a:avLst/>
          </a:prstGeom>
          <a:solidFill>
            <a:srgbClr val="F4A73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411480" y="904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857250" y="952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F4A732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857250" y="952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js01-02</a:t>
            </a:r>
            <a:endParaRPr b="1" i="0" sz="700" u="none" cap="none" strike="noStrike">
              <a:solidFill>
                <a:srgbClr val="F4A7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1476375" y="933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JS 작성방식 &amp; 대화창 함수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857250" y="1143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내부·외부·인라인 작성방식 / CORE·BOM·DOM 구성요소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alert·confirm·prompt 반환값과 switch 분기 활용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4640580" y="904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4640580" y="904875"/>
            <a:ext cx="381000" cy="476400"/>
          </a:xfrm>
          <a:prstGeom prst="rect">
            <a:avLst/>
          </a:prstGeom>
          <a:solidFill>
            <a:srgbClr val="0EA5A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4640580" y="904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5086350" y="952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0EA5A0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5086350" y="952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js03</a:t>
            </a:r>
            <a:endParaRPr b="1" i="0" sz="700" u="none" cap="none" strike="noStrike">
              <a:solidFill>
                <a:srgbClr val="0EA5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5715000" y="933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변수와 타입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5086350" y="1143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var 문제점 &amp; 호이스팅 / ES6의 let·const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동적 타입 시스템·typeof / TypeScript 등장 배경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411480" y="14763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411480" y="1476375"/>
            <a:ext cx="381000" cy="4764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411480" y="14763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857250" y="15240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2563EB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857250" y="15240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js04-05</a:t>
            </a:r>
            <a:endParaRPr b="1" i="0" sz="700" u="none" cap="none" strike="noStrike">
              <a:solidFill>
                <a:srgbClr val="2563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476375" y="15049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DOM 탐색 메서드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857250" y="17145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6가지 탐색 메서드와 반환 타입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style·textContent·innerHTML 요소 조작법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4640580" y="14763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640580" y="1476375"/>
            <a:ext cx="381000" cy="4764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4640580" y="14763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5086350" y="15240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EA580C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5086350" y="15240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js06</a:t>
            </a:r>
            <a:endParaRPr b="1" i="0" sz="700" u="none" cap="none" strike="noStrike">
              <a:solidFill>
                <a:srgbClr val="EA58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5715000" y="15049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형변환 함수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086350" y="17145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input.value는 항상 string! / concatenation 주의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Number·parseInt·parseFloat·eval 4가지 함수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411480" y="2047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411480" y="2047875"/>
            <a:ext cx="381000" cy="476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411480" y="2047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857250" y="2095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7C3AED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857250" y="2095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js07</a:t>
            </a:r>
            <a:endParaRPr b="1" i="0" sz="700" u="none" cap="none" strike="noStrike">
              <a:solidFill>
                <a:srgbClr val="7C3AE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476375" y="2076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함수의 종류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857250" y="2286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선언적·익명·화살표 함수 차이와 호이스팅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setInterval 콜백 패턴, onload 이벤트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4640580" y="2047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4640580" y="2047875"/>
            <a:ext cx="381000" cy="476400"/>
          </a:xfrm>
          <a:prstGeom prst="rect">
            <a:avLst/>
          </a:prstGeom>
          <a:solidFill>
            <a:srgbClr val="F4A73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4640580" y="2047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5086350" y="2095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F4A732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5086350" y="2095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js07</a:t>
            </a:r>
            <a:endParaRPr b="1" i="0" sz="700" u="none" cap="none" strike="noStrike">
              <a:solidFill>
                <a:srgbClr val="F4A73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5715000" y="2076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객체 3가지 방식 &amp; 클로저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5086350" y="2286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리터럴·생성자함수·프로토타입 언제 무엇을?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this·은닉·클로저 상태 유지 패턴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411480" y="26193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411480" y="2619375"/>
            <a:ext cx="381000" cy="476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411480" y="26193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07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857250" y="26670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7C3AED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857250" y="26670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js07</a:t>
            </a:r>
            <a:endParaRPr b="1" i="0" sz="700" u="none" cap="none" strike="noStrike">
              <a:solidFill>
                <a:srgbClr val="7C3AE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1476375" y="26479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ES6 핵심 신기능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857250" y="28575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구조분해할당·템플릿리터럴·화살표함수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spread 연산자·let/const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4640580" y="26193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4640580" y="2619375"/>
            <a:ext cx="381000" cy="476400"/>
          </a:xfrm>
          <a:prstGeom prst="rect">
            <a:avLst/>
          </a:prstGeom>
          <a:solidFill>
            <a:srgbClr val="16A34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4640580" y="26193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08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5086350" y="26670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16A34A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5086350" y="26670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js08</a:t>
            </a:r>
            <a:endParaRPr b="1" i="0" sz="700" u="none" cap="none" strike="noStrike">
              <a:solidFill>
                <a:srgbClr val="16A3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5715000" y="26479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String 객체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5086350" y="28575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concat·indexOf·substring·split·trim·match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== vs === 비교 연산자 차이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411480" y="3190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411480" y="3190875"/>
            <a:ext cx="381000" cy="476400"/>
          </a:xfrm>
          <a:prstGeom prst="rect">
            <a:avLst/>
          </a:prstGeom>
          <a:solidFill>
            <a:srgbClr val="0EA5A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411480" y="3190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09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857250" y="3238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0EA5A0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857250" y="3238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js09</a:t>
            </a:r>
            <a:endParaRPr b="1" i="0" sz="700" u="none" cap="none" strike="noStrike">
              <a:solidFill>
                <a:srgbClr val="0EA5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1476375" y="3219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Array 배열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857250" y="3429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선언 방법·push·pop·sort·join·slice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얕은복사 vs 깊은복사·spread 연산자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4640580" y="3190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4640580" y="3190875"/>
            <a:ext cx="381000" cy="4764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4640580" y="3190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5086350" y="3238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EA580C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5086350" y="3238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js10-11</a:t>
            </a:r>
            <a:endParaRPr b="1" i="0" sz="700" u="none" cap="none" strike="noStrike">
              <a:solidFill>
                <a:srgbClr val="EA58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5715000" y="3219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Lotto 생성기 &amp; 반복문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5086350" y="3429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Math.random·중복체크·sort·join 실전 흐름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forEach·map·filter·reduce 목적별 선택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411480" y="37623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411480" y="3762375"/>
            <a:ext cx="381000" cy="476400"/>
          </a:xfrm>
          <a:prstGeom prst="rect">
            <a:avLst/>
          </a:prstGeom>
          <a:solidFill>
            <a:srgbClr val="DC262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411480" y="37623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857250" y="38100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DC2626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"/>
          <p:cNvSpPr/>
          <p:nvPr/>
        </p:nvSpPr>
        <p:spPr>
          <a:xfrm>
            <a:off x="857250" y="38100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js12-14</a:t>
            </a:r>
            <a:endParaRPr b="1" i="0" sz="700" u="none" cap="none" strike="noStrike">
              <a:solidFill>
                <a:srgbClr val="DC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"/>
          <p:cNvSpPr/>
          <p:nvPr/>
        </p:nvSpPr>
        <p:spPr>
          <a:xfrm>
            <a:off x="1476375" y="37909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Date 객체 &amp; BOM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"/>
          <p:cNvSpPr/>
          <p:nvPr/>
        </p:nvSpPr>
        <p:spPr>
          <a:xfrm>
            <a:off x="857250" y="40005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날짜 처리 5가지 패턴·D-Day 계산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window.open 팝업·이벤트객체·location 이동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4640580" y="37623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4640580" y="3762375"/>
            <a:ext cx="381000" cy="4764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"/>
          <p:cNvSpPr/>
          <p:nvPr/>
        </p:nvSpPr>
        <p:spPr>
          <a:xfrm>
            <a:off x="4640580" y="37623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/>
          <p:cNvSpPr/>
          <p:nvPr/>
        </p:nvSpPr>
        <p:spPr>
          <a:xfrm>
            <a:off x="5086350" y="38100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2563EB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"/>
          <p:cNvSpPr/>
          <p:nvPr/>
        </p:nvSpPr>
        <p:spPr>
          <a:xfrm>
            <a:off x="5086350" y="38100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js15-16</a:t>
            </a:r>
            <a:endParaRPr b="1" i="0" sz="700" u="none" cap="none" strike="noStrike">
              <a:solidFill>
                <a:srgbClr val="2563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2"/>
          <p:cNvSpPr/>
          <p:nvPr/>
        </p:nvSpPr>
        <p:spPr>
          <a:xfrm>
            <a:off x="5715000" y="37909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DOM 심화 (속성·생성)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"/>
          <p:cNvSpPr/>
          <p:nvPr/>
        </p:nvSpPr>
        <p:spPr>
          <a:xfrm>
            <a:off x="5086350" y="40005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parentNode·children·형제탐색 관계성 선택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createElement·createAttribute·appendChild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"/>
          <p:cNvSpPr/>
          <p:nvPr/>
        </p:nvSpPr>
        <p:spPr>
          <a:xfrm>
            <a:off x="411480" y="4333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"/>
          <p:cNvSpPr/>
          <p:nvPr/>
        </p:nvSpPr>
        <p:spPr>
          <a:xfrm>
            <a:off x="411480" y="4333875"/>
            <a:ext cx="381000" cy="476400"/>
          </a:xfrm>
          <a:prstGeom prst="rect">
            <a:avLst/>
          </a:prstGeom>
          <a:solidFill>
            <a:srgbClr val="1B2A4A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"/>
          <p:cNvSpPr/>
          <p:nvPr/>
        </p:nvSpPr>
        <p:spPr>
          <a:xfrm>
            <a:off x="411480" y="4333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"/>
          <p:cNvSpPr/>
          <p:nvPr/>
        </p:nvSpPr>
        <p:spPr>
          <a:xfrm>
            <a:off x="857250" y="4381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1B2A4A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"/>
          <p:cNvSpPr/>
          <p:nvPr/>
        </p:nvSpPr>
        <p:spPr>
          <a:xfrm>
            <a:off x="857250" y="4381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js19</a:t>
            </a:r>
            <a:endParaRPr b="1" i="0" sz="7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"/>
          <p:cNvSpPr/>
          <p:nvPr/>
        </p:nvSpPr>
        <p:spPr>
          <a:xfrm>
            <a:off x="1476375" y="4362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Cookie &amp; Web Storage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"/>
          <p:cNvSpPr/>
          <p:nvPr/>
        </p:nvSpPr>
        <p:spPr>
          <a:xfrm>
            <a:off x="857250" y="4572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setCookie·getCookie·removeCookie 완전 구현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sessionStorage·localStorage vs Cookie 비교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2"/>
          <p:cNvSpPr/>
          <p:nvPr/>
        </p:nvSpPr>
        <p:spPr>
          <a:xfrm>
            <a:off x="4640580" y="4333875"/>
            <a:ext cx="4092000" cy="476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"/>
          <p:cNvSpPr/>
          <p:nvPr/>
        </p:nvSpPr>
        <p:spPr>
          <a:xfrm>
            <a:off x="4640580" y="4333875"/>
            <a:ext cx="381000" cy="476400"/>
          </a:xfrm>
          <a:prstGeom prst="rect">
            <a:avLst/>
          </a:prstGeom>
          <a:solidFill>
            <a:srgbClr val="0EA5A0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"/>
          <p:cNvSpPr/>
          <p:nvPr/>
        </p:nvSpPr>
        <p:spPr>
          <a:xfrm>
            <a:off x="4640580" y="4333875"/>
            <a:ext cx="381000" cy="476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"/>
          <p:cNvSpPr/>
          <p:nvPr/>
        </p:nvSpPr>
        <p:spPr>
          <a:xfrm>
            <a:off x="5086350" y="4381500"/>
            <a:ext cx="571500" cy="171600"/>
          </a:xfrm>
          <a:prstGeom prst="roundRect">
            <a:avLst>
              <a:gd fmla="val 22222" name="adj"/>
            </a:avLst>
          </a:prstGeom>
          <a:solidFill>
            <a:srgbClr val="0EA5A0">
              <a:alpha val="10196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"/>
          <p:cNvSpPr/>
          <p:nvPr/>
        </p:nvSpPr>
        <p:spPr>
          <a:xfrm>
            <a:off x="5086350" y="4381500"/>
            <a:ext cx="571500" cy="171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i="0" lang="en-US" sz="7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js20</a:t>
            </a:r>
            <a:endParaRPr b="1" i="0" sz="700" u="none" cap="none" strike="noStrike">
              <a:solidFill>
                <a:srgbClr val="0EA5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"/>
          <p:cNvSpPr/>
          <p:nvPr/>
        </p:nvSpPr>
        <p:spPr>
          <a:xfrm>
            <a:off x="5715000" y="4362450"/>
            <a:ext cx="2667000" cy="1905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Ajax &amp; Promise &amp; fetch</a:t>
            </a:r>
            <a:endParaRPr b="1" i="0" sz="1000" u="none" cap="none" strike="noStrike">
              <a:solidFill>
                <a:srgbClr val="1B2A4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"/>
          <p:cNvSpPr/>
          <p:nvPr/>
        </p:nvSpPr>
        <p:spPr>
          <a:xfrm>
            <a:off x="5086350" y="4572000"/>
            <a:ext cx="3238500" cy="2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XMLHttpRequest 동작 원리·readyState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b="0" i="0" lang="en-US" sz="750" u="none" cap="none" strike="noStrike">
                <a:solidFill>
                  <a:srgbClr val="64748B"/>
                </a:solidFill>
                <a:latin typeface="Calibri"/>
                <a:ea typeface="Calibri"/>
                <a:cs typeface="Calibri"/>
                <a:sym typeface="Calibri"/>
              </a:rPr>
              <a:t>Promise 체이닝·fetch API·콜백 지옥 해결</a:t>
            </a:r>
            <a:endParaRPr b="0" i="0" sz="750" u="none" cap="none" strike="noStrike">
              <a:solidFill>
                <a:srgbClr val="64748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9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19"/>
          <p:cNvSpPr/>
          <p:nvPr/>
        </p:nvSpPr>
        <p:spPr>
          <a:xfrm>
            <a:off x="6172255" y="244492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0EA5A0">
              <a:alpha val="12156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9" name="Google Shape;1209;p19"/>
          <p:cNvSpPr/>
          <p:nvPr/>
        </p:nvSpPr>
        <p:spPr>
          <a:xfrm>
            <a:off x="6172255" y="244492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js20_ajax.html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0" name="Google Shape;1210;p19"/>
          <p:cNvSpPr/>
          <p:nvPr/>
        </p:nvSpPr>
        <p:spPr>
          <a:xfrm>
            <a:off x="411480" y="49573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Ajax &amp; Promise &amp; fetch — 비동기 통신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19"/>
          <p:cNvSpPr/>
          <p:nvPr/>
        </p:nvSpPr>
        <p:spPr>
          <a:xfrm>
            <a:off x="411480" y="762805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19"/>
          <p:cNvSpPr/>
          <p:nvPr/>
        </p:nvSpPr>
        <p:spPr>
          <a:xfrm>
            <a:off x="411480" y="914278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비동기 통신 3단계 진화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19"/>
          <p:cNvSpPr/>
          <p:nvPr/>
        </p:nvSpPr>
        <p:spPr>
          <a:xfrm>
            <a:off x="411475" y="1206880"/>
            <a:ext cx="2712600" cy="1550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19"/>
          <p:cNvSpPr/>
          <p:nvPr/>
        </p:nvSpPr>
        <p:spPr>
          <a:xfrm>
            <a:off x="411480" y="1206886"/>
            <a:ext cx="2712600" cy="4755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19"/>
          <p:cNvSpPr/>
          <p:nvPr/>
        </p:nvSpPr>
        <p:spPr>
          <a:xfrm>
            <a:off x="502920" y="1261750"/>
            <a:ext cx="676800" cy="201300"/>
          </a:xfrm>
          <a:prstGeom prst="roundRect">
            <a:avLst>
              <a:gd fmla="val 18182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19"/>
          <p:cNvSpPr/>
          <p:nvPr/>
        </p:nvSpPr>
        <p:spPr>
          <a:xfrm>
            <a:off x="502920" y="1261750"/>
            <a:ext cx="6768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Step 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19"/>
          <p:cNvSpPr/>
          <p:nvPr/>
        </p:nvSpPr>
        <p:spPr>
          <a:xfrm>
            <a:off x="1252728" y="1261750"/>
            <a:ext cx="1798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XMLHttpRequest (XHR)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19"/>
          <p:cNvSpPr/>
          <p:nvPr/>
        </p:nvSpPr>
        <p:spPr>
          <a:xfrm>
            <a:off x="521203" y="1567489"/>
            <a:ext cx="2529900" cy="11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new XMLHttpRequest() 생성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xhr.open("GET", url, true) 요청 설정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onreadystatechange 이벤트로 응답 처리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readyState===4 &amp;&amp; status===200 이면 성공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JSON.parse(xhr.responseText) 로 객체 변환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19"/>
          <p:cNvSpPr/>
          <p:nvPr/>
        </p:nvSpPr>
        <p:spPr>
          <a:xfrm>
            <a:off x="3215637" y="1206880"/>
            <a:ext cx="2712600" cy="1550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19"/>
          <p:cNvSpPr/>
          <p:nvPr/>
        </p:nvSpPr>
        <p:spPr>
          <a:xfrm>
            <a:off x="3215640" y="1206886"/>
            <a:ext cx="2712600" cy="4755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19"/>
          <p:cNvSpPr/>
          <p:nvPr/>
        </p:nvSpPr>
        <p:spPr>
          <a:xfrm>
            <a:off x="3307080" y="1261750"/>
            <a:ext cx="676800" cy="201300"/>
          </a:xfrm>
          <a:prstGeom prst="roundRect">
            <a:avLst>
              <a:gd fmla="val 18182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19"/>
          <p:cNvSpPr/>
          <p:nvPr/>
        </p:nvSpPr>
        <p:spPr>
          <a:xfrm>
            <a:off x="3307080" y="1261750"/>
            <a:ext cx="6768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Step 2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3" name="Google Shape;1223;p19"/>
          <p:cNvSpPr/>
          <p:nvPr/>
        </p:nvSpPr>
        <p:spPr>
          <a:xfrm>
            <a:off x="4056888" y="1261750"/>
            <a:ext cx="1798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Promise — 콜백 지옥 해결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4" name="Google Shape;1224;p19"/>
          <p:cNvSpPr/>
          <p:nvPr/>
        </p:nvSpPr>
        <p:spPr>
          <a:xfrm>
            <a:off x="3325365" y="1567489"/>
            <a:ext cx="2529900" cy="11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콜백 중첩(지옥) 없이 .then().catch() 체이닝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new Promise((resolve, reject) =&gt; {}) 생성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성공 시 resolve() / 실패 시 reject() 호출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.then(response =&gt; {}) 로 성공 처리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.catch(error =&gt; {}) 로 에러 처리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19"/>
          <p:cNvSpPr/>
          <p:nvPr/>
        </p:nvSpPr>
        <p:spPr>
          <a:xfrm>
            <a:off x="6019799" y="1206880"/>
            <a:ext cx="2712600" cy="1550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9"/>
          <p:cNvSpPr/>
          <p:nvPr/>
        </p:nvSpPr>
        <p:spPr>
          <a:xfrm>
            <a:off x="6019800" y="1206886"/>
            <a:ext cx="2712600" cy="475500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19"/>
          <p:cNvSpPr/>
          <p:nvPr/>
        </p:nvSpPr>
        <p:spPr>
          <a:xfrm>
            <a:off x="6111240" y="1261750"/>
            <a:ext cx="676800" cy="201300"/>
          </a:xfrm>
          <a:prstGeom prst="roundRect">
            <a:avLst>
              <a:gd fmla="val 18182" name="adj"/>
            </a:avLst>
          </a:prstGeom>
          <a:solidFill>
            <a:srgbClr val="FFFFFF">
              <a:alpha val="40000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19"/>
          <p:cNvSpPr/>
          <p:nvPr/>
        </p:nvSpPr>
        <p:spPr>
          <a:xfrm>
            <a:off x="6111240" y="1261750"/>
            <a:ext cx="6768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Step 3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19"/>
          <p:cNvSpPr/>
          <p:nvPr/>
        </p:nvSpPr>
        <p:spPr>
          <a:xfrm>
            <a:off x="6861048" y="1261750"/>
            <a:ext cx="1798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fetch API — 가장 간결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19"/>
          <p:cNvSpPr/>
          <p:nvPr/>
        </p:nvSpPr>
        <p:spPr>
          <a:xfrm>
            <a:off x="6129528" y="1567489"/>
            <a:ext cx="2529900" cy="11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Promise 기반의 최신 Ajax API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fetch("data.json") 으로 요청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.then(response =&gt; response.json()) JSON 파싱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XHR 보다 코드가 훨씬 간결하고 가독성 높음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현대 JS 개발에서 가장 많이 사용하는 방식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19"/>
          <p:cNvSpPr/>
          <p:nvPr/>
        </p:nvSpPr>
        <p:spPr>
          <a:xfrm>
            <a:off x="411480" y="2867600"/>
            <a:ext cx="4114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readyState 값 의미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19"/>
          <p:cNvSpPr/>
          <p:nvPr/>
        </p:nvSpPr>
        <p:spPr>
          <a:xfrm>
            <a:off x="411480" y="3160208"/>
            <a:ext cx="41148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19"/>
          <p:cNvSpPr/>
          <p:nvPr/>
        </p:nvSpPr>
        <p:spPr>
          <a:xfrm>
            <a:off x="502920" y="3160208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19"/>
          <p:cNvSpPr/>
          <p:nvPr/>
        </p:nvSpPr>
        <p:spPr>
          <a:xfrm>
            <a:off x="868680" y="3160208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onsolas"/>
                <a:ea typeface="Consolas"/>
                <a:cs typeface="Consolas"/>
                <a:sym typeface="Consolas"/>
              </a:rPr>
              <a:t>UNSENT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9"/>
          <p:cNvSpPr/>
          <p:nvPr/>
        </p:nvSpPr>
        <p:spPr>
          <a:xfrm>
            <a:off x="2331720" y="3160208"/>
            <a:ext cx="2121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요청 미전송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19"/>
          <p:cNvSpPr/>
          <p:nvPr/>
        </p:nvSpPr>
        <p:spPr>
          <a:xfrm>
            <a:off x="411480" y="3471104"/>
            <a:ext cx="4114800" cy="27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19"/>
          <p:cNvSpPr/>
          <p:nvPr/>
        </p:nvSpPr>
        <p:spPr>
          <a:xfrm>
            <a:off x="502920" y="3471104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19"/>
          <p:cNvSpPr/>
          <p:nvPr/>
        </p:nvSpPr>
        <p:spPr>
          <a:xfrm>
            <a:off x="868680" y="3471104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onsolas"/>
                <a:ea typeface="Consolas"/>
                <a:cs typeface="Consolas"/>
                <a:sym typeface="Consolas"/>
              </a:rPr>
              <a:t>OPENED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19"/>
          <p:cNvSpPr/>
          <p:nvPr/>
        </p:nvSpPr>
        <p:spPr>
          <a:xfrm>
            <a:off x="2331720" y="3471104"/>
            <a:ext cx="2121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open() 완료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19"/>
          <p:cNvSpPr/>
          <p:nvPr/>
        </p:nvSpPr>
        <p:spPr>
          <a:xfrm>
            <a:off x="411480" y="3782000"/>
            <a:ext cx="4114800" cy="2742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19"/>
          <p:cNvSpPr/>
          <p:nvPr/>
        </p:nvSpPr>
        <p:spPr>
          <a:xfrm>
            <a:off x="502920" y="3782000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19"/>
          <p:cNvSpPr/>
          <p:nvPr/>
        </p:nvSpPr>
        <p:spPr>
          <a:xfrm>
            <a:off x="868680" y="3782000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onsolas"/>
                <a:ea typeface="Consolas"/>
                <a:cs typeface="Consolas"/>
                <a:sym typeface="Consolas"/>
              </a:rPr>
              <a:t>HEADERS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19"/>
          <p:cNvSpPr/>
          <p:nvPr/>
        </p:nvSpPr>
        <p:spPr>
          <a:xfrm>
            <a:off x="2331720" y="3782000"/>
            <a:ext cx="2121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헤더 수신 완료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19"/>
          <p:cNvSpPr/>
          <p:nvPr/>
        </p:nvSpPr>
        <p:spPr>
          <a:xfrm>
            <a:off x="411480" y="4092896"/>
            <a:ext cx="4114800" cy="274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9"/>
          <p:cNvSpPr/>
          <p:nvPr/>
        </p:nvSpPr>
        <p:spPr>
          <a:xfrm>
            <a:off x="502920" y="4092896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19"/>
          <p:cNvSpPr/>
          <p:nvPr/>
        </p:nvSpPr>
        <p:spPr>
          <a:xfrm>
            <a:off x="868680" y="4092896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1B2A4A"/>
                </a:solidFill>
                <a:latin typeface="Consolas"/>
                <a:ea typeface="Consolas"/>
                <a:cs typeface="Consolas"/>
                <a:sym typeface="Consolas"/>
              </a:rPr>
              <a:t>LOADING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19"/>
          <p:cNvSpPr/>
          <p:nvPr/>
        </p:nvSpPr>
        <p:spPr>
          <a:xfrm>
            <a:off x="2331720" y="4092896"/>
            <a:ext cx="2121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응답 데이터 수신 중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19"/>
          <p:cNvSpPr/>
          <p:nvPr/>
        </p:nvSpPr>
        <p:spPr>
          <a:xfrm>
            <a:off x="411480" y="4403792"/>
            <a:ext cx="4114800" cy="274200"/>
          </a:xfrm>
          <a:prstGeom prst="rect">
            <a:avLst/>
          </a:prstGeom>
          <a:solidFill>
            <a:srgbClr val="16A34A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9"/>
          <p:cNvSpPr/>
          <p:nvPr/>
        </p:nvSpPr>
        <p:spPr>
          <a:xfrm>
            <a:off x="502920" y="4403792"/>
            <a:ext cx="274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19"/>
          <p:cNvSpPr/>
          <p:nvPr/>
        </p:nvSpPr>
        <p:spPr>
          <a:xfrm>
            <a:off x="868680" y="4403792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onsolas"/>
              <a:buNone/>
            </a:pPr>
            <a:r>
              <a:rPr b="1" i="0" lang="en-US" sz="95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DONE ✓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19"/>
          <p:cNvSpPr/>
          <p:nvPr/>
        </p:nvSpPr>
        <p:spPr>
          <a:xfrm>
            <a:off x="2331720" y="4403792"/>
            <a:ext cx="21213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응답 완전 수신 — 처리 가능!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19"/>
          <p:cNvSpPr/>
          <p:nvPr/>
        </p:nvSpPr>
        <p:spPr>
          <a:xfrm>
            <a:off x="4709160" y="2867600"/>
            <a:ext cx="43890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콜백 지옥 (Callback Hell)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19"/>
          <p:cNvSpPr/>
          <p:nvPr/>
        </p:nvSpPr>
        <p:spPr>
          <a:xfrm>
            <a:off x="4709150" y="3160204"/>
            <a:ext cx="4389000" cy="1153800"/>
          </a:xfrm>
          <a:prstGeom prst="rect">
            <a:avLst/>
          </a:prstGeom>
          <a:solidFill>
            <a:srgbClr val="DC2626">
              <a:alpha val="5882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19"/>
          <p:cNvSpPr/>
          <p:nvPr/>
        </p:nvSpPr>
        <p:spPr>
          <a:xfrm>
            <a:off x="4709150" y="3160204"/>
            <a:ext cx="63900" cy="11538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9"/>
          <p:cNvSpPr/>
          <p:nvPr/>
        </p:nvSpPr>
        <p:spPr>
          <a:xfrm>
            <a:off x="4855464" y="3140433"/>
            <a:ext cx="41697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비동기 결과를 다시 비동기 처리할 때 중첩되는 구조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19"/>
          <p:cNvSpPr/>
          <p:nvPr/>
        </p:nvSpPr>
        <p:spPr>
          <a:xfrm>
            <a:off x="4855475" y="3326733"/>
            <a:ext cx="4169700" cy="9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getUser(id) {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getBoard(userinfo.id) {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 getTest(board.id) { ... }  ← 점점 안으로 깊어짐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}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코드 가독성 급감, 에러 처리 복잡 → Promise / async·await 로 해결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19"/>
          <p:cNvSpPr/>
          <p:nvPr/>
        </p:nvSpPr>
        <p:spPr>
          <a:xfrm>
            <a:off x="4709160" y="4355532"/>
            <a:ext cx="4389000" cy="402300"/>
          </a:xfrm>
          <a:prstGeom prst="rect">
            <a:avLst/>
          </a:prstGeom>
          <a:solidFill>
            <a:srgbClr val="0EA5A0">
              <a:alpha val="5882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19"/>
          <p:cNvSpPr/>
          <p:nvPr/>
        </p:nvSpPr>
        <p:spPr>
          <a:xfrm>
            <a:off x="4709160" y="4355532"/>
            <a:ext cx="63900" cy="4023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19"/>
          <p:cNvSpPr/>
          <p:nvPr/>
        </p:nvSpPr>
        <p:spPr>
          <a:xfrm>
            <a:off x="4855464" y="4428684"/>
            <a:ext cx="41697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💡  async / await (ES8)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19"/>
          <p:cNvSpPr/>
          <p:nvPr/>
        </p:nvSpPr>
        <p:spPr>
          <a:xfrm>
            <a:off x="4855475" y="4762201"/>
            <a:ext cx="41697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Promise를 더 동기 코드처럼 작성 가능. async function + await fetch(url) 형태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B2A4A"/>
        </a:solidFill>
      </p:bgPr>
    </p:bg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20"/>
          <p:cNvSpPr/>
          <p:nvPr/>
        </p:nvSpPr>
        <p:spPr>
          <a:xfrm>
            <a:off x="6583680" y="-1097280"/>
            <a:ext cx="4572000" cy="4572000"/>
          </a:xfrm>
          <a:prstGeom prst="ellipse">
            <a:avLst/>
          </a:prstGeom>
          <a:solidFill>
            <a:srgbClr val="F4A732">
              <a:alpha val="5098"/>
            </a:srgbClr>
          </a:solidFill>
          <a:ln cap="flat" cmpd="sng" w="12700">
            <a:solidFill>
              <a:srgbClr val="F4A732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20"/>
          <p:cNvSpPr/>
          <p:nvPr/>
        </p:nvSpPr>
        <p:spPr>
          <a:xfrm>
            <a:off x="-1097280" y="3200400"/>
            <a:ext cx="3657600" cy="3657600"/>
          </a:xfrm>
          <a:prstGeom prst="ellipse">
            <a:avLst/>
          </a:prstGeom>
          <a:solidFill>
            <a:srgbClr val="0EA5A0">
              <a:alpha val="5098"/>
            </a:srgbClr>
          </a:solidFill>
          <a:ln cap="flat" cmpd="sng" w="12700">
            <a:solidFill>
              <a:srgbClr val="0EA5A0">
                <a:alpha val="1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20"/>
          <p:cNvSpPr/>
          <p:nvPr/>
        </p:nvSpPr>
        <p:spPr>
          <a:xfrm>
            <a:off x="411480" y="164592"/>
            <a:ext cx="822960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Calibri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🎯  전체 학습 정리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20"/>
          <p:cNvSpPr/>
          <p:nvPr/>
        </p:nvSpPr>
        <p:spPr>
          <a:xfrm>
            <a:off x="411480" y="713232"/>
            <a:ext cx="8229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3.js 폴더 20개 예제 파일  |  ES5 &amp; ES6 핵심 개념  |  소스코드 실습 병행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20"/>
          <p:cNvSpPr/>
          <p:nvPr/>
        </p:nvSpPr>
        <p:spPr>
          <a:xfrm>
            <a:off x="411480" y="1005840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20"/>
          <p:cNvSpPr/>
          <p:nvPr/>
        </p:nvSpPr>
        <p:spPr>
          <a:xfrm>
            <a:off x="411480" y="1005840"/>
            <a:ext cx="493776" cy="457200"/>
          </a:xfrm>
          <a:prstGeom prst="rect">
            <a:avLst/>
          </a:prstGeom>
          <a:solidFill>
            <a:srgbClr val="F4A732">
              <a:alpha val="85098"/>
            </a:srgbClr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20"/>
          <p:cNvSpPr/>
          <p:nvPr/>
        </p:nvSpPr>
        <p:spPr>
          <a:xfrm>
            <a:off x="411480" y="1005840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20"/>
          <p:cNvSpPr/>
          <p:nvPr/>
        </p:nvSpPr>
        <p:spPr>
          <a:xfrm>
            <a:off x="978408" y="1042416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작성방식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20"/>
          <p:cNvSpPr/>
          <p:nvPr/>
        </p:nvSpPr>
        <p:spPr>
          <a:xfrm>
            <a:off x="978408" y="1243584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외부(권장)·내부·인라인  /  CORE·BOM·DOM 3대 구성요소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20"/>
          <p:cNvSpPr/>
          <p:nvPr/>
        </p:nvSpPr>
        <p:spPr>
          <a:xfrm>
            <a:off x="4626864" y="1005840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20"/>
          <p:cNvSpPr/>
          <p:nvPr/>
        </p:nvSpPr>
        <p:spPr>
          <a:xfrm>
            <a:off x="4626864" y="1005840"/>
            <a:ext cx="493776" cy="457200"/>
          </a:xfrm>
          <a:prstGeom prst="rect">
            <a:avLst/>
          </a:prstGeom>
          <a:solidFill>
            <a:srgbClr val="0EA5A0">
              <a:alpha val="85098"/>
            </a:srgbClr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20"/>
          <p:cNvSpPr/>
          <p:nvPr/>
        </p:nvSpPr>
        <p:spPr>
          <a:xfrm>
            <a:off x="4626864" y="1005840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js02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8" name="Google Shape;1278;p20"/>
          <p:cNvSpPr/>
          <p:nvPr/>
        </p:nvSpPr>
        <p:spPr>
          <a:xfrm>
            <a:off x="5193792" y="1042416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대화창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9" name="Google Shape;1279;p20"/>
          <p:cNvSpPr/>
          <p:nvPr/>
        </p:nvSpPr>
        <p:spPr>
          <a:xfrm>
            <a:off x="5193792" y="1243584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alert·confirm·prompt 반환값 차이  /  switch 분기 처리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20"/>
          <p:cNvSpPr/>
          <p:nvPr/>
        </p:nvSpPr>
        <p:spPr>
          <a:xfrm>
            <a:off x="411480" y="1517904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20"/>
          <p:cNvSpPr/>
          <p:nvPr/>
        </p:nvSpPr>
        <p:spPr>
          <a:xfrm>
            <a:off x="411480" y="1517904"/>
            <a:ext cx="493776" cy="457200"/>
          </a:xfrm>
          <a:prstGeom prst="rect">
            <a:avLst/>
          </a:prstGeom>
          <a:solidFill>
            <a:srgbClr val="2563EB">
              <a:alpha val="85098"/>
            </a:srgbClr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20"/>
          <p:cNvSpPr/>
          <p:nvPr/>
        </p:nvSpPr>
        <p:spPr>
          <a:xfrm>
            <a:off x="411480" y="1517904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js03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20"/>
          <p:cNvSpPr/>
          <p:nvPr/>
        </p:nvSpPr>
        <p:spPr>
          <a:xfrm>
            <a:off x="978408" y="1554480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변수·타입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20"/>
          <p:cNvSpPr/>
          <p:nvPr/>
        </p:nvSpPr>
        <p:spPr>
          <a:xfrm>
            <a:off x="978408" y="1755648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var 호이스팅·재선언  /  let·const 블록스코프(ES6)  /  typeof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20"/>
          <p:cNvSpPr/>
          <p:nvPr/>
        </p:nvSpPr>
        <p:spPr>
          <a:xfrm>
            <a:off x="4626864" y="1517904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20"/>
          <p:cNvSpPr/>
          <p:nvPr/>
        </p:nvSpPr>
        <p:spPr>
          <a:xfrm>
            <a:off x="4626864" y="1517904"/>
            <a:ext cx="493776" cy="457200"/>
          </a:xfrm>
          <a:prstGeom prst="rect">
            <a:avLst/>
          </a:prstGeom>
          <a:solidFill>
            <a:srgbClr val="7C3AED">
              <a:alpha val="85098"/>
            </a:srgbClr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20"/>
          <p:cNvSpPr/>
          <p:nvPr/>
        </p:nvSpPr>
        <p:spPr>
          <a:xfrm>
            <a:off x="4626864" y="1517904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js04-05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20"/>
          <p:cNvSpPr/>
          <p:nvPr/>
        </p:nvSpPr>
        <p:spPr>
          <a:xfrm>
            <a:off x="5193792" y="1554480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DOM 탐색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9" name="Google Shape;1289;p20"/>
          <p:cNvSpPr/>
          <p:nvPr/>
        </p:nvSpPr>
        <p:spPr>
          <a:xfrm>
            <a:off x="5193792" y="1755648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6가지 탐색 메서드와 반환 타입  /  style·textContent·innerHTML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0" name="Google Shape;1290;p20"/>
          <p:cNvSpPr/>
          <p:nvPr/>
        </p:nvSpPr>
        <p:spPr>
          <a:xfrm>
            <a:off x="411480" y="2029968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20"/>
          <p:cNvSpPr/>
          <p:nvPr/>
        </p:nvSpPr>
        <p:spPr>
          <a:xfrm>
            <a:off x="411480" y="2029968"/>
            <a:ext cx="493776" cy="457200"/>
          </a:xfrm>
          <a:prstGeom prst="rect">
            <a:avLst/>
          </a:prstGeom>
          <a:solidFill>
            <a:srgbClr val="EA580C">
              <a:alpha val="85098"/>
            </a:srgbClr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20"/>
          <p:cNvSpPr/>
          <p:nvPr/>
        </p:nvSpPr>
        <p:spPr>
          <a:xfrm>
            <a:off x="411480" y="2029968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js06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20"/>
          <p:cNvSpPr/>
          <p:nvPr/>
        </p:nvSpPr>
        <p:spPr>
          <a:xfrm>
            <a:off x="978408" y="2066544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형변환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20"/>
          <p:cNvSpPr/>
          <p:nvPr/>
        </p:nvSpPr>
        <p:spPr>
          <a:xfrm>
            <a:off x="978408" y="2267712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input.value는 항상 string!  /  Number·parseInt·parseFloat·eval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20"/>
          <p:cNvSpPr/>
          <p:nvPr/>
        </p:nvSpPr>
        <p:spPr>
          <a:xfrm>
            <a:off x="4626864" y="2029968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20"/>
          <p:cNvSpPr/>
          <p:nvPr/>
        </p:nvSpPr>
        <p:spPr>
          <a:xfrm>
            <a:off x="4626864" y="2029968"/>
            <a:ext cx="493776" cy="457200"/>
          </a:xfrm>
          <a:prstGeom prst="rect">
            <a:avLst/>
          </a:prstGeom>
          <a:solidFill>
            <a:srgbClr val="DC2626">
              <a:alpha val="85098"/>
            </a:srgbClr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7" name="Google Shape;1297;p20"/>
          <p:cNvSpPr/>
          <p:nvPr/>
        </p:nvSpPr>
        <p:spPr>
          <a:xfrm>
            <a:off x="4626864" y="2029968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js07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20"/>
          <p:cNvSpPr/>
          <p:nvPr/>
        </p:nvSpPr>
        <p:spPr>
          <a:xfrm>
            <a:off x="5193792" y="2066544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함수·객체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20"/>
          <p:cNvSpPr/>
          <p:nvPr/>
        </p:nvSpPr>
        <p:spPr>
          <a:xfrm>
            <a:off x="5193792" y="2267712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선언적·익명·화살표  /  리터럴·생성자·프로토타입  /  클로저  /  ES6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20"/>
          <p:cNvSpPr/>
          <p:nvPr/>
        </p:nvSpPr>
        <p:spPr>
          <a:xfrm>
            <a:off x="411480" y="2542032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1" name="Google Shape;1301;p20"/>
          <p:cNvSpPr/>
          <p:nvPr/>
        </p:nvSpPr>
        <p:spPr>
          <a:xfrm>
            <a:off x="411480" y="2542032"/>
            <a:ext cx="493776" cy="457200"/>
          </a:xfrm>
          <a:prstGeom prst="rect">
            <a:avLst/>
          </a:prstGeom>
          <a:solidFill>
            <a:srgbClr val="16A34A">
              <a:alpha val="85098"/>
            </a:srgbClr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2" name="Google Shape;1302;p20"/>
          <p:cNvSpPr/>
          <p:nvPr/>
        </p:nvSpPr>
        <p:spPr>
          <a:xfrm>
            <a:off x="411480" y="2542032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js08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20"/>
          <p:cNvSpPr/>
          <p:nvPr/>
        </p:nvSpPr>
        <p:spPr>
          <a:xfrm>
            <a:off x="978408" y="2578608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String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20"/>
          <p:cNvSpPr/>
          <p:nvPr/>
        </p:nvSpPr>
        <p:spPr>
          <a:xfrm>
            <a:off x="978408" y="2779776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indexOf·substring·split·trim·match  /  == vs === 연산자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20"/>
          <p:cNvSpPr/>
          <p:nvPr/>
        </p:nvSpPr>
        <p:spPr>
          <a:xfrm>
            <a:off x="4626864" y="2542032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20"/>
          <p:cNvSpPr/>
          <p:nvPr/>
        </p:nvSpPr>
        <p:spPr>
          <a:xfrm>
            <a:off x="4626864" y="2542032"/>
            <a:ext cx="493776" cy="457200"/>
          </a:xfrm>
          <a:prstGeom prst="rect">
            <a:avLst/>
          </a:prstGeom>
          <a:solidFill>
            <a:srgbClr val="0EA5A0">
              <a:alpha val="85098"/>
            </a:srgbClr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20"/>
          <p:cNvSpPr/>
          <p:nvPr/>
        </p:nvSpPr>
        <p:spPr>
          <a:xfrm>
            <a:off x="4626864" y="2542032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js09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20"/>
          <p:cNvSpPr/>
          <p:nvPr/>
        </p:nvSpPr>
        <p:spPr>
          <a:xfrm>
            <a:off x="5193792" y="2578608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Array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20"/>
          <p:cNvSpPr/>
          <p:nvPr/>
        </p:nvSpPr>
        <p:spPr>
          <a:xfrm>
            <a:off x="5193792" y="2779776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push·pop·sort·join·slice  /  얕은·깊은복사  /  spread(ES6)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20"/>
          <p:cNvSpPr/>
          <p:nvPr/>
        </p:nvSpPr>
        <p:spPr>
          <a:xfrm>
            <a:off x="411480" y="3054096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p20"/>
          <p:cNvSpPr/>
          <p:nvPr/>
        </p:nvSpPr>
        <p:spPr>
          <a:xfrm>
            <a:off x="411480" y="3054096"/>
            <a:ext cx="493776" cy="457200"/>
          </a:xfrm>
          <a:prstGeom prst="rect">
            <a:avLst/>
          </a:prstGeom>
          <a:solidFill>
            <a:srgbClr val="F4A732">
              <a:alpha val="85098"/>
            </a:srgbClr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20"/>
          <p:cNvSpPr/>
          <p:nvPr/>
        </p:nvSpPr>
        <p:spPr>
          <a:xfrm>
            <a:off x="411480" y="3054096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js10-11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3" name="Google Shape;1313;p20"/>
          <p:cNvSpPr/>
          <p:nvPr/>
        </p:nvSpPr>
        <p:spPr>
          <a:xfrm>
            <a:off x="978408" y="3090672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Lotto·반복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4" name="Google Shape;1314;p20"/>
          <p:cNvSpPr/>
          <p:nvPr/>
        </p:nvSpPr>
        <p:spPr>
          <a:xfrm>
            <a:off x="978408" y="3291840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Math.random 중복체크  /  forEach·map·filter·reduce 목적별 선택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5" name="Google Shape;1315;p20"/>
          <p:cNvSpPr/>
          <p:nvPr/>
        </p:nvSpPr>
        <p:spPr>
          <a:xfrm>
            <a:off x="4626864" y="3054096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6" name="Google Shape;1316;p20"/>
          <p:cNvSpPr/>
          <p:nvPr/>
        </p:nvSpPr>
        <p:spPr>
          <a:xfrm>
            <a:off x="4626864" y="3054096"/>
            <a:ext cx="493776" cy="457200"/>
          </a:xfrm>
          <a:prstGeom prst="rect">
            <a:avLst/>
          </a:prstGeom>
          <a:solidFill>
            <a:srgbClr val="EA580C">
              <a:alpha val="85098"/>
            </a:srgbClr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7" name="Google Shape;1317;p20"/>
          <p:cNvSpPr/>
          <p:nvPr/>
        </p:nvSpPr>
        <p:spPr>
          <a:xfrm>
            <a:off x="4626864" y="3054096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js12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0"/>
          <p:cNvSpPr/>
          <p:nvPr/>
        </p:nvSpPr>
        <p:spPr>
          <a:xfrm>
            <a:off x="5193792" y="3090672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Date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20"/>
          <p:cNvSpPr/>
          <p:nvPr/>
        </p:nvSpPr>
        <p:spPr>
          <a:xfrm>
            <a:off x="5193792" y="3291840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getMonth()+1 필수  /  setDate 경과일  /  getTime() D-Day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20"/>
          <p:cNvSpPr/>
          <p:nvPr/>
        </p:nvSpPr>
        <p:spPr>
          <a:xfrm>
            <a:off x="411480" y="3566160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20"/>
          <p:cNvSpPr/>
          <p:nvPr/>
        </p:nvSpPr>
        <p:spPr>
          <a:xfrm>
            <a:off x="411480" y="3566160"/>
            <a:ext cx="493776" cy="457200"/>
          </a:xfrm>
          <a:prstGeom prst="rect">
            <a:avLst/>
          </a:prstGeom>
          <a:solidFill>
            <a:srgbClr val="DC2626">
              <a:alpha val="85098"/>
            </a:srgbClr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20"/>
          <p:cNvSpPr/>
          <p:nvPr/>
        </p:nvSpPr>
        <p:spPr>
          <a:xfrm>
            <a:off x="411480" y="3566160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js13-14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20"/>
          <p:cNvSpPr/>
          <p:nvPr/>
        </p:nvSpPr>
        <p:spPr>
          <a:xfrm>
            <a:off x="978408" y="3602736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BOM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20"/>
          <p:cNvSpPr/>
          <p:nvPr/>
        </p:nvSpPr>
        <p:spPr>
          <a:xfrm>
            <a:off x="978408" y="3803904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window.open 팝업  /  e.target 이벤트객체  /  location 이동 메서드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20"/>
          <p:cNvSpPr/>
          <p:nvPr/>
        </p:nvSpPr>
        <p:spPr>
          <a:xfrm>
            <a:off x="4626864" y="3566160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20"/>
          <p:cNvSpPr/>
          <p:nvPr/>
        </p:nvSpPr>
        <p:spPr>
          <a:xfrm>
            <a:off x="4626864" y="3566160"/>
            <a:ext cx="493776" cy="457200"/>
          </a:xfrm>
          <a:prstGeom prst="rect">
            <a:avLst/>
          </a:prstGeom>
          <a:solidFill>
            <a:srgbClr val="2563EB">
              <a:alpha val="85098"/>
            </a:srgbClr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20"/>
          <p:cNvSpPr/>
          <p:nvPr/>
        </p:nvSpPr>
        <p:spPr>
          <a:xfrm>
            <a:off x="4626864" y="3566160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js15-16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20"/>
          <p:cNvSpPr/>
          <p:nvPr/>
        </p:nvSpPr>
        <p:spPr>
          <a:xfrm>
            <a:off x="5193792" y="3602736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DOM 심화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0"/>
          <p:cNvSpPr/>
          <p:nvPr/>
        </p:nvSpPr>
        <p:spPr>
          <a:xfrm>
            <a:off x="5193792" y="3803904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parentNode·children·형제탐색  /  createElement·appendChild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20"/>
          <p:cNvSpPr/>
          <p:nvPr/>
        </p:nvSpPr>
        <p:spPr>
          <a:xfrm>
            <a:off x="411480" y="4078224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20"/>
          <p:cNvSpPr/>
          <p:nvPr/>
        </p:nvSpPr>
        <p:spPr>
          <a:xfrm>
            <a:off x="411480" y="4078224"/>
            <a:ext cx="493776" cy="457200"/>
          </a:xfrm>
          <a:prstGeom prst="rect">
            <a:avLst/>
          </a:prstGeom>
          <a:solidFill>
            <a:srgbClr val="7C3AED">
              <a:alpha val="85098"/>
            </a:srgbClr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20"/>
          <p:cNvSpPr/>
          <p:nvPr/>
        </p:nvSpPr>
        <p:spPr>
          <a:xfrm>
            <a:off x="411480" y="4078224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js19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20"/>
          <p:cNvSpPr/>
          <p:nvPr/>
        </p:nvSpPr>
        <p:spPr>
          <a:xfrm>
            <a:off x="978408" y="4114800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Cookie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20"/>
          <p:cNvSpPr/>
          <p:nvPr/>
        </p:nvSpPr>
        <p:spPr>
          <a:xfrm>
            <a:off x="978408" y="4315968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setCookie(인코딩·expires)  /  getCookie(split·decode)  /  Web Storage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20"/>
          <p:cNvSpPr/>
          <p:nvPr/>
        </p:nvSpPr>
        <p:spPr>
          <a:xfrm>
            <a:off x="4626864" y="4078224"/>
            <a:ext cx="4105656" cy="457200"/>
          </a:xfrm>
          <a:prstGeom prst="rect">
            <a:avLst/>
          </a:prstGeom>
          <a:solidFill>
            <a:srgbClr val="1E3550"/>
          </a:solidFill>
          <a:ln cap="flat" cmpd="sng" w="9525">
            <a:solidFill>
              <a:srgbClr val="2C4A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20"/>
          <p:cNvSpPr/>
          <p:nvPr/>
        </p:nvSpPr>
        <p:spPr>
          <a:xfrm>
            <a:off x="4626864" y="4078224"/>
            <a:ext cx="493776" cy="457200"/>
          </a:xfrm>
          <a:prstGeom prst="rect">
            <a:avLst/>
          </a:prstGeom>
          <a:solidFill>
            <a:srgbClr val="0EA5A0">
              <a:alpha val="85098"/>
            </a:srgbClr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20"/>
          <p:cNvSpPr/>
          <p:nvPr/>
        </p:nvSpPr>
        <p:spPr>
          <a:xfrm>
            <a:off x="4626864" y="4078224"/>
            <a:ext cx="493776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js20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20"/>
          <p:cNvSpPr/>
          <p:nvPr/>
        </p:nvSpPr>
        <p:spPr>
          <a:xfrm>
            <a:off x="5193792" y="4114800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Ajax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20"/>
          <p:cNvSpPr/>
          <p:nvPr/>
        </p:nvSpPr>
        <p:spPr>
          <a:xfrm>
            <a:off x="5193792" y="4315968"/>
            <a:ext cx="3465576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A3B8"/>
              </a:buClr>
              <a:buSzPts val="800"/>
              <a:buFont typeface="Calibri"/>
              <a:buNone/>
            </a:pPr>
            <a:r>
              <a:rPr b="0" i="0" lang="en-US" sz="800" u="none" cap="none" strike="noStrike">
                <a:solidFill>
                  <a:srgbClr val="94A3B8"/>
                </a:solidFill>
                <a:latin typeface="Calibri"/>
                <a:ea typeface="Calibri"/>
                <a:cs typeface="Calibri"/>
                <a:sym typeface="Calibri"/>
              </a:rPr>
              <a:t>XHR → Promise → fetch API  /  readyState 5단계  /  콜백 지옥 해결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20"/>
          <p:cNvSpPr/>
          <p:nvPr/>
        </p:nvSpPr>
        <p:spPr>
          <a:xfrm>
            <a:off x="0" y="4828032"/>
            <a:ext cx="9144000" cy="310896"/>
          </a:xfrm>
          <a:prstGeom prst="rect">
            <a:avLst/>
          </a:prstGeom>
          <a:solidFill>
            <a:srgbClr val="0A1628"/>
          </a:solidFill>
          <a:ln cap="flat" cmpd="sng" w="12700">
            <a:solidFill>
              <a:srgbClr val="0A16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20"/>
          <p:cNvSpPr/>
          <p:nvPr/>
        </p:nvSpPr>
        <p:spPr>
          <a:xfrm>
            <a:off x="0" y="4846320"/>
            <a:ext cx="9144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7090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5A7090"/>
                </a:solidFill>
                <a:latin typeface="Calibri"/>
                <a:ea typeface="Calibri"/>
                <a:cs typeface="Calibri"/>
                <a:sym typeface="Calibri"/>
              </a:rPr>
              <a:t>JavaScript 기초 학습 완료  |  소스코드 실습 병행으로 완전 정복!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F4A732">
              <a:alpha val="12156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js01_작성방식.html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411480" y="475488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JS 작성방식 &amp; JS 3대 구성요소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3"/>
          <p:cNvSpPr/>
          <p:nvPr/>
        </p:nvSpPr>
        <p:spPr>
          <a:xfrm>
            <a:off x="411480" y="1188720"/>
            <a:ext cx="8321040" cy="18288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"/>
          <p:cNvSpPr/>
          <p:nvPr/>
        </p:nvSpPr>
        <p:spPr>
          <a:xfrm>
            <a:off x="411480" y="1389888"/>
            <a:ext cx="2712720" cy="228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"/>
          <p:cNvSpPr/>
          <p:nvPr/>
        </p:nvSpPr>
        <p:spPr>
          <a:xfrm>
            <a:off x="411480" y="1389888"/>
            <a:ext cx="2712720" cy="347472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502920" y="1426464"/>
            <a:ext cx="199948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📂  외부 방식 (External)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2374392" y="1463040"/>
            <a:ext cx="694944" cy="201168"/>
          </a:xfrm>
          <a:prstGeom prst="roundRect">
            <a:avLst>
              <a:gd fmla="val 18182" name="adj"/>
            </a:avLst>
          </a:prstGeom>
          <a:solidFill>
            <a:srgbClr val="FFFFFF">
              <a:alpha val="50196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3"/>
          <p:cNvSpPr/>
          <p:nvPr/>
        </p:nvSpPr>
        <p:spPr>
          <a:xfrm>
            <a:off x="2374392" y="1463040"/>
            <a:ext cx="6949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권장 ✓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"/>
          <p:cNvSpPr/>
          <p:nvPr/>
        </p:nvSpPr>
        <p:spPr>
          <a:xfrm>
            <a:off x="521208" y="1810512"/>
            <a:ext cx="2529840" cy="1792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.js 파일을 별도로 분리한 뒤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&lt;script src="app.js"&gt; 로 불러옴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재사용·유지보수에 가장 유리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⚠️ src 사용 시 내부 코드 절대 금지!</a:t>
            </a:r>
            <a:endParaRPr b="0" i="0" sz="1050" u="none" cap="none" strike="noStrike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&lt;script src=”</a:t>
            </a:r>
            <a:r>
              <a:rPr lang="en-US" sz="105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app.js</a:t>
            </a: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”&gt;</a:t>
            </a:r>
            <a:endParaRPr sz="1050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   alert(“test”);</a:t>
            </a:r>
            <a:endParaRPr sz="1050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lang="en-US" sz="1050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&lt;/script&gt;</a:t>
            </a:r>
            <a:endParaRPr sz="1050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3"/>
          <p:cNvSpPr/>
          <p:nvPr/>
        </p:nvSpPr>
        <p:spPr>
          <a:xfrm>
            <a:off x="3215640" y="1389888"/>
            <a:ext cx="2712720" cy="228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3215640" y="1389888"/>
            <a:ext cx="2712720" cy="347472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"/>
          <p:cNvSpPr/>
          <p:nvPr/>
        </p:nvSpPr>
        <p:spPr>
          <a:xfrm>
            <a:off x="3307080" y="1426464"/>
            <a:ext cx="199948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📝  내부 방식 (Embedded)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3"/>
          <p:cNvSpPr/>
          <p:nvPr/>
        </p:nvSpPr>
        <p:spPr>
          <a:xfrm>
            <a:off x="5178552" y="1463040"/>
            <a:ext cx="694944" cy="201168"/>
          </a:xfrm>
          <a:prstGeom prst="roundRect">
            <a:avLst>
              <a:gd fmla="val 18182" name="adj"/>
            </a:avLst>
          </a:prstGeom>
          <a:solidFill>
            <a:srgbClr val="FFFFFF">
              <a:alpha val="50196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5178552" y="1463040"/>
            <a:ext cx="6949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일반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3"/>
          <p:cNvSpPr/>
          <p:nvPr/>
        </p:nvSpPr>
        <p:spPr>
          <a:xfrm>
            <a:off x="3325368" y="1810512"/>
            <a:ext cx="2529840" cy="1792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HTML 파일 내 &lt;script&gt; 태그에 직접 작성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&lt;head&gt; 또는 &lt;body&gt; 어디든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소규모 프로젝트·학습에 적합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파일이 커질수록 관리 어려움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3"/>
          <p:cNvSpPr/>
          <p:nvPr/>
        </p:nvSpPr>
        <p:spPr>
          <a:xfrm>
            <a:off x="6019800" y="1389888"/>
            <a:ext cx="2712720" cy="228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"/>
          <p:cNvSpPr/>
          <p:nvPr/>
        </p:nvSpPr>
        <p:spPr>
          <a:xfrm>
            <a:off x="6019800" y="1389888"/>
            <a:ext cx="2712720" cy="347472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"/>
          <p:cNvSpPr/>
          <p:nvPr/>
        </p:nvSpPr>
        <p:spPr>
          <a:xfrm>
            <a:off x="6111240" y="1426464"/>
            <a:ext cx="199948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⚡  인라인 방식 (Inline)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"/>
          <p:cNvSpPr/>
          <p:nvPr/>
        </p:nvSpPr>
        <p:spPr>
          <a:xfrm>
            <a:off x="7982712" y="1463040"/>
            <a:ext cx="694944" cy="201168"/>
          </a:xfrm>
          <a:prstGeom prst="roundRect">
            <a:avLst>
              <a:gd fmla="val 18182" name="adj"/>
            </a:avLst>
          </a:prstGeom>
          <a:solidFill>
            <a:srgbClr val="FFFFFF">
              <a:alpha val="50196"/>
            </a:srgbClr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"/>
          <p:cNvSpPr/>
          <p:nvPr/>
        </p:nvSpPr>
        <p:spPr>
          <a:xfrm>
            <a:off x="7982712" y="1463040"/>
            <a:ext cx="69494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750"/>
              <a:buFont typeface="Calibri"/>
              <a:buNone/>
            </a:pPr>
            <a:r>
              <a:rPr b="1" i="0" lang="en-US" sz="7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비권장 ✗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"/>
          <p:cNvSpPr/>
          <p:nvPr/>
        </p:nvSpPr>
        <p:spPr>
          <a:xfrm>
            <a:off x="6129528" y="1810512"/>
            <a:ext cx="2529840" cy="1792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HTML 태그 속성 안에 직접 작성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onclick="함수명();" 형태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유지보수 어렵고 코드가 섞임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• 원칙적으로 사용 자제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411480" y="3767328"/>
            <a:ext cx="8321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JS 3대 구성요소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3"/>
          <p:cNvSpPr/>
          <p:nvPr/>
        </p:nvSpPr>
        <p:spPr>
          <a:xfrm>
            <a:off x="411480" y="4078224"/>
            <a:ext cx="2712720" cy="822960"/>
          </a:xfrm>
          <a:prstGeom prst="rect">
            <a:avLst/>
          </a:prstGeom>
          <a:solidFill>
            <a:srgbClr val="F4A732">
              <a:alpha val="7843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"/>
          <p:cNvSpPr/>
          <p:nvPr/>
        </p:nvSpPr>
        <p:spPr>
          <a:xfrm>
            <a:off x="521208" y="4114800"/>
            <a:ext cx="64008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CORE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521208" y="4352544"/>
            <a:ext cx="252984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언어 문법 — 변수·제어문·함수·객체·프로토타입·클로저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내장객체 — Number·String·Array·Math·Date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3"/>
          <p:cNvSpPr/>
          <p:nvPr/>
        </p:nvSpPr>
        <p:spPr>
          <a:xfrm>
            <a:off x="3215640" y="4078224"/>
            <a:ext cx="2712720" cy="822960"/>
          </a:xfrm>
          <a:prstGeom prst="rect">
            <a:avLst/>
          </a:prstGeom>
          <a:solidFill>
            <a:srgbClr val="2563EB">
              <a:alpha val="7843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"/>
          <p:cNvSpPr/>
          <p:nvPr/>
        </p:nvSpPr>
        <p:spPr>
          <a:xfrm>
            <a:off x="3325368" y="4114800"/>
            <a:ext cx="64008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BOM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"/>
          <p:cNvSpPr/>
          <p:nvPr/>
        </p:nvSpPr>
        <p:spPr>
          <a:xfrm>
            <a:off x="3325368" y="4352544"/>
            <a:ext cx="252984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Browser Object Model — 브라우저 창 자체 제어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주요 객체 — window·location·navigator·history·screen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3"/>
          <p:cNvSpPr/>
          <p:nvPr/>
        </p:nvSpPr>
        <p:spPr>
          <a:xfrm>
            <a:off x="6019800" y="4078224"/>
            <a:ext cx="2712720" cy="822960"/>
          </a:xfrm>
          <a:prstGeom prst="rect">
            <a:avLst/>
          </a:prstGeom>
          <a:solidFill>
            <a:srgbClr val="0EA5A0">
              <a:alpha val="7843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"/>
          <p:cNvSpPr/>
          <p:nvPr/>
        </p:nvSpPr>
        <p:spPr>
          <a:xfrm>
            <a:off x="6129528" y="4114800"/>
            <a:ext cx="64008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400"/>
              <a:buFont typeface="Calibri"/>
              <a:buNone/>
            </a:pPr>
            <a:r>
              <a:rPr b="1" i="0" lang="en-US" sz="14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DOM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3"/>
          <p:cNvSpPr/>
          <p:nvPr/>
        </p:nvSpPr>
        <p:spPr>
          <a:xfrm>
            <a:off x="6129528" y="4352544"/>
            <a:ext cx="2529840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Document Object Model — HTML 문서 구조 제어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주요 객체 — Document·Element·Attribute·Text·Node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4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F4A732">
              <a:alpha val="12156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4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js02_대화창함수.html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"/>
          <p:cNvSpPr/>
          <p:nvPr/>
        </p:nvSpPr>
        <p:spPr>
          <a:xfrm>
            <a:off x="411480" y="475488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대화창 함수 — alert / confirm / prompt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411480" y="1188720"/>
            <a:ext cx="8321040" cy="18288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"/>
          <p:cNvSpPr/>
          <p:nvPr/>
        </p:nvSpPr>
        <p:spPr>
          <a:xfrm>
            <a:off x="411480" y="1389888"/>
            <a:ext cx="2712720" cy="2743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"/>
          <p:cNvSpPr/>
          <p:nvPr/>
        </p:nvSpPr>
        <p:spPr>
          <a:xfrm>
            <a:off x="411480" y="1389888"/>
            <a:ext cx="2712720" cy="475488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4"/>
          <p:cNvSpPr/>
          <p:nvPr/>
        </p:nvSpPr>
        <p:spPr>
          <a:xfrm>
            <a:off x="521208" y="1426464"/>
            <a:ext cx="2529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⚠️  alert( msg 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"/>
          <p:cNvSpPr/>
          <p:nvPr/>
        </p:nvSpPr>
        <p:spPr>
          <a:xfrm>
            <a:off x="521208" y="1938528"/>
            <a:ext cx="2493264" cy="256032"/>
          </a:xfrm>
          <a:prstGeom prst="roundRect">
            <a:avLst>
              <a:gd fmla="val 17857" name="adj"/>
            </a:avLst>
          </a:prstGeom>
          <a:solidFill>
            <a:srgbClr val="DC2626">
              <a:alpha val="12156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4"/>
          <p:cNvSpPr/>
          <p:nvPr/>
        </p:nvSpPr>
        <p:spPr>
          <a:xfrm>
            <a:off x="521208" y="1938528"/>
            <a:ext cx="249326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반환값: 반환값 없음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4"/>
          <p:cNvSpPr/>
          <p:nvPr/>
        </p:nvSpPr>
        <p:spPr>
          <a:xfrm>
            <a:off x="521208" y="2377440"/>
            <a:ext cx="109728" cy="109728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"/>
          <p:cNvSpPr/>
          <p:nvPr/>
        </p:nvSpPr>
        <p:spPr>
          <a:xfrm>
            <a:off x="704088" y="2304288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확인 버튼만 제공하는 단순 경고창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4"/>
          <p:cNvSpPr/>
          <p:nvPr/>
        </p:nvSpPr>
        <p:spPr>
          <a:xfrm>
            <a:off x="521208" y="2798064"/>
            <a:ext cx="109728" cy="109728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4"/>
          <p:cNvSpPr/>
          <p:nvPr/>
        </p:nvSpPr>
        <p:spPr>
          <a:xfrm>
            <a:off x="704088" y="2724912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경고·알림·간단한 디버깅 용도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4"/>
          <p:cNvSpPr/>
          <p:nvPr/>
        </p:nvSpPr>
        <p:spPr>
          <a:xfrm>
            <a:off x="521208" y="3218688"/>
            <a:ext cx="109728" cy="109728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4"/>
          <p:cNvSpPr/>
          <p:nvPr/>
        </p:nvSpPr>
        <p:spPr>
          <a:xfrm>
            <a:off x="704088" y="3145536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실제 서비스에서는 console.log() 로 대체 권장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4"/>
          <p:cNvSpPr/>
          <p:nvPr/>
        </p:nvSpPr>
        <p:spPr>
          <a:xfrm>
            <a:off x="521208" y="3639312"/>
            <a:ext cx="109728" cy="109728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4"/>
          <p:cNvSpPr/>
          <p:nvPr/>
        </p:nvSpPr>
        <p:spPr>
          <a:xfrm>
            <a:off x="704088" y="3566160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사용자 흐름을 막기(blocking) 때문에 남용 금지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4"/>
          <p:cNvSpPr/>
          <p:nvPr/>
        </p:nvSpPr>
        <p:spPr>
          <a:xfrm>
            <a:off x="3215640" y="1389888"/>
            <a:ext cx="2712720" cy="2743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/>
          <p:cNvSpPr/>
          <p:nvPr/>
        </p:nvSpPr>
        <p:spPr>
          <a:xfrm>
            <a:off x="3215640" y="1389888"/>
            <a:ext cx="2712720" cy="475488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4"/>
          <p:cNvSpPr/>
          <p:nvPr/>
        </p:nvSpPr>
        <p:spPr>
          <a:xfrm>
            <a:off x="3325368" y="1426464"/>
            <a:ext cx="2529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❓  confirm( msg 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"/>
          <p:cNvSpPr/>
          <p:nvPr/>
        </p:nvSpPr>
        <p:spPr>
          <a:xfrm>
            <a:off x="3325368" y="1938528"/>
            <a:ext cx="2493264" cy="256032"/>
          </a:xfrm>
          <a:prstGeom prst="roundRect">
            <a:avLst>
              <a:gd fmla="val 17857" name="adj"/>
            </a:avLst>
          </a:prstGeom>
          <a:solidFill>
            <a:srgbClr val="EA580C">
              <a:alpha val="12156"/>
            </a:srgbClr>
          </a:solidFill>
          <a:ln cap="flat" cmpd="sng" w="1015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4"/>
          <p:cNvSpPr/>
          <p:nvPr/>
        </p:nvSpPr>
        <p:spPr>
          <a:xfrm>
            <a:off x="3325368" y="1938528"/>
            <a:ext cx="249326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반환값: true / false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"/>
          <p:cNvSpPr/>
          <p:nvPr/>
        </p:nvSpPr>
        <p:spPr>
          <a:xfrm>
            <a:off x="3325368" y="2377440"/>
            <a:ext cx="109728" cy="109728"/>
          </a:xfrm>
          <a:prstGeom prst="ellipse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"/>
          <p:cNvSpPr/>
          <p:nvPr/>
        </p:nvSpPr>
        <p:spPr>
          <a:xfrm>
            <a:off x="3508248" y="2304288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확인·취소 버튼을 모두 제공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4"/>
          <p:cNvSpPr/>
          <p:nvPr/>
        </p:nvSpPr>
        <p:spPr>
          <a:xfrm>
            <a:off x="3325368" y="2798064"/>
            <a:ext cx="109728" cy="109728"/>
          </a:xfrm>
          <a:prstGeom prst="ellipse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/>
          <p:nvPr/>
        </p:nvSpPr>
        <p:spPr>
          <a:xfrm>
            <a:off x="3508248" y="2724912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확인 클릭 → true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/>
          <p:nvPr/>
        </p:nvSpPr>
        <p:spPr>
          <a:xfrm>
            <a:off x="3325368" y="3218688"/>
            <a:ext cx="109728" cy="109728"/>
          </a:xfrm>
          <a:prstGeom prst="ellipse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4"/>
          <p:cNvSpPr/>
          <p:nvPr/>
        </p:nvSpPr>
        <p:spPr>
          <a:xfrm>
            <a:off x="3508248" y="3145536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취소 클릭 → false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4"/>
          <p:cNvSpPr/>
          <p:nvPr/>
        </p:nvSpPr>
        <p:spPr>
          <a:xfrm>
            <a:off x="3325368" y="3639312"/>
            <a:ext cx="109728" cy="109728"/>
          </a:xfrm>
          <a:prstGeom prst="ellipse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"/>
          <p:cNvSpPr/>
          <p:nvPr/>
        </p:nvSpPr>
        <p:spPr>
          <a:xfrm>
            <a:off x="3508248" y="3566160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삭제 확인 등 선택이 필요한 처리에 활용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4"/>
          <p:cNvSpPr/>
          <p:nvPr/>
        </p:nvSpPr>
        <p:spPr>
          <a:xfrm>
            <a:off x="6019800" y="1389888"/>
            <a:ext cx="2712720" cy="2743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"/>
          <p:cNvSpPr/>
          <p:nvPr/>
        </p:nvSpPr>
        <p:spPr>
          <a:xfrm>
            <a:off x="6019800" y="1389888"/>
            <a:ext cx="2712720" cy="475488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"/>
          <p:cNvSpPr/>
          <p:nvPr/>
        </p:nvSpPr>
        <p:spPr>
          <a:xfrm>
            <a:off x="6129528" y="1426464"/>
            <a:ext cx="2529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✏️  prompt( msg, 기본값 )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6129528" y="1938528"/>
            <a:ext cx="2493264" cy="256032"/>
          </a:xfrm>
          <a:prstGeom prst="roundRect">
            <a:avLst>
              <a:gd fmla="val 17857" name="adj"/>
            </a:avLst>
          </a:prstGeom>
          <a:solidFill>
            <a:srgbClr val="2563EB">
              <a:alpha val="12156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4"/>
          <p:cNvSpPr/>
          <p:nvPr/>
        </p:nvSpPr>
        <p:spPr>
          <a:xfrm>
            <a:off x="6129528" y="1938528"/>
            <a:ext cx="249326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반환값: 입력값 / null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"/>
          <p:cNvSpPr/>
          <p:nvPr/>
        </p:nvSpPr>
        <p:spPr>
          <a:xfrm>
            <a:off x="6129528" y="2377440"/>
            <a:ext cx="109728" cy="109728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4"/>
          <p:cNvSpPr/>
          <p:nvPr/>
        </p:nvSpPr>
        <p:spPr>
          <a:xfrm>
            <a:off x="6312408" y="2304288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텍스트 입력창 + 확인·취소 버튼 제공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6129528" y="2798064"/>
            <a:ext cx="109728" cy="109728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6312408" y="2724912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확인(내용 없음) → 빈 문자열 ""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6129528" y="3218688"/>
            <a:ext cx="109728" cy="109728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"/>
          <p:cNvSpPr/>
          <p:nvPr/>
        </p:nvSpPr>
        <p:spPr>
          <a:xfrm>
            <a:off x="6312408" y="3145536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취소 클릭 → null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6129528" y="3639312"/>
            <a:ext cx="109728" cy="109728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4"/>
          <p:cNvSpPr/>
          <p:nvPr/>
        </p:nvSpPr>
        <p:spPr>
          <a:xfrm>
            <a:off x="6312408" y="3566160"/>
            <a:ext cx="2346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반환값을 switch문으로 분기 처리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4"/>
          <p:cNvSpPr/>
          <p:nvPr/>
        </p:nvSpPr>
        <p:spPr>
          <a:xfrm>
            <a:off x="411480" y="4206240"/>
            <a:ext cx="8321040" cy="640080"/>
          </a:xfrm>
          <a:prstGeom prst="rect">
            <a:avLst/>
          </a:prstGeom>
          <a:solidFill>
            <a:srgbClr val="F4A732">
              <a:alpha val="5882"/>
            </a:srgbClr>
          </a:solidFill>
          <a:ln cap="flat" cmpd="sng" w="1015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411480" y="4206240"/>
            <a:ext cx="64008" cy="64008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557784" y="4279392"/>
            <a:ext cx="8101584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💡  실습 포인트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"/>
          <p:cNvSpPr/>
          <p:nvPr/>
        </p:nvSpPr>
        <p:spPr>
          <a:xfrm>
            <a:off x="557784" y="4535424"/>
            <a:ext cx="8101584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각 버튼 클릭 시 console 창에 반환값을 출력해보고, prompt의 switch 분기 처리(case null 포함)를 직접 확인해보세요.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0EA5A0">
              <a:alpha val="12156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5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js03_변수와타입.html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5"/>
          <p:cNvSpPr/>
          <p:nvPr/>
        </p:nvSpPr>
        <p:spPr>
          <a:xfrm>
            <a:off x="411480" y="475488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변수와 타입 — var / let / const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411480" y="1188720"/>
            <a:ext cx="8321040" cy="18288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5"/>
          <p:cNvSpPr/>
          <p:nvPr/>
        </p:nvSpPr>
        <p:spPr>
          <a:xfrm>
            <a:off x="411480" y="1236351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변수 선언 키워드 3가지 비교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411480" y="1510671"/>
            <a:ext cx="932700" cy="329100"/>
          </a:xfrm>
          <a:prstGeom prst="rect">
            <a:avLst/>
          </a:prstGeom>
          <a:solidFill>
            <a:srgbClr val="0EA5A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5"/>
          <p:cNvSpPr/>
          <p:nvPr/>
        </p:nvSpPr>
        <p:spPr>
          <a:xfrm>
            <a:off x="466344" y="1510671"/>
            <a:ext cx="8412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키워드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5"/>
          <p:cNvSpPr/>
          <p:nvPr/>
        </p:nvSpPr>
        <p:spPr>
          <a:xfrm>
            <a:off x="1417320" y="1510671"/>
            <a:ext cx="1134000" cy="329100"/>
          </a:xfrm>
          <a:prstGeom prst="rect">
            <a:avLst/>
          </a:prstGeom>
          <a:solidFill>
            <a:srgbClr val="0EA5A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5"/>
          <p:cNvSpPr/>
          <p:nvPr/>
        </p:nvSpPr>
        <p:spPr>
          <a:xfrm>
            <a:off x="1472184" y="1510671"/>
            <a:ext cx="10425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스코프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"/>
          <p:cNvSpPr/>
          <p:nvPr/>
        </p:nvSpPr>
        <p:spPr>
          <a:xfrm>
            <a:off x="2624328" y="1510671"/>
            <a:ext cx="877800" cy="329100"/>
          </a:xfrm>
          <a:prstGeom prst="rect">
            <a:avLst/>
          </a:prstGeom>
          <a:solidFill>
            <a:srgbClr val="0EA5A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5"/>
          <p:cNvSpPr/>
          <p:nvPr/>
        </p:nvSpPr>
        <p:spPr>
          <a:xfrm>
            <a:off x="2679192" y="1510671"/>
            <a:ext cx="786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재선언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5"/>
          <p:cNvSpPr/>
          <p:nvPr/>
        </p:nvSpPr>
        <p:spPr>
          <a:xfrm>
            <a:off x="3575304" y="1510671"/>
            <a:ext cx="877800" cy="329100"/>
          </a:xfrm>
          <a:prstGeom prst="rect">
            <a:avLst/>
          </a:prstGeom>
          <a:solidFill>
            <a:srgbClr val="0EA5A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5"/>
          <p:cNvSpPr/>
          <p:nvPr/>
        </p:nvSpPr>
        <p:spPr>
          <a:xfrm>
            <a:off x="3630168" y="1510671"/>
            <a:ext cx="7863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재할당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5"/>
          <p:cNvSpPr/>
          <p:nvPr/>
        </p:nvSpPr>
        <p:spPr>
          <a:xfrm>
            <a:off x="4526280" y="1510671"/>
            <a:ext cx="4206300" cy="329100"/>
          </a:xfrm>
          <a:prstGeom prst="rect">
            <a:avLst/>
          </a:prstGeom>
          <a:solidFill>
            <a:srgbClr val="0EA5A0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5"/>
          <p:cNvSpPr/>
          <p:nvPr/>
        </p:nvSpPr>
        <p:spPr>
          <a:xfrm>
            <a:off x="4581144" y="1510671"/>
            <a:ext cx="41148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주요 특징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5"/>
          <p:cNvSpPr/>
          <p:nvPr/>
        </p:nvSpPr>
        <p:spPr>
          <a:xfrm>
            <a:off x="411480" y="1858143"/>
            <a:ext cx="9327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5"/>
          <p:cNvSpPr/>
          <p:nvPr/>
        </p:nvSpPr>
        <p:spPr>
          <a:xfrm>
            <a:off x="1417320" y="1858143"/>
            <a:ext cx="11340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5"/>
          <p:cNvSpPr/>
          <p:nvPr/>
        </p:nvSpPr>
        <p:spPr>
          <a:xfrm>
            <a:off x="2624328" y="1858143"/>
            <a:ext cx="8778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5"/>
          <p:cNvSpPr/>
          <p:nvPr/>
        </p:nvSpPr>
        <p:spPr>
          <a:xfrm>
            <a:off x="3575304" y="1858143"/>
            <a:ext cx="8778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5"/>
          <p:cNvSpPr/>
          <p:nvPr/>
        </p:nvSpPr>
        <p:spPr>
          <a:xfrm>
            <a:off x="4526280" y="1858143"/>
            <a:ext cx="42063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5"/>
          <p:cNvSpPr/>
          <p:nvPr/>
        </p:nvSpPr>
        <p:spPr>
          <a:xfrm>
            <a:off x="466344" y="1858143"/>
            <a:ext cx="841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onsolas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onsolas"/>
                <a:ea typeface="Consolas"/>
                <a:cs typeface="Consolas"/>
                <a:sym typeface="Consolas"/>
              </a:rPr>
              <a:t>var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5"/>
          <p:cNvSpPr/>
          <p:nvPr/>
        </p:nvSpPr>
        <p:spPr>
          <a:xfrm>
            <a:off x="1472184" y="1858143"/>
            <a:ext cx="1042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함수 스코프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5"/>
          <p:cNvSpPr/>
          <p:nvPr/>
        </p:nvSpPr>
        <p:spPr>
          <a:xfrm>
            <a:off x="2679192" y="1858143"/>
            <a:ext cx="786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✅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5"/>
          <p:cNvSpPr/>
          <p:nvPr/>
        </p:nvSpPr>
        <p:spPr>
          <a:xfrm>
            <a:off x="3630168" y="1858143"/>
            <a:ext cx="786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✅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4581144" y="1858143"/>
            <a:ext cx="41148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ES5 방식. 호이스팅 발생. 전역 오염 위험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411480" y="2223903"/>
            <a:ext cx="932700" cy="34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1417320" y="2223903"/>
            <a:ext cx="1134000" cy="34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2624328" y="2223903"/>
            <a:ext cx="877800" cy="34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3575304" y="2223903"/>
            <a:ext cx="877800" cy="34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526280" y="2223903"/>
            <a:ext cx="4206300" cy="34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466344" y="2223903"/>
            <a:ext cx="841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onsolas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onsolas"/>
                <a:ea typeface="Consolas"/>
                <a:cs typeface="Consolas"/>
                <a:sym typeface="Consolas"/>
              </a:rPr>
              <a:t>let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5"/>
          <p:cNvSpPr/>
          <p:nvPr/>
        </p:nvSpPr>
        <p:spPr>
          <a:xfrm>
            <a:off x="1472184" y="2223903"/>
            <a:ext cx="1042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블록 스코프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5"/>
          <p:cNvSpPr/>
          <p:nvPr/>
        </p:nvSpPr>
        <p:spPr>
          <a:xfrm>
            <a:off x="2679192" y="2223903"/>
            <a:ext cx="786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❌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5"/>
          <p:cNvSpPr/>
          <p:nvPr/>
        </p:nvSpPr>
        <p:spPr>
          <a:xfrm>
            <a:off x="3630168" y="2223903"/>
            <a:ext cx="786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✅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5"/>
          <p:cNvSpPr/>
          <p:nvPr/>
        </p:nvSpPr>
        <p:spPr>
          <a:xfrm>
            <a:off x="4581144" y="2223903"/>
            <a:ext cx="41148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ES6 추가. 일반 변수 선언에 권장. 블록 밖 접근 불가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5"/>
          <p:cNvSpPr/>
          <p:nvPr/>
        </p:nvSpPr>
        <p:spPr>
          <a:xfrm>
            <a:off x="411480" y="2589663"/>
            <a:ext cx="9327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5"/>
          <p:cNvSpPr/>
          <p:nvPr/>
        </p:nvSpPr>
        <p:spPr>
          <a:xfrm>
            <a:off x="1417320" y="2589663"/>
            <a:ext cx="11340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5"/>
          <p:cNvSpPr/>
          <p:nvPr/>
        </p:nvSpPr>
        <p:spPr>
          <a:xfrm>
            <a:off x="2624328" y="2589663"/>
            <a:ext cx="8778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5"/>
          <p:cNvSpPr/>
          <p:nvPr/>
        </p:nvSpPr>
        <p:spPr>
          <a:xfrm>
            <a:off x="3575304" y="2589663"/>
            <a:ext cx="8778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5"/>
          <p:cNvSpPr/>
          <p:nvPr/>
        </p:nvSpPr>
        <p:spPr>
          <a:xfrm>
            <a:off x="4526280" y="2589663"/>
            <a:ext cx="4206300" cy="347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5"/>
          <p:cNvSpPr/>
          <p:nvPr/>
        </p:nvSpPr>
        <p:spPr>
          <a:xfrm>
            <a:off x="466344" y="2589663"/>
            <a:ext cx="8412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50"/>
              <a:buFont typeface="Consolas"/>
              <a:buNone/>
            </a:pPr>
            <a:r>
              <a:rPr b="1" i="0" lang="en-US" sz="1050" u="none" cap="none" strike="noStrike">
                <a:solidFill>
                  <a:srgbClr val="7C3AED"/>
                </a:solidFill>
                <a:latin typeface="Consolas"/>
                <a:ea typeface="Consolas"/>
                <a:cs typeface="Consolas"/>
                <a:sym typeface="Consolas"/>
              </a:rPr>
              <a:t>const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5"/>
          <p:cNvSpPr/>
          <p:nvPr/>
        </p:nvSpPr>
        <p:spPr>
          <a:xfrm>
            <a:off x="1472184" y="2589663"/>
            <a:ext cx="10425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블록 스코프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5"/>
          <p:cNvSpPr/>
          <p:nvPr/>
        </p:nvSpPr>
        <p:spPr>
          <a:xfrm>
            <a:off x="2679192" y="2589663"/>
            <a:ext cx="786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❌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5"/>
          <p:cNvSpPr/>
          <p:nvPr/>
        </p:nvSpPr>
        <p:spPr>
          <a:xfrm>
            <a:off x="3630168" y="2589663"/>
            <a:ext cx="7863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❌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5"/>
          <p:cNvSpPr/>
          <p:nvPr/>
        </p:nvSpPr>
        <p:spPr>
          <a:xfrm>
            <a:off x="4581144" y="2589663"/>
            <a:ext cx="4114800" cy="34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ES6 추가. 상수 선언. 객체·배열 내부 수정은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5"/>
          <p:cNvSpPr/>
          <p:nvPr/>
        </p:nvSpPr>
        <p:spPr>
          <a:xfrm>
            <a:off x="411480" y="2956787"/>
            <a:ext cx="4114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var의 2가지 문제점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5"/>
          <p:cNvSpPr/>
          <p:nvPr/>
        </p:nvSpPr>
        <p:spPr>
          <a:xfrm>
            <a:off x="411475" y="3231100"/>
            <a:ext cx="4114800" cy="915900"/>
          </a:xfrm>
          <a:prstGeom prst="rect">
            <a:avLst/>
          </a:prstGeom>
          <a:solidFill>
            <a:srgbClr val="DC2626">
              <a:alpha val="5882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5"/>
          <p:cNvSpPr/>
          <p:nvPr/>
        </p:nvSpPr>
        <p:spPr>
          <a:xfrm>
            <a:off x="411480" y="3238924"/>
            <a:ext cx="63900" cy="7131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5"/>
          <p:cNvSpPr/>
          <p:nvPr/>
        </p:nvSpPr>
        <p:spPr>
          <a:xfrm>
            <a:off x="557779" y="3325041"/>
            <a:ext cx="38952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① 호이스팅 (Hoisting) 현상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5"/>
          <p:cNvSpPr/>
          <p:nvPr/>
        </p:nvSpPr>
        <p:spPr>
          <a:xfrm>
            <a:off x="557775" y="3653822"/>
            <a:ext cx="3895200" cy="49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JS 실행 전에 var 선언을 모두 스캔해 맨 위로 끌어올림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선언 전에 사용해도 오류 없이 undefined 출력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let / const 는 선언 전 사용 시 ReferenceError 발생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5"/>
          <p:cNvSpPr/>
          <p:nvPr/>
        </p:nvSpPr>
        <p:spPr>
          <a:xfrm>
            <a:off x="411475" y="4217475"/>
            <a:ext cx="4114800" cy="798300"/>
          </a:xfrm>
          <a:prstGeom prst="rect">
            <a:avLst/>
          </a:prstGeom>
          <a:solidFill>
            <a:srgbClr val="DC2626">
              <a:alpha val="5882"/>
            </a:srgbClr>
          </a:solidFill>
          <a:ln cap="flat" cmpd="sng" w="1015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5"/>
          <p:cNvSpPr/>
          <p:nvPr/>
        </p:nvSpPr>
        <p:spPr>
          <a:xfrm>
            <a:off x="411480" y="4225893"/>
            <a:ext cx="63900" cy="5487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5"/>
          <p:cNvSpPr/>
          <p:nvPr/>
        </p:nvSpPr>
        <p:spPr>
          <a:xfrm>
            <a:off x="557779" y="4311419"/>
            <a:ext cx="38952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② 재선언 가능 — 의도치 않은 덮어쓰기 위험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5"/>
          <p:cNvSpPr/>
          <p:nvPr/>
        </p:nvSpPr>
        <p:spPr>
          <a:xfrm>
            <a:off x="557775" y="4696568"/>
            <a:ext cx="3895200" cy="29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var x = 5 후 var x = 10 해도 오류 없이 실행됨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→ 실수로 같은 이름의 변수를 선언해도 감지 불가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5"/>
          <p:cNvSpPr/>
          <p:nvPr/>
        </p:nvSpPr>
        <p:spPr>
          <a:xfrm>
            <a:off x="4709160" y="2926080"/>
            <a:ext cx="43891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동적 타입 시스템과 typeof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5"/>
          <p:cNvSpPr/>
          <p:nvPr/>
        </p:nvSpPr>
        <p:spPr>
          <a:xfrm>
            <a:off x="4709160" y="3200400"/>
            <a:ext cx="4389120" cy="256032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5"/>
          <p:cNvSpPr/>
          <p:nvPr/>
        </p:nvSpPr>
        <p:spPr>
          <a:xfrm>
            <a:off x="4709160" y="3200400"/>
            <a:ext cx="45720" cy="256032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5"/>
          <p:cNvSpPr/>
          <p:nvPr/>
        </p:nvSpPr>
        <p:spPr>
          <a:xfrm>
            <a:off x="4837176" y="3200400"/>
            <a:ext cx="3017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var t = 6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5"/>
          <p:cNvSpPr/>
          <p:nvPr/>
        </p:nvSpPr>
        <p:spPr>
          <a:xfrm>
            <a:off x="7927848" y="3200400"/>
            <a:ext cx="111556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→ "number"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5"/>
          <p:cNvSpPr/>
          <p:nvPr/>
        </p:nvSpPr>
        <p:spPr>
          <a:xfrm>
            <a:off x="4709160" y="3474720"/>
            <a:ext cx="4389120" cy="2560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5"/>
          <p:cNvSpPr/>
          <p:nvPr/>
        </p:nvSpPr>
        <p:spPr>
          <a:xfrm>
            <a:off x="4709160" y="3474720"/>
            <a:ext cx="45720" cy="256032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5"/>
          <p:cNvSpPr/>
          <p:nvPr/>
        </p:nvSpPr>
        <p:spPr>
          <a:xfrm>
            <a:off x="4837176" y="3474720"/>
            <a:ext cx="3017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var t = "문자"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"/>
          <p:cNvSpPr/>
          <p:nvPr/>
        </p:nvSpPr>
        <p:spPr>
          <a:xfrm>
            <a:off x="7927848" y="3474720"/>
            <a:ext cx="111556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→ "string"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"/>
          <p:cNvSpPr/>
          <p:nvPr/>
        </p:nvSpPr>
        <p:spPr>
          <a:xfrm>
            <a:off x="4709160" y="3749040"/>
            <a:ext cx="4389120" cy="256032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"/>
          <p:cNvSpPr/>
          <p:nvPr/>
        </p:nvSpPr>
        <p:spPr>
          <a:xfrm>
            <a:off x="4709160" y="3749040"/>
            <a:ext cx="45720" cy="256032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5"/>
          <p:cNvSpPr/>
          <p:nvPr/>
        </p:nvSpPr>
        <p:spPr>
          <a:xfrm>
            <a:off x="4837176" y="3749040"/>
            <a:ext cx="3017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var t = [1,2,3]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5"/>
          <p:cNvSpPr/>
          <p:nvPr/>
        </p:nvSpPr>
        <p:spPr>
          <a:xfrm>
            <a:off x="7927848" y="3749040"/>
            <a:ext cx="111556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→ "object"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5"/>
          <p:cNvSpPr/>
          <p:nvPr/>
        </p:nvSpPr>
        <p:spPr>
          <a:xfrm>
            <a:off x="4709160" y="4023360"/>
            <a:ext cx="4389120" cy="25603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5"/>
          <p:cNvSpPr/>
          <p:nvPr/>
        </p:nvSpPr>
        <p:spPr>
          <a:xfrm>
            <a:off x="4709160" y="4023360"/>
            <a:ext cx="45720" cy="256032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5"/>
          <p:cNvSpPr/>
          <p:nvPr/>
        </p:nvSpPr>
        <p:spPr>
          <a:xfrm>
            <a:off x="4837176" y="4023360"/>
            <a:ext cx="3017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var t = function(){}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5"/>
          <p:cNvSpPr/>
          <p:nvPr/>
        </p:nvSpPr>
        <p:spPr>
          <a:xfrm>
            <a:off x="7927848" y="4023360"/>
            <a:ext cx="111556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→ "function"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5"/>
          <p:cNvSpPr/>
          <p:nvPr/>
        </p:nvSpPr>
        <p:spPr>
          <a:xfrm>
            <a:off x="4709160" y="4297680"/>
            <a:ext cx="4389120" cy="256032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"/>
          <p:cNvSpPr/>
          <p:nvPr/>
        </p:nvSpPr>
        <p:spPr>
          <a:xfrm>
            <a:off x="4709160" y="4297680"/>
            <a:ext cx="45720" cy="256032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5"/>
          <p:cNvSpPr/>
          <p:nvPr/>
        </p:nvSpPr>
        <p:spPr>
          <a:xfrm>
            <a:off x="4837176" y="4297680"/>
            <a:ext cx="301752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var t = {"key":5}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"/>
          <p:cNvSpPr/>
          <p:nvPr/>
        </p:nvSpPr>
        <p:spPr>
          <a:xfrm>
            <a:off x="7927848" y="4297680"/>
            <a:ext cx="1115568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00"/>
              <a:buFont typeface="Calibri"/>
              <a:buNone/>
            </a:pPr>
            <a:r>
              <a:rPr b="1" i="0" lang="en-US" sz="100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→ "object"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"/>
          <p:cNvSpPr/>
          <p:nvPr/>
        </p:nvSpPr>
        <p:spPr>
          <a:xfrm>
            <a:off x="4709160" y="4590288"/>
            <a:ext cx="4389000" cy="493800"/>
          </a:xfrm>
          <a:prstGeom prst="rect">
            <a:avLst/>
          </a:prstGeom>
          <a:solidFill>
            <a:srgbClr val="0EA5A0">
              <a:alpha val="5882"/>
            </a:srgbClr>
          </a:solidFill>
          <a:ln cap="flat" cmpd="sng" w="1015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5"/>
          <p:cNvSpPr/>
          <p:nvPr/>
        </p:nvSpPr>
        <p:spPr>
          <a:xfrm>
            <a:off x="4709160" y="4590288"/>
            <a:ext cx="64008" cy="493776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"/>
          <p:cNvSpPr/>
          <p:nvPr/>
        </p:nvSpPr>
        <p:spPr>
          <a:xfrm>
            <a:off x="4855464" y="4602025"/>
            <a:ext cx="41697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💡  TypeScript 등장 배경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5"/>
          <p:cNvSpPr/>
          <p:nvPr/>
        </p:nvSpPr>
        <p:spPr>
          <a:xfrm>
            <a:off x="5174200" y="4770550"/>
            <a:ext cx="37308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8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값에 따라 타입이 바뀌는 동적 타입은 유연하지만 오류 추적이 어려움</a:t>
            </a:r>
            <a:r>
              <a:rPr b="0" i="0" lang="en-US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8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→ 명시적 타입 선언(let x: string)이 가능한 TypeScript 등장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6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2563EB">
              <a:alpha val="12156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6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js04_DOM탐색메서드.html  |  js05_DOM탐색TEST.html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6"/>
          <p:cNvSpPr/>
          <p:nvPr/>
        </p:nvSpPr>
        <p:spPr>
          <a:xfrm>
            <a:off x="411480" y="475488"/>
            <a:ext cx="8321040" cy="658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DOM 탐색 메서드 6가지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6"/>
          <p:cNvSpPr/>
          <p:nvPr/>
        </p:nvSpPr>
        <p:spPr>
          <a:xfrm>
            <a:off x="411480" y="1188720"/>
            <a:ext cx="8321040" cy="18288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6"/>
          <p:cNvSpPr/>
          <p:nvPr/>
        </p:nvSpPr>
        <p:spPr>
          <a:xfrm>
            <a:off x="411480" y="1389888"/>
            <a:ext cx="832104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document 객체로 HTML 요소를 선택하는 방법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6"/>
          <p:cNvSpPr/>
          <p:nvPr/>
        </p:nvSpPr>
        <p:spPr>
          <a:xfrm>
            <a:off x="411475" y="1682500"/>
            <a:ext cx="8516700" cy="4389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6"/>
          <p:cNvSpPr/>
          <p:nvPr/>
        </p:nvSpPr>
        <p:spPr>
          <a:xfrm>
            <a:off x="411480" y="1682496"/>
            <a:ext cx="54864" cy="438912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6"/>
          <p:cNvSpPr/>
          <p:nvPr/>
        </p:nvSpPr>
        <p:spPr>
          <a:xfrm>
            <a:off x="557784" y="1682496"/>
            <a:ext cx="35661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F4A732"/>
                </a:solidFill>
                <a:latin typeface="Consolas"/>
                <a:ea typeface="Consolas"/>
                <a:cs typeface="Consolas"/>
                <a:sym typeface="Consolas"/>
              </a:rPr>
              <a:t>getElementById("idName")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6"/>
          <p:cNvSpPr/>
          <p:nvPr/>
        </p:nvSpPr>
        <p:spPr>
          <a:xfrm>
            <a:off x="4197096" y="1783080"/>
            <a:ext cx="1389888" cy="237744"/>
          </a:xfrm>
          <a:prstGeom prst="roundRect">
            <a:avLst>
              <a:gd fmla="val 15385" name="adj"/>
            </a:avLst>
          </a:prstGeom>
          <a:solidFill>
            <a:srgbClr val="F4A732">
              <a:alpha val="12156"/>
            </a:srgbClr>
          </a:solidFill>
          <a:ln cap="flat" cmpd="sng" w="9525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6"/>
          <p:cNvSpPr/>
          <p:nvPr/>
        </p:nvSpPr>
        <p:spPr>
          <a:xfrm>
            <a:off x="4197096" y="1783080"/>
            <a:ext cx="13898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Element  (1개)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6"/>
          <p:cNvSpPr/>
          <p:nvPr/>
        </p:nvSpPr>
        <p:spPr>
          <a:xfrm>
            <a:off x="5715000" y="1682496"/>
            <a:ext cx="33375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id 속성으로 탐색. 가장 빠르고 가장 많이 사용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6"/>
          <p:cNvSpPr/>
          <p:nvPr/>
        </p:nvSpPr>
        <p:spPr>
          <a:xfrm>
            <a:off x="411475" y="2157975"/>
            <a:ext cx="8516700" cy="438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6"/>
          <p:cNvSpPr/>
          <p:nvPr/>
        </p:nvSpPr>
        <p:spPr>
          <a:xfrm>
            <a:off x="411480" y="2157984"/>
            <a:ext cx="54864" cy="438912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6"/>
          <p:cNvSpPr/>
          <p:nvPr/>
        </p:nvSpPr>
        <p:spPr>
          <a:xfrm>
            <a:off x="557784" y="2157984"/>
            <a:ext cx="35661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0EA5A0"/>
                </a:solidFill>
                <a:latin typeface="Consolas"/>
                <a:ea typeface="Consolas"/>
                <a:cs typeface="Consolas"/>
                <a:sym typeface="Consolas"/>
              </a:rPr>
              <a:t>getElementsByName("name")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6"/>
          <p:cNvSpPr/>
          <p:nvPr/>
        </p:nvSpPr>
        <p:spPr>
          <a:xfrm>
            <a:off x="4197096" y="2258568"/>
            <a:ext cx="1389888" cy="237744"/>
          </a:xfrm>
          <a:prstGeom prst="roundRect">
            <a:avLst>
              <a:gd fmla="val 15385" name="adj"/>
            </a:avLst>
          </a:prstGeom>
          <a:solidFill>
            <a:srgbClr val="0EA5A0">
              <a:alpha val="12156"/>
            </a:srgbClr>
          </a:solidFill>
          <a:ln cap="flat" cmpd="sng" w="9525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6"/>
          <p:cNvSpPr/>
          <p:nvPr/>
        </p:nvSpPr>
        <p:spPr>
          <a:xfrm>
            <a:off x="4197096" y="2258568"/>
            <a:ext cx="13898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NodeList  (여러개)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6"/>
          <p:cNvSpPr/>
          <p:nvPr/>
        </p:nvSpPr>
        <p:spPr>
          <a:xfrm>
            <a:off x="5715000" y="2157984"/>
            <a:ext cx="33375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form 요소의 name 속성으로 탐색. 인덱스[n]로 개별 접근 필수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6"/>
          <p:cNvSpPr/>
          <p:nvPr/>
        </p:nvSpPr>
        <p:spPr>
          <a:xfrm>
            <a:off x="411475" y="2633475"/>
            <a:ext cx="8516700" cy="4389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6"/>
          <p:cNvSpPr/>
          <p:nvPr/>
        </p:nvSpPr>
        <p:spPr>
          <a:xfrm>
            <a:off x="411480" y="2633472"/>
            <a:ext cx="54864" cy="438912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6"/>
          <p:cNvSpPr/>
          <p:nvPr/>
        </p:nvSpPr>
        <p:spPr>
          <a:xfrm>
            <a:off x="557784" y="2633472"/>
            <a:ext cx="35661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getElementsByTagName("tag")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6"/>
          <p:cNvSpPr/>
          <p:nvPr/>
        </p:nvSpPr>
        <p:spPr>
          <a:xfrm>
            <a:off x="4197096" y="2734056"/>
            <a:ext cx="1389888" cy="237744"/>
          </a:xfrm>
          <a:prstGeom prst="roundRect">
            <a:avLst>
              <a:gd fmla="val 15385" name="adj"/>
            </a:avLst>
          </a:prstGeom>
          <a:solidFill>
            <a:srgbClr val="2563EB">
              <a:alpha val="12156"/>
            </a:srgbClr>
          </a:solidFill>
          <a:ln cap="flat" cmpd="sng" w="9525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6"/>
          <p:cNvSpPr/>
          <p:nvPr/>
        </p:nvSpPr>
        <p:spPr>
          <a:xfrm>
            <a:off x="4197096" y="2734056"/>
            <a:ext cx="13898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HTMLCollection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6"/>
          <p:cNvSpPr/>
          <p:nvPr/>
        </p:nvSpPr>
        <p:spPr>
          <a:xfrm>
            <a:off x="5715000" y="2633472"/>
            <a:ext cx="33375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태그 이름으로 탐색. for문으로 순회하며 처리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6"/>
          <p:cNvSpPr/>
          <p:nvPr/>
        </p:nvSpPr>
        <p:spPr>
          <a:xfrm>
            <a:off x="411475" y="3108950"/>
            <a:ext cx="8516700" cy="438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6"/>
          <p:cNvSpPr/>
          <p:nvPr/>
        </p:nvSpPr>
        <p:spPr>
          <a:xfrm>
            <a:off x="411480" y="3108960"/>
            <a:ext cx="54864" cy="438912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6"/>
          <p:cNvSpPr/>
          <p:nvPr/>
        </p:nvSpPr>
        <p:spPr>
          <a:xfrm>
            <a:off x="557784" y="3108960"/>
            <a:ext cx="35661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7C3AED"/>
                </a:solidFill>
                <a:latin typeface="Consolas"/>
                <a:ea typeface="Consolas"/>
                <a:cs typeface="Consolas"/>
                <a:sym typeface="Consolas"/>
              </a:rPr>
              <a:t>getElementsByClassName("cls")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6"/>
          <p:cNvSpPr/>
          <p:nvPr/>
        </p:nvSpPr>
        <p:spPr>
          <a:xfrm>
            <a:off x="4197096" y="3209544"/>
            <a:ext cx="1389888" cy="237744"/>
          </a:xfrm>
          <a:prstGeom prst="roundRect">
            <a:avLst>
              <a:gd fmla="val 15385" name="adj"/>
            </a:avLst>
          </a:prstGeom>
          <a:solidFill>
            <a:srgbClr val="7C3AED">
              <a:alpha val="12156"/>
            </a:srgbClr>
          </a:solidFill>
          <a:ln cap="flat" cmpd="sng" w="9525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6"/>
          <p:cNvSpPr/>
          <p:nvPr/>
        </p:nvSpPr>
        <p:spPr>
          <a:xfrm>
            <a:off x="4197096" y="3209544"/>
            <a:ext cx="13898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HTMLCollection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6"/>
          <p:cNvSpPr/>
          <p:nvPr/>
        </p:nvSpPr>
        <p:spPr>
          <a:xfrm>
            <a:off x="5715000" y="3108960"/>
            <a:ext cx="33375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class 이름으로 탐색. 동일 class 여러 요소 반환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6"/>
          <p:cNvSpPr/>
          <p:nvPr/>
        </p:nvSpPr>
        <p:spPr>
          <a:xfrm>
            <a:off x="411475" y="3584450"/>
            <a:ext cx="8516700" cy="4389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6"/>
          <p:cNvSpPr/>
          <p:nvPr/>
        </p:nvSpPr>
        <p:spPr>
          <a:xfrm>
            <a:off x="411480" y="3584448"/>
            <a:ext cx="54864" cy="438912"/>
          </a:xfrm>
          <a:prstGeom prst="rect">
            <a:avLst/>
          </a:prstGeom>
          <a:solidFill>
            <a:srgbClr val="16A34A"/>
          </a:solidFill>
          <a:ln cap="flat" cmpd="sng" w="12700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6"/>
          <p:cNvSpPr/>
          <p:nvPr/>
        </p:nvSpPr>
        <p:spPr>
          <a:xfrm>
            <a:off x="557784" y="3584448"/>
            <a:ext cx="35661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16A34A"/>
                </a:solidFill>
                <a:latin typeface="Consolas"/>
                <a:ea typeface="Consolas"/>
                <a:cs typeface="Consolas"/>
                <a:sym typeface="Consolas"/>
              </a:rPr>
              <a:t>querySelector("CSS선택자")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6"/>
          <p:cNvSpPr/>
          <p:nvPr/>
        </p:nvSpPr>
        <p:spPr>
          <a:xfrm>
            <a:off x="4197096" y="3685032"/>
            <a:ext cx="1389888" cy="237744"/>
          </a:xfrm>
          <a:prstGeom prst="roundRect">
            <a:avLst>
              <a:gd fmla="val 15385" name="adj"/>
            </a:avLst>
          </a:prstGeom>
          <a:solidFill>
            <a:srgbClr val="16A34A">
              <a:alpha val="12156"/>
            </a:srgbClr>
          </a:solidFill>
          <a:ln cap="flat" cmpd="sng" w="9525">
            <a:solidFill>
              <a:srgbClr val="16A34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6"/>
          <p:cNvSpPr/>
          <p:nvPr/>
        </p:nvSpPr>
        <p:spPr>
          <a:xfrm>
            <a:off x="4197096" y="3685032"/>
            <a:ext cx="13898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A34A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16A34A"/>
                </a:solidFill>
                <a:latin typeface="Calibri"/>
                <a:ea typeface="Calibri"/>
                <a:cs typeface="Calibri"/>
                <a:sym typeface="Calibri"/>
              </a:rPr>
              <a:t>Element  (첫번째)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6"/>
          <p:cNvSpPr/>
          <p:nvPr/>
        </p:nvSpPr>
        <p:spPr>
          <a:xfrm>
            <a:off x="5715000" y="3584448"/>
            <a:ext cx="33375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CSS 선택자 사용. 유연하고 강력. 첫 번째 요소만 반환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6"/>
          <p:cNvSpPr/>
          <p:nvPr/>
        </p:nvSpPr>
        <p:spPr>
          <a:xfrm>
            <a:off x="411475" y="4059925"/>
            <a:ext cx="8516700" cy="438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6"/>
          <p:cNvSpPr/>
          <p:nvPr/>
        </p:nvSpPr>
        <p:spPr>
          <a:xfrm>
            <a:off x="411480" y="4059936"/>
            <a:ext cx="54864" cy="438912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6"/>
          <p:cNvSpPr/>
          <p:nvPr/>
        </p:nvSpPr>
        <p:spPr>
          <a:xfrm>
            <a:off x="557784" y="4059936"/>
            <a:ext cx="35661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EA580C"/>
                </a:solidFill>
                <a:latin typeface="Consolas"/>
                <a:ea typeface="Consolas"/>
                <a:cs typeface="Consolas"/>
                <a:sym typeface="Consolas"/>
              </a:rPr>
              <a:t>querySelectorAll("CSS선택자")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6"/>
          <p:cNvSpPr/>
          <p:nvPr/>
        </p:nvSpPr>
        <p:spPr>
          <a:xfrm>
            <a:off x="4197096" y="4160520"/>
            <a:ext cx="1389888" cy="237744"/>
          </a:xfrm>
          <a:prstGeom prst="roundRect">
            <a:avLst>
              <a:gd fmla="val 15385" name="adj"/>
            </a:avLst>
          </a:prstGeom>
          <a:solidFill>
            <a:srgbClr val="EA580C">
              <a:alpha val="12156"/>
            </a:srgbClr>
          </a:solidFill>
          <a:ln cap="flat" cmpd="sng" w="9525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6"/>
          <p:cNvSpPr/>
          <p:nvPr/>
        </p:nvSpPr>
        <p:spPr>
          <a:xfrm>
            <a:off x="4197096" y="4160520"/>
            <a:ext cx="13898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NodeList  (전체)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6"/>
          <p:cNvSpPr/>
          <p:nvPr/>
        </p:nvSpPr>
        <p:spPr>
          <a:xfrm>
            <a:off x="5715000" y="4059936"/>
            <a:ext cx="3337560" cy="438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CSS 선택자에 맞는 모든 요소 반환. 배열처럼 인덱스 접근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e727ad6505_0_112"/>
          <p:cNvSpPr/>
          <p:nvPr/>
        </p:nvSpPr>
        <p:spPr>
          <a:xfrm>
            <a:off x="0" y="0"/>
            <a:ext cx="9144000" cy="549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3e727ad6505_0_112"/>
          <p:cNvSpPr/>
          <p:nvPr/>
        </p:nvSpPr>
        <p:spPr>
          <a:xfrm>
            <a:off x="411480" y="128016"/>
            <a:ext cx="2560200" cy="274200"/>
          </a:xfrm>
          <a:prstGeom prst="roundRect">
            <a:avLst>
              <a:gd fmla="val 16667" name="adj"/>
            </a:avLst>
          </a:prstGeom>
          <a:solidFill>
            <a:srgbClr val="2563EB">
              <a:alpha val="12156"/>
            </a:srgbClr>
          </a:solidFill>
          <a:ln cap="flat" cmpd="sng" w="1015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3e727ad6505_0_112"/>
          <p:cNvSpPr/>
          <p:nvPr/>
        </p:nvSpPr>
        <p:spPr>
          <a:xfrm>
            <a:off x="411480" y="128016"/>
            <a:ext cx="2560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2563EB"/>
                </a:solidFill>
                <a:latin typeface="Calibri"/>
                <a:ea typeface="Calibri"/>
                <a:cs typeface="Calibri"/>
                <a:sym typeface="Calibri"/>
              </a:rPr>
              <a:t>js04_DOM탐색메서드.html  |  js05_DOM탐색TEST.html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g3e727ad6505_0_112"/>
          <p:cNvSpPr/>
          <p:nvPr/>
        </p:nvSpPr>
        <p:spPr>
          <a:xfrm>
            <a:off x="411480" y="475488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DOM 탐색 메서드 6가지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g3e727ad6505_0_112"/>
          <p:cNvSpPr/>
          <p:nvPr/>
        </p:nvSpPr>
        <p:spPr>
          <a:xfrm>
            <a:off x="411480" y="1188720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g3e727ad6505_0_112"/>
          <p:cNvSpPr/>
          <p:nvPr/>
        </p:nvSpPr>
        <p:spPr>
          <a:xfrm>
            <a:off x="320093" y="1429233"/>
            <a:ext cx="83211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150"/>
              <a:buFont typeface="Calibri"/>
              <a:buNone/>
            </a:pPr>
            <a:r>
              <a:rPr b="1" i="0" lang="en-US" sz="11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■  선택한 요소를 조작하는 방법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3e727ad6505_0_112"/>
          <p:cNvSpPr/>
          <p:nvPr/>
        </p:nvSpPr>
        <p:spPr>
          <a:xfrm>
            <a:off x="320100" y="1703550"/>
            <a:ext cx="8321100" cy="4404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3e727ad6505_0_112"/>
          <p:cNvSpPr/>
          <p:nvPr/>
        </p:nvSpPr>
        <p:spPr>
          <a:xfrm>
            <a:off x="411540" y="1703550"/>
            <a:ext cx="38406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950"/>
              <a:buFont typeface="Consolas"/>
              <a:buNone/>
            </a:pPr>
            <a:r>
              <a:rPr b="0" i="0" lang="en-US" sz="115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p.style.backgroundColor = "red"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g3e727ad6505_0_112"/>
          <p:cNvSpPr/>
          <p:nvPr/>
        </p:nvSpPr>
        <p:spPr>
          <a:xfrm>
            <a:off x="4343453" y="1703550"/>
            <a:ext cx="44805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인라인 스타일 직접 변경. CSS 속성명은 카멜표기 (font-size → fontSize)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g3e727ad6505_0_112"/>
          <p:cNvSpPr/>
          <p:nvPr/>
        </p:nvSpPr>
        <p:spPr>
          <a:xfrm>
            <a:off x="320100" y="2199216"/>
            <a:ext cx="8321100" cy="440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g3e727ad6505_0_112"/>
          <p:cNvSpPr/>
          <p:nvPr/>
        </p:nvSpPr>
        <p:spPr>
          <a:xfrm>
            <a:off x="411540" y="2199216"/>
            <a:ext cx="38406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950"/>
              <a:buFont typeface="Consolas"/>
              <a:buNone/>
            </a:pPr>
            <a:r>
              <a:rPr b="0" i="0" lang="en-US" sz="115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p.textContent = "텍스트"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g3e727ad6505_0_112"/>
          <p:cNvSpPr/>
          <p:nvPr/>
        </p:nvSpPr>
        <p:spPr>
          <a:xfrm>
            <a:off x="4343453" y="2199216"/>
            <a:ext cx="4480500" cy="4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11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내부 텍스트만 변경. HTML 태그를 문자열로 그대로 출력</a:t>
            </a:r>
            <a:endParaRPr b="0" i="0" sz="11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3e727ad6505_0_112"/>
          <p:cNvSpPr/>
          <p:nvPr/>
        </p:nvSpPr>
        <p:spPr>
          <a:xfrm>
            <a:off x="411480" y="5486400"/>
            <a:ext cx="8321100" cy="292500"/>
          </a:xfrm>
          <a:prstGeom prst="rect">
            <a:avLst/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g3e727ad6505_0_112"/>
          <p:cNvSpPr/>
          <p:nvPr/>
        </p:nvSpPr>
        <p:spPr>
          <a:xfrm>
            <a:off x="502920" y="5486400"/>
            <a:ext cx="38406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63EB"/>
              </a:buClr>
              <a:buSzPts val="950"/>
              <a:buFont typeface="Consolas"/>
              <a:buNone/>
            </a:pPr>
            <a:r>
              <a:rPr b="0" i="0" lang="en-US" sz="950" u="none" cap="none" strike="noStrike">
                <a:solidFill>
                  <a:srgbClr val="2563EB"/>
                </a:solidFill>
                <a:latin typeface="Consolas"/>
                <a:ea typeface="Consolas"/>
                <a:cs typeface="Consolas"/>
                <a:sym typeface="Consolas"/>
              </a:rPr>
              <a:t>p.innerHTML = "&lt;b&gt;내용&lt;/b&gt;"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3e727ad6505_0_112"/>
          <p:cNvSpPr/>
          <p:nvPr/>
        </p:nvSpPr>
        <p:spPr>
          <a:xfrm>
            <a:off x="4434840" y="5486400"/>
            <a:ext cx="4480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950"/>
              <a:buFont typeface="Calibri"/>
              <a:buNone/>
            </a:pPr>
            <a:r>
              <a:rPr b="0" i="0" lang="en-US" sz="9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HTML 마크업 포함 내용 변경. XSS 공격 주의 필요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7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7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EA580C">
              <a:alpha val="12156"/>
            </a:srgbClr>
          </a:solidFill>
          <a:ln cap="flat" cmpd="sng" w="1015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7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js06_형변환함수.html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7"/>
          <p:cNvSpPr/>
          <p:nvPr/>
        </p:nvSpPr>
        <p:spPr>
          <a:xfrm>
            <a:off x="411480" y="316997"/>
            <a:ext cx="83211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형변환 함수 — 입력값 처리의 핵심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7"/>
          <p:cNvSpPr/>
          <p:nvPr/>
        </p:nvSpPr>
        <p:spPr>
          <a:xfrm>
            <a:off x="411480" y="929966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"/>
          <p:cNvSpPr/>
          <p:nvPr/>
        </p:nvSpPr>
        <p:spPr>
          <a:xfrm>
            <a:off x="411475" y="1019826"/>
            <a:ext cx="8321100" cy="786600"/>
          </a:xfrm>
          <a:prstGeom prst="rect">
            <a:avLst/>
          </a:prstGeom>
          <a:solidFill>
            <a:srgbClr val="DC2626">
              <a:alpha val="7843"/>
            </a:srgbClr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7"/>
          <p:cNvSpPr/>
          <p:nvPr/>
        </p:nvSpPr>
        <p:spPr>
          <a:xfrm>
            <a:off x="539491" y="1080338"/>
            <a:ext cx="27432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2626"/>
              </a:buClr>
              <a:buSzPts val="1200"/>
              <a:buFont typeface="Calibri"/>
              <a:buNone/>
            </a:pPr>
            <a:r>
              <a:rPr b="1" i="0" lang="en-US" sz="1200" u="none" cap="none" strike="noStrike">
                <a:solidFill>
                  <a:srgbClr val="DC2626"/>
                </a:solidFill>
                <a:latin typeface="Calibri"/>
                <a:ea typeface="Calibri"/>
                <a:cs typeface="Calibri"/>
                <a:sym typeface="Calibri"/>
              </a:rPr>
              <a:t>⚠️  핵심 주의사항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7"/>
          <p:cNvSpPr/>
          <p:nvPr/>
        </p:nvSpPr>
        <p:spPr>
          <a:xfrm>
            <a:off x="539491" y="1362723"/>
            <a:ext cx="80649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Calibri"/>
              <a:buNone/>
            </a:pPr>
            <a:r>
              <a:rPr b="1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input.value 는 항상 문자열(string) 타입으로 반환됩니다!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7"/>
          <p:cNvSpPr/>
          <p:nvPr/>
        </p:nvSpPr>
        <p:spPr>
          <a:xfrm>
            <a:off x="539496" y="1586989"/>
            <a:ext cx="80649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onsolas"/>
              <a:buNone/>
            </a:pPr>
            <a:r>
              <a:rPr b="0" i="0" lang="en-US" sz="100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"10" + 20  =  "1020"  (❌ 문자열 연결)     →     Number("10") + 20  =  30  (✅ 숫자 연산)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7"/>
          <p:cNvSpPr/>
          <p:nvPr/>
        </p:nvSpPr>
        <p:spPr>
          <a:xfrm>
            <a:off x="411475" y="1859500"/>
            <a:ext cx="2011800" cy="2234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7"/>
          <p:cNvSpPr/>
          <p:nvPr/>
        </p:nvSpPr>
        <p:spPr>
          <a:xfrm>
            <a:off x="411480" y="1859501"/>
            <a:ext cx="2011800" cy="4023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7"/>
          <p:cNvSpPr/>
          <p:nvPr/>
        </p:nvSpPr>
        <p:spPr>
          <a:xfrm>
            <a:off x="502920" y="1877789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🔢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7"/>
          <p:cNvSpPr/>
          <p:nvPr/>
        </p:nvSpPr>
        <p:spPr>
          <a:xfrm>
            <a:off x="868680" y="1914365"/>
            <a:ext cx="1481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Number( value 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7"/>
          <p:cNvSpPr/>
          <p:nvPr/>
        </p:nvSpPr>
        <p:spPr>
          <a:xfrm>
            <a:off x="502920" y="2426429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7"/>
          <p:cNvSpPr/>
          <p:nvPr/>
        </p:nvSpPr>
        <p:spPr>
          <a:xfrm>
            <a:off x="685800" y="235327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문자열 전체를 숫자로 변환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7"/>
          <p:cNvSpPr/>
          <p:nvPr/>
        </p:nvSpPr>
        <p:spPr>
          <a:xfrm>
            <a:off x="502920" y="2975069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7"/>
          <p:cNvSpPr/>
          <p:nvPr/>
        </p:nvSpPr>
        <p:spPr>
          <a:xfrm>
            <a:off x="685800" y="2901929"/>
            <a:ext cx="16824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변환 불가 시</a:t>
            </a:r>
            <a:endParaRPr b="0" i="0" sz="1050" u="none" cap="none" strike="noStrike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NaN(Not a Number) 반환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7"/>
          <p:cNvSpPr/>
          <p:nvPr/>
        </p:nvSpPr>
        <p:spPr>
          <a:xfrm>
            <a:off x="502920" y="3523709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7"/>
          <p:cNvSpPr/>
          <p:nvPr/>
        </p:nvSpPr>
        <p:spPr>
          <a:xfrm>
            <a:off x="685800" y="345055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Number("3.14") → 3.14  /  Number("abc") → NaN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7"/>
          <p:cNvSpPr/>
          <p:nvPr/>
        </p:nvSpPr>
        <p:spPr>
          <a:xfrm>
            <a:off x="2514599" y="1859500"/>
            <a:ext cx="2011800" cy="2234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7"/>
          <p:cNvSpPr/>
          <p:nvPr/>
        </p:nvSpPr>
        <p:spPr>
          <a:xfrm>
            <a:off x="2514600" y="1859501"/>
            <a:ext cx="2011800" cy="4023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7"/>
          <p:cNvSpPr/>
          <p:nvPr/>
        </p:nvSpPr>
        <p:spPr>
          <a:xfrm>
            <a:off x="2606040" y="1877789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📊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7"/>
          <p:cNvSpPr/>
          <p:nvPr/>
        </p:nvSpPr>
        <p:spPr>
          <a:xfrm>
            <a:off x="2971800" y="1914365"/>
            <a:ext cx="1481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parseInt( value 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7"/>
          <p:cNvSpPr/>
          <p:nvPr/>
        </p:nvSpPr>
        <p:spPr>
          <a:xfrm>
            <a:off x="2606040" y="2426429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7"/>
          <p:cNvSpPr/>
          <p:nvPr/>
        </p:nvSpPr>
        <p:spPr>
          <a:xfrm>
            <a:off x="2788920" y="235327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문자열을 정수로 변환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7"/>
          <p:cNvSpPr/>
          <p:nvPr/>
        </p:nvSpPr>
        <p:spPr>
          <a:xfrm>
            <a:off x="2606040" y="2975069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7"/>
          <p:cNvSpPr/>
          <p:nvPr/>
        </p:nvSpPr>
        <p:spPr>
          <a:xfrm>
            <a:off x="2788920" y="290191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소수점 이하를 잘라냄</a:t>
            </a:r>
            <a:endParaRPr b="0" i="0" sz="1050" u="none" cap="none" strike="noStrike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(버림, floor 아님)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7"/>
          <p:cNvSpPr/>
          <p:nvPr/>
        </p:nvSpPr>
        <p:spPr>
          <a:xfrm>
            <a:off x="2606040" y="3523709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7"/>
          <p:cNvSpPr/>
          <p:nvPr/>
        </p:nvSpPr>
        <p:spPr>
          <a:xfrm>
            <a:off x="2788920" y="345055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parseInt("3.9") → 3  /  parseInt("abc") → NaN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7"/>
          <p:cNvSpPr/>
          <p:nvPr/>
        </p:nvSpPr>
        <p:spPr>
          <a:xfrm>
            <a:off x="4617723" y="1859500"/>
            <a:ext cx="2011800" cy="2234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7"/>
          <p:cNvSpPr/>
          <p:nvPr/>
        </p:nvSpPr>
        <p:spPr>
          <a:xfrm>
            <a:off x="4617720" y="1859501"/>
            <a:ext cx="2011800" cy="402300"/>
          </a:xfrm>
          <a:prstGeom prst="rect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7"/>
          <p:cNvSpPr/>
          <p:nvPr/>
        </p:nvSpPr>
        <p:spPr>
          <a:xfrm>
            <a:off x="4709160" y="1877789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📐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7"/>
          <p:cNvSpPr/>
          <p:nvPr/>
        </p:nvSpPr>
        <p:spPr>
          <a:xfrm>
            <a:off x="5074920" y="1914365"/>
            <a:ext cx="1481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parseFloat( value 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7"/>
          <p:cNvSpPr/>
          <p:nvPr/>
        </p:nvSpPr>
        <p:spPr>
          <a:xfrm>
            <a:off x="4709160" y="2426429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7"/>
          <p:cNvSpPr/>
          <p:nvPr/>
        </p:nvSpPr>
        <p:spPr>
          <a:xfrm>
            <a:off x="4892040" y="235327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문자열을 실수(부동소수점)로 변환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7"/>
          <p:cNvSpPr/>
          <p:nvPr/>
        </p:nvSpPr>
        <p:spPr>
          <a:xfrm>
            <a:off x="4709160" y="2975069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7"/>
          <p:cNvSpPr/>
          <p:nvPr/>
        </p:nvSpPr>
        <p:spPr>
          <a:xfrm>
            <a:off x="4892040" y="290191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소수점 이하를 그대로 유지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7"/>
          <p:cNvSpPr/>
          <p:nvPr/>
        </p:nvSpPr>
        <p:spPr>
          <a:xfrm>
            <a:off x="4709160" y="3523709"/>
            <a:ext cx="109800" cy="109800"/>
          </a:xfrm>
          <a:prstGeom prst="ellipse">
            <a:avLst/>
          </a:prstGeom>
          <a:solidFill>
            <a:srgbClr val="2563EB"/>
          </a:solidFill>
          <a:ln cap="flat" cmpd="sng" w="12700">
            <a:solidFill>
              <a:srgbClr val="2563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7"/>
          <p:cNvSpPr/>
          <p:nvPr/>
        </p:nvSpPr>
        <p:spPr>
          <a:xfrm>
            <a:off x="4892040" y="345055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parseFloat("3.14") → 3.14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7"/>
          <p:cNvSpPr/>
          <p:nvPr/>
        </p:nvSpPr>
        <p:spPr>
          <a:xfrm>
            <a:off x="6720846" y="1859500"/>
            <a:ext cx="2011800" cy="2234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7"/>
          <p:cNvSpPr/>
          <p:nvPr/>
        </p:nvSpPr>
        <p:spPr>
          <a:xfrm>
            <a:off x="6720840" y="1859501"/>
            <a:ext cx="2011800" cy="402300"/>
          </a:xfrm>
          <a:prstGeom prst="rect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7"/>
          <p:cNvSpPr/>
          <p:nvPr/>
        </p:nvSpPr>
        <p:spPr>
          <a:xfrm>
            <a:off x="6812280" y="1877789"/>
            <a:ext cx="329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⚙️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7"/>
          <p:cNvSpPr/>
          <p:nvPr/>
        </p:nvSpPr>
        <p:spPr>
          <a:xfrm>
            <a:off x="7178040" y="1914365"/>
            <a:ext cx="1481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onsolas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Consolas"/>
                <a:ea typeface="Consolas"/>
                <a:cs typeface="Consolas"/>
                <a:sym typeface="Consolas"/>
              </a:rPr>
              <a:t>eval( string )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7"/>
          <p:cNvSpPr/>
          <p:nvPr/>
        </p:nvSpPr>
        <p:spPr>
          <a:xfrm>
            <a:off x="6812280" y="2426429"/>
            <a:ext cx="109800" cy="109800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7"/>
          <p:cNvSpPr/>
          <p:nvPr/>
        </p:nvSpPr>
        <p:spPr>
          <a:xfrm>
            <a:off x="6995160" y="235327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문자열을 JavaScript 코드로 실행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7"/>
          <p:cNvSpPr/>
          <p:nvPr/>
        </p:nvSpPr>
        <p:spPr>
          <a:xfrm>
            <a:off x="6812280" y="2975069"/>
            <a:ext cx="109800" cy="109800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7"/>
          <p:cNvSpPr/>
          <p:nvPr/>
        </p:nvSpPr>
        <p:spPr>
          <a:xfrm>
            <a:off x="6995160" y="290191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eval("5+10")</a:t>
            </a:r>
            <a:endParaRPr b="0" i="0" sz="1050" u="none" cap="none" strike="noStrike">
              <a:solidFill>
                <a:srgbClr val="374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 → 15  (계산기 구현 활용)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7"/>
          <p:cNvSpPr/>
          <p:nvPr/>
        </p:nvSpPr>
        <p:spPr>
          <a:xfrm>
            <a:off x="6812280" y="3523709"/>
            <a:ext cx="109800" cy="109800"/>
          </a:xfrm>
          <a:prstGeom prst="ellipse">
            <a:avLst/>
          </a:prstGeom>
          <a:solidFill>
            <a:srgbClr val="DC2626"/>
          </a:solidFill>
          <a:ln cap="flat" cmpd="sng" w="12700">
            <a:solidFill>
              <a:srgbClr val="DC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7"/>
          <p:cNvSpPr/>
          <p:nvPr/>
        </p:nvSpPr>
        <p:spPr>
          <a:xfrm>
            <a:off x="6995160" y="3450557"/>
            <a:ext cx="1682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⚠️ 보안 위험 — 실제 서비스에서는 사용 자제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7"/>
          <p:cNvSpPr/>
          <p:nvPr/>
        </p:nvSpPr>
        <p:spPr>
          <a:xfrm>
            <a:off x="411476" y="4253625"/>
            <a:ext cx="8321100" cy="844200"/>
          </a:xfrm>
          <a:prstGeom prst="rect">
            <a:avLst/>
          </a:prstGeom>
          <a:solidFill>
            <a:srgbClr val="EA580C">
              <a:alpha val="5882"/>
            </a:srgbClr>
          </a:solidFill>
          <a:ln cap="flat" cmpd="sng" w="1015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7"/>
          <p:cNvSpPr/>
          <p:nvPr/>
        </p:nvSpPr>
        <p:spPr>
          <a:xfrm>
            <a:off x="411475" y="4264751"/>
            <a:ext cx="71400" cy="832800"/>
          </a:xfrm>
          <a:prstGeom prst="rect">
            <a:avLst/>
          </a:prstGeom>
          <a:solidFill>
            <a:srgbClr val="EA580C"/>
          </a:solidFill>
          <a:ln cap="flat" cmpd="sng" w="12700">
            <a:solidFill>
              <a:srgbClr val="EA58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7"/>
          <p:cNvSpPr/>
          <p:nvPr/>
        </p:nvSpPr>
        <p:spPr>
          <a:xfrm>
            <a:off x="557784" y="4268684"/>
            <a:ext cx="8101500" cy="3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580C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EA580C"/>
                </a:solidFill>
                <a:latin typeface="Calibri"/>
                <a:ea typeface="Calibri"/>
                <a:cs typeface="Calibri"/>
                <a:sym typeface="Calibri"/>
              </a:rPr>
              <a:t>💡  실습 포인트 — ID로 요소를 파라미터로 전달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7"/>
          <p:cNvSpPr/>
          <p:nvPr/>
        </p:nvSpPr>
        <p:spPr>
          <a:xfrm>
            <a:off x="557775" y="4605298"/>
            <a:ext cx="81015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3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onclick="intTest(int1)" 처럼 id 속성명을 그대로 파라미터로 전달하면 해당 Element 객체가 넘어옴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3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function intTest(inputEle){ let val = parseInt(inputEle.value); } 형태로 활용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8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8"/>
          <p:cNvSpPr/>
          <p:nvPr/>
        </p:nvSpPr>
        <p:spPr>
          <a:xfrm>
            <a:off x="411480" y="128016"/>
            <a:ext cx="2560320" cy="274320"/>
          </a:xfrm>
          <a:prstGeom prst="roundRect">
            <a:avLst>
              <a:gd fmla="val 16667" name="adj"/>
            </a:avLst>
          </a:prstGeom>
          <a:solidFill>
            <a:srgbClr val="7C3AED">
              <a:alpha val="12156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8"/>
          <p:cNvSpPr/>
          <p:nvPr/>
        </p:nvSpPr>
        <p:spPr>
          <a:xfrm>
            <a:off x="411480" y="128016"/>
            <a:ext cx="2560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50"/>
              <a:buFont typeface="Calibri"/>
              <a:buNone/>
            </a:pPr>
            <a:r>
              <a:rPr b="1" i="0" lang="en-US" sz="8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js07_객체_함수의사용.html  (1/3)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8"/>
          <p:cNvSpPr/>
          <p:nvPr/>
        </p:nvSpPr>
        <p:spPr>
          <a:xfrm>
            <a:off x="411475" y="425348"/>
            <a:ext cx="8321100" cy="5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2800"/>
              <a:buFont typeface="Calibri"/>
              <a:buNone/>
            </a:pPr>
            <a:r>
              <a:rPr b="1" i="0" lang="en-US" sz="280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함수의 종류 — 선언적 · 익명 · 화살표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8"/>
          <p:cNvSpPr/>
          <p:nvPr/>
        </p:nvSpPr>
        <p:spPr>
          <a:xfrm>
            <a:off x="411480" y="997691"/>
            <a:ext cx="8321100" cy="18300"/>
          </a:xfrm>
          <a:prstGeom prst="rect">
            <a:avLst/>
          </a:prstGeom>
          <a:solidFill>
            <a:srgbClr val="E2E8F0"/>
          </a:solidFill>
          <a:ln cap="flat" cmpd="sng" w="127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8"/>
          <p:cNvSpPr/>
          <p:nvPr/>
        </p:nvSpPr>
        <p:spPr>
          <a:xfrm>
            <a:off x="411480" y="1068353"/>
            <a:ext cx="2712600" cy="3566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8"/>
          <p:cNvSpPr/>
          <p:nvPr/>
        </p:nvSpPr>
        <p:spPr>
          <a:xfrm>
            <a:off x="411480" y="1068353"/>
            <a:ext cx="2712600" cy="384000"/>
          </a:xfrm>
          <a:prstGeom prst="rect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8"/>
          <p:cNvSpPr/>
          <p:nvPr/>
        </p:nvSpPr>
        <p:spPr>
          <a:xfrm>
            <a:off x="502920" y="1104929"/>
            <a:ext cx="2566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📣  선언적 함수 (Named Function)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8"/>
          <p:cNvSpPr/>
          <p:nvPr/>
        </p:nvSpPr>
        <p:spPr>
          <a:xfrm>
            <a:off x="502920" y="1598705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8"/>
          <p:cNvSpPr/>
          <p:nvPr/>
        </p:nvSpPr>
        <p:spPr>
          <a:xfrm>
            <a:off x="685800" y="1525553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function 키워드 + 이름으로 정의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8"/>
          <p:cNvSpPr/>
          <p:nvPr/>
        </p:nvSpPr>
        <p:spPr>
          <a:xfrm>
            <a:off x="502920" y="2001041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8"/>
          <p:cNvSpPr/>
          <p:nvPr/>
        </p:nvSpPr>
        <p:spPr>
          <a:xfrm>
            <a:off x="685800" y="192788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이름으로 어디서든 호출 가능 → 재사용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8"/>
          <p:cNvSpPr/>
          <p:nvPr/>
        </p:nvSpPr>
        <p:spPr>
          <a:xfrm>
            <a:off x="502920" y="2403377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8"/>
          <p:cNvSpPr/>
          <p:nvPr/>
        </p:nvSpPr>
        <p:spPr>
          <a:xfrm>
            <a:off x="685800" y="2330225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파라미터 개수가 달라도 오류 없음 (JS 특성)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8"/>
          <p:cNvSpPr/>
          <p:nvPr/>
        </p:nvSpPr>
        <p:spPr>
          <a:xfrm>
            <a:off x="502920" y="2805713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8"/>
          <p:cNvSpPr/>
          <p:nvPr/>
        </p:nvSpPr>
        <p:spPr>
          <a:xfrm>
            <a:off x="685800" y="2732561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return 키워드로 값 반환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8"/>
          <p:cNvSpPr/>
          <p:nvPr/>
        </p:nvSpPr>
        <p:spPr>
          <a:xfrm>
            <a:off x="502920" y="3208049"/>
            <a:ext cx="109800" cy="109800"/>
          </a:xfrm>
          <a:prstGeom prst="ellipse">
            <a:avLst/>
          </a:prstGeom>
          <a:solidFill>
            <a:srgbClr val="F4A732"/>
          </a:solidFill>
          <a:ln cap="flat" cmpd="sng" w="12700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8"/>
          <p:cNvSpPr/>
          <p:nvPr/>
        </p:nvSpPr>
        <p:spPr>
          <a:xfrm>
            <a:off x="685800" y="3134897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호이스팅 됨 → 선언 전에 호출해도 동작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8"/>
          <p:cNvSpPr/>
          <p:nvPr/>
        </p:nvSpPr>
        <p:spPr>
          <a:xfrm>
            <a:off x="502920" y="3628673"/>
            <a:ext cx="2548200" cy="914400"/>
          </a:xfrm>
          <a:prstGeom prst="rect">
            <a:avLst/>
          </a:prstGeom>
          <a:solidFill>
            <a:srgbClr val="F4A732">
              <a:alpha val="5882"/>
            </a:srgbClr>
          </a:solidFill>
          <a:ln cap="flat" cmpd="sng" w="9525">
            <a:solidFill>
              <a:srgbClr val="F4A7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8"/>
          <p:cNvSpPr/>
          <p:nvPr/>
        </p:nvSpPr>
        <p:spPr>
          <a:xfrm>
            <a:off x="557784" y="3665249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A732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F4A732"/>
                </a:solidFill>
                <a:latin typeface="Calibri"/>
                <a:ea typeface="Calibri"/>
                <a:cs typeface="Calibri"/>
                <a:sym typeface="Calibri"/>
              </a:rPr>
              <a:t>예시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8"/>
          <p:cNvSpPr/>
          <p:nvPr/>
        </p:nvSpPr>
        <p:spPr>
          <a:xfrm>
            <a:off x="557784" y="3829841"/>
            <a:ext cx="24384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function hello(name) {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  return "안녕 " + name;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hello("JS"); // 어디서든 호출 가능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8"/>
          <p:cNvSpPr/>
          <p:nvPr/>
        </p:nvSpPr>
        <p:spPr>
          <a:xfrm>
            <a:off x="3215640" y="1068353"/>
            <a:ext cx="2712600" cy="3566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8"/>
          <p:cNvSpPr/>
          <p:nvPr/>
        </p:nvSpPr>
        <p:spPr>
          <a:xfrm>
            <a:off x="3215640" y="1068353"/>
            <a:ext cx="2712600" cy="384000"/>
          </a:xfrm>
          <a:prstGeom prst="rect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8"/>
          <p:cNvSpPr/>
          <p:nvPr/>
        </p:nvSpPr>
        <p:spPr>
          <a:xfrm>
            <a:off x="3307080" y="1104929"/>
            <a:ext cx="2566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🔒  익명 함수 (Anonymous Function)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8"/>
          <p:cNvSpPr/>
          <p:nvPr/>
        </p:nvSpPr>
        <p:spPr>
          <a:xfrm>
            <a:off x="3307080" y="1598705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8"/>
          <p:cNvSpPr/>
          <p:nvPr/>
        </p:nvSpPr>
        <p:spPr>
          <a:xfrm>
            <a:off x="3489960" y="1525553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이름 없이 변수에 할당하거나 파라미터로 전달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8"/>
          <p:cNvSpPr/>
          <p:nvPr/>
        </p:nvSpPr>
        <p:spPr>
          <a:xfrm>
            <a:off x="3307080" y="2001041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8"/>
          <p:cNvSpPr/>
          <p:nvPr/>
        </p:nvSpPr>
        <p:spPr>
          <a:xfrm>
            <a:off x="3489960" y="192788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변수에 할당 → 변수명()으로 호출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8"/>
          <p:cNvSpPr/>
          <p:nvPr/>
        </p:nvSpPr>
        <p:spPr>
          <a:xfrm>
            <a:off x="3307080" y="2403377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8"/>
          <p:cNvSpPr/>
          <p:nvPr/>
        </p:nvSpPr>
        <p:spPr>
          <a:xfrm>
            <a:off x="3489960" y="2330225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객체 내부 메서드 정의에 주로 사용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8"/>
          <p:cNvSpPr/>
          <p:nvPr/>
        </p:nvSpPr>
        <p:spPr>
          <a:xfrm>
            <a:off x="3307080" y="2805713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8"/>
          <p:cNvSpPr/>
          <p:nvPr/>
        </p:nvSpPr>
        <p:spPr>
          <a:xfrm>
            <a:off x="3489960" y="2732561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콜백 함수로 기능 전달 시 활용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8"/>
          <p:cNvSpPr/>
          <p:nvPr/>
        </p:nvSpPr>
        <p:spPr>
          <a:xfrm>
            <a:off x="3307080" y="3208049"/>
            <a:ext cx="109800" cy="109800"/>
          </a:xfrm>
          <a:prstGeom prst="ellipse">
            <a:avLst/>
          </a:prstGeom>
          <a:solidFill>
            <a:srgbClr val="0EA5A0"/>
          </a:solidFill>
          <a:ln cap="flat" cmpd="sng" w="12700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8"/>
          <p:cNvSpPr/>
          <p:nvPr/>
        </p:nvSpPr>
        <p:spPr>
          <a:xfrm>
            <a:off x="3489960" y="3134897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호이스팅 안됨 → 반드시 선언 후 사용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8"/>
          <p:cNvSpPr/>
          <p:nvPr/>
        </p:nvSpPr>
        <p:spPr>
          <a:xfrm>
            <a:off x="3307080" y="3628673"/>
            <a:ext cx="2548200" cy="914400"/>
          </a:xfrm>
          <a:prstGeom prst="rect">
            <a:avLst/>
          </a:prstGeom>
          <a:solidFill>
            <a:srgbClr val="0EA5A0">
              <a:alpha val="5882"/>
            </a:srgbClr>
          </a:solidFill>
          <a:ln cap="flat" cmpd="sng" w="9525">
            <a:solidFill>
              <a:srgbClr val="0EA5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8"/>
          <p:cNvSpPr/>
          <p:nvPr/>
        </p:nvSpPr>
        <p:spPr>
          <a:xfrm>
            <a:off x="3361944" y="3665249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A5A0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0EA5A0"/>
                </a:solidFill>
                <a:latin typeface="Calibri"/>
                <a:ea typeface="Calibri"/>
                <a:cs typeface="Calibri"/>
                <a:sym typeface="Calibri"/>
              </a:rPr>
              <a:t>예시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8"/>
          <p:cNvSpPr/>
          <p:nvPr/>
        </p:nvSpPr>
        <p:spPr>
          <a:xfrm>
            <a:off x="3361944" y="3829841"/>
            <a:ext cx="24384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let func = function() {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  console.log("익명함수");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func(); // 변수명으로 호출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8"/>
          <p:cNvSpPr/>
          <p:nvPr/>
        </p:nvSpPr>
        <p:spPr>
          <a:xfrm>
            <a:off x="6019800" y="1068353"/>
            <a:ext cx="2712600" cy="3566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algn="bl" dir="8100000" dist="25400">
              <a:srgbClr val="CBD5E1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8"/>
          <p:cNvSpPr/>
          <p:nvPr/>
        </p:nvSpPr>
        <p:spPr>
          <a:xfrm>
            <a:off x="6019800" y="1068353"/>
            <a:ext cx="2712600" cy="3840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8"/>
          <p:cNvSpPr/>
          <p:nvPr/>
        </p:nvSpPr>
        <p:spPr>
          <a:xfrm>
            <a:off x="6111240" y="1104929"/>
            <a:ext cx="25665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⚡  화살표 함수 (Arrow Function)  ES6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8"/>
          <p:cNvSpPr/>
          <p:nvPr/>
        </p:nvSpPr>
        <p:spPr>
          <a:xfrm>
            <a:off x="6111240" y="1598705"/>
            <a:ext cx="109800" cy="109800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8"/>
          <p:cNvSpPr/>
          <p:nvPr/>
        </p:nvSpPr>
        <p:spPr>
          <a:xfrm>
            <a:off x="6294120" y="1525553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2A4A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1B2A4A"/>
                </a:solidFill>
                <a:latin typeface="Calibri"/>
                <a:ea typeface="Calibri"/>
                <a:cs typeface="Calibri"/>
                <a:sym typeface="Calibri"/>
              </a:rPr>
              <a:t>function(){} 를 ()=&gt;{} 로 간소화 (ES6 추가)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8"/>
          <p:cNvSpPr/>
          <p:nvPr/>
        </p:nvSpPr>
        <p:spPr>
          <a:xfrm>
            <a:off x="6111240" y="2001041"/>
            <a:ext cx="109800" cy="109800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8"/>
          <p:cNvSpPr/>
          <p:nvPr/>
        </p:nvSpPr>
        <p:spPr>
          <a:xfrm>
            <a:off x="6294120" y="1927889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코드가 1줄이면 {} 와 return 생략 가능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8"/>
          <p:cNvSpPr/>
          <p:nvPr/>
        </p:nvSpPr>
        <p:spPr>
          <a:xfrm>
            <a:off x="6111240" y="2403377"/>
            <a:ext cx="109800" cy="109800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8"/>
          <p:cNvSpPr/>
          <p:nvPr/>
        </p:nvSpPr>
        <p:spPr>
          <a:xfrm>
            <a:off x="6294120" y="2330225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this 바인딩이 일반 함수와 다름 (주의!)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8"/>
          <p:cNvSpPr/>
          <p:nvPr/>
        </p:nvSpPr>
        <p:spPr>
          <a:xfrm>
            <a:off x="6111240" y="2805713"/>
            <a:ext cx="109800" cy="109800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8"/>
          <p:cNvSpPr/>
          <p:nvPr/>
        </p:nvSpPr>
        <p:spPr>
          <a:xfrm>
            <a:off x="6294120" y="2732561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생성자 함수 내부 메서드로 사용 시 주의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8"/>
          <p:cNvSpPr/>
          <p:nvPr/>
        </p:nvSpPr>
        <p:spPr>
          <a:xfrm>
            <a:off x="6111240" y="3208049"/>
            <a:ext cx="109800" cy="109800"/>
          </a:xfrm>
          <a:prstGeom prst="ellipse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8"/>
          <p:cNvSpPr/>
          <p:nvPr/>
        </p:nvSpPr>
        <p:spPr>
          <a:xfrm>
            <a:off x="6294120" y="3134897"/>
            <a:ext cx="2365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50"/>
              <a:buFont typeface="Calibri"/>
              <a:buNone/>
            </a:pPr>
            <a:r>
              <a:rPr b="0" i="0" lang="en-US" sz="105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setInterval, forEach 등 콜백에 최적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8"/>
          <p:cNvSpPr/>
          <p:nvPr/>
        </p:nvSpPr>
        <p:spPr>
          <a:xfrm>
            <a:off x="6111240" y="3628673"/>
            <a:ext cx="2548200" cy="914400"/>
          </a:xfrm>
          <a:prstGeom prst="rect">
            <a:avLst/>
          </a:prstGeom>
          <a:solidFill>
            <a:srgbClr val="7C3AED">
              <a:alpha val="5882"/>
            </a:srgbClr>
          </a:solidFill>
          <a:ln cap="flat" cmpd="sng" w="9525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8"/>
          <p:cNvSpPr/>
          <p:nvPr/>
        </p:nvSpPr>
        <p:spPr>
          <a:xfrm>
            <a:off x="6166104" y="3665249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800"/>
              <a:buFont typeface="Calibri"/>
              <a:buNone/>
            </a:pPr>
            <a:r>
              <a:rPr b="1" i="0" lang="en-US" sz="80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예시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8"/>
          <p:cNvSpPr/>
          <p:nvPr/>
        </p:nvSpPr>
        <p:spPr>
          <a:xfrm>
            <a:off x="6166104" y="3829841"/>
            <a:ext cx="24384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const add = (a,b) =&gt; a + b; // 1줄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// setInterval 콜백 활용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setInterval(() =&gt; {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  console.log(i++);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850"/>
              <a:buFont typeface="Consolas"/>
              <a:buNone/>
            </a:pPr>
            <a:r>
              <a:rPr b="0" i="0" lang="en-US" sz="850" u="none" cap="none" strike="noStrike">
                <a:solidFill>
                  <a:srgbClr val="374151"/>
                </a:solidFill>
                <a:latin typeface="Consolas"/>
                <a:ea typeface="Consolas"/>
                <a:cs typeface="Consolas"/>
                <a:sym typeface="Consolas"/>
              </a:rPr>
              <a:t>}, 1000);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8"/>
          <p:cNvSpPr/>
          <p:nvPr/>
        </p:nvSpPr>
        <p:spPr>
          <a:xfrm>
            <a:off x="411475" y="4685439"/>
            <a:ext cx="8321100" cy="419700"/>
          </a:xfrm>
          <a:prstGeom prst="rect">
            <a:avLst/>
          </a:prstGeom>
          <a:solidFill>
            <a:srgbClr val="7C3AED">
              <a:alpha val="5882"/>
            </a:srgbClr>
          </a:solidFill>
          <a:ln cap="flat" cmpd="sng" w="1015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8"/>
          <p:cNvSpPr/>
          <p:nvPr/>
        </p:nvSpPr>
        <p:spPr>
          <a:xfrm>
            <a:off x="411475" y="4685439"/>
            <a:ext cx="63900" cy="419700"/>
          </a:xfrm>
          <a:prstGeom prst="rect">
            <a:avLst/>
          </a:prstGeom>
          <a:solidFill>
            <a:srgbClr val="7C3AED"/>
          </a:solidFill>
          <a:ln cap="flat" cmpd="sng" w="12700">
            <a:solidFill>
              <a:srgbClr val="7C3A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8"/>
          <p:cNvSpPr/>
          <p:nvPr/>
        </p:nvSpPr>
        <p:spPr>
          <a:xfrm>
            <a:off x="557779" y="4653251"/>
            <a:ext cx="8101500" cy="3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C3AED"/>
              </a:buClr>
              <a:buSzPts val="1050"/>
              <a:buFont typeface="Calibri"/>
              <a:buNone/>
            </a:pPr>
            <a:r>
              <a:rPr b="1" i="0" lang="en-US" sz="1050" u="none" cap="none" strike="noStrike">
                <a:solidFill>
                  <a:srgbClr val="7C3AED"/>
                </a:solidFill>
                <a:latin typeface="Calibri"/>
                <a:ea typeface="Calibri"/>
                <a:cs typeface="Calibri"/>
                <a:sym typeface="Calibri"/>
              </a:rPr>
              <a:t>⚡  화살표 함수 변환 규칙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8"/>
          <p:cNvSpPr/>
          <p:nvPr/>
        </p:nvSpPr>
        <p:spPr>
          <a:xfrm flipH="1">
            <a:off x="703650" y="4850923"/>
            <a:ext cx="8101500" cy="22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000"/>
              <a:buFont typeface="Calibri"/>
              <a:buNone/>
            </a:pPr>
            <a:r>
              <a:rPr b="0" i="0" lang="en-US" sz="1100" u="none" cap="none" strike="noStrike">
                <a:solidFill>
                  <a:srgbClr val="374151"/>
                </a:solidFill>
                <a:latin typeface="Calibri"/>
                <a:ea typeface="Calibri"/>
                <a:cs typeface="Calibri"/>
                <a:sym typeface="Calibri"/>
              </a:rPr>
              <a:t>function(a,b){ return a+b; }  →  (a,b) =&gt; a+b  (1줄: {} 와 return 생략)   |   파라미터 없으면 () 필수   |   파라미터 1개면 () 생략 가능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2026-06-02T03:02:02Z</dcterms:created>
  <dc:creator>PptxGenJS</dc:creator>
</cp:coreProperties>
</file>