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168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33.xml"/>
  <Override ContentType="application/vnd.openxmlformats-officedocument.presentationml.notesSlide+xml" PartName="/ppt/notesSlides/notesSlide176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96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14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137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41.xml"/>
  <Override ContentType="application/vnd.openxmlformats-officedocument.presentationml.notesSlide+xml" PartName="/ppt/notesSlides/notesSlide153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8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180.xml"/>
  <Override ContentType="application/vnd.openxmlformats-officedocument.presentationml.notesSlide+xml" PartName="/ppt/notesSlides/notesSlide17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29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44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57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16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87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177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1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52.xml"/>
  <Override ContentType="application/vnd.openxmlformats-officedocument.presentationml.notesSlide+xml" PartName="/ppt/notesSlides/notesSlide195.xml"/>
  <Override ContentType="application/vnd.openxmlformats-officedocument.presentationml.notesSlide+xml" PartName="/ppt/notesSlides/notesSlide183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167.xml"/>
  <Override ContentType="application/vnd.openxmlformats-officedocument.presentationml.notesSlide+xml" PartName="/ppt/notesSlides/notesSlide140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149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39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5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9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3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73.xml"/>
  <Override ContentType="application/vnd.openxmlformats-officedocument.presentationml.notesSlide+xml" PartName="/ppt/notesSlides/notesSlide128.xml"/>
  <Override ContentType="application/vnd.openxmlformats-officedocument.presentationml.notesSlide+xml" PartName="/ppt/notesSlides/notesSlide162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45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88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86.xml"/>
  <Override ContentType="application/vnd.openxmlformats-officedocument.presentationml.notesSlide+xml" PartName="/ppt/notesSlides/notesSlide143.xml"/>
  <Override ContentType="application/vnd.openxmlformats-officedocument.presentationml.notesSlide+xml" PartName="/ppt/notesSlides/notesSlide151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94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166.xml"/>
  <Override ContentType="application/vnd.openxmlformats-officedocument.presentationml.notesSlide+xml" PartName="/ppt/notesSlides/notesSlide182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78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135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71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138.xml"/>
  <Override ContentType="application/vnd.openxmlformats-officedocument.presentationml.notesSlide+xml" PartName="/ppt/notesSlides/notesSlide163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155.xml"/>
  <Override ContentType="application/vnd.openxmlformats-officedocument.presentationml.notesSlide+xml" PartName="/ppt/notesSlides/notesSlide189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46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31.xml"/>
  <Override ContentType="application/vnd.openxmlformats-officedocument.presentationml.notesSlide+xml" PartName="/ppt/notesSlides/notesSlide127.xml"/>
  <Override ContentType="application/vnd.openxmlformats-officedocument.presentationml.notesSlide+xml" PartName="/ppt/notesSlides/notesSlide19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174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193.xml"/>
  <Override ContentType="application/vnd.openxmlformats-officedocument.presentationml.notesSlide+xml" PartName="/ppt/notesSlides/notesSlide150.xml"/>
  <Override ContentType="application/vnd.openxmlformats-officedocument.presentationml.notesSlide+xml" PartName="/ppt/notesSlides/notesSlide142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59.xml"/>
  <Override ContentType="application/vnd.openxmlformats-officedocument.presentationml.notesSlide+xml" PartName="/ppt/notesSlides/notesSlide185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69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60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79.xml"/>
  <Override ContentType="application/vnd.openxmlformats-officedocument.presentationml.notesSlide+xml" PartName="/ppt/notesSlides/notesSlide165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170.xml"/>
  <Override ContentType="application/vnd.openxmlformats-officedocument.presentationml.notesSlide+xml" PartName="/ppt/notesSlides/notesSlide197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154.xml"/>
  <Override ContentType="application/vnd.openxmlformats-officedocument.presentationml.notesSlide+xml" PartName="/ppt/notesSlides/notesSlide136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181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1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164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132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9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158.xml"/>
  <Override ContentType="application/vnd.openxmlformats-officedocument.presentationml.notesSlide+xml" PartName="/ppt/notesSlides/notesSlide175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1.xml"/>
  <Override ContentType="application/vnd.openxmlformats-officedocument.presentationml.slide+xml" PartName="/ppt/slides/slide164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48.xml"/>
  <Override ContentType="application/vnd.openxmlformats-officedocument.presentationml.slide+xml" PartName="/ppt/slides/slide172.xml"/>
  <Override ContentType="application/vnd.openxmlformats-officedocument.presentationml.slide+xml" PartName="/ppt/slides/slide19.xml"/>
  <Override ContentType="application/vnd.openxmlformats-officedocument.presentationml.slide+xml" PartName="/ppt/slides/slide5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94.xml"/>
  <Override ContentType="application/vnd.openxmlformats-officedocument.presentationml.slide+xml" PartName="/ppt/slides/slide156.xml"/>
  <Override ContentType="application/vnd.openxmlformats-officedocument.presentationml.slide+xml" PartName="/ppt/slides/slide71.xml"/>
  <Override ContentType="application/vnd.openxmlformats-officedocument.presentationml.slide+xml" PartName="/ppt/slides/slide179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36.xml"/>
  <Override ContentType="application/vnd.openxmlformats-officedocument.presentationml.slide+xml" PartName="/ppt/slides/slide184.xml"/>
  <Override ContentType="application/vnd.openxmlformats-officedocument.presentationml.slide+xml" PartName="/ppt/slides/slide141.xml"/>
  <Override ContentType="application/vnd.openxmlformats-officedocument.presentationml.slide+xml" PartName="/ppt/slides/slide82.xml"/>
  <Override ContentType="application/vnd.openxmlformats-officedocument.presentationml.slide+xml" PartName="/ppt/slides/slide9.xml"/>
  <Override ContentType="application/vnd.openxmlformats-officedocument.presentationml.slide+xml" PartName="/ppt/slides/slide168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187.xml"/>
  <Override ContentType="application/vnd.openxmlformats-officedocument.presentationml.slide+xml" PartName="/ppt/slides/slide98.xml"/>
  <Override ContentType="application/vnd.openxmlformats-officedocument.presentationml.slide+xml" PartName="/ppt/slides/slide152.xml"/>
  <Override ContentType="application/vnd.openxmlformats-officedocument.presentationml.slide+xml" PartName="/ppt/slides/slide125.xml"/>
  <Override ContentType="application/vnd.openxmlformats-officedocument.presentationml.slide+xml" PartName="/ppt/slides/slide20.xml"/>
  <Override ContentType="application/vnd.openxmlformats-officedocument.presentationml.slide+xml" PartName="/ppt/slides/slide16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195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129.xml"/>
  <Override ContentType="application/vnd.openxmlformats-officedocument.presentationml.slide+xml" PartName="/ppt/slides/slide63.xml"/>
  <Override ContentType="application/vnd.openxmlformats-officedocument.presentationml.slide+xml" PartName="/ppt/slides/slide159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144.xml"/>
  <Override ContentType="application/vnd.openxmlformats-officedocument.presentationml.slide+xml" PartName="/ppt/slides/slide133.xml"/>
  <Override ContentType="application/vnd.openxmlformats-officedocument.presentationml.slide+xml" PartName="/ppt/slides/slide9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176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180.xml"/>
  <Override ContentType="application/vnd.openxmlformats-officedocument.presentationml.slide+xml" PartName="/ppt/slides/slide18.xml"/>
  <Override ContentType="application/vnd.openxmlformats-officedocument.presentationml.slide+xml" PartName="/ppt/slides/slide52.xml"/>
  <Override ContentType="application/vnd.openxmlformats-officedocument.presentationml.slide+xml" PartName="/ppt/slides/slide95.xml"/>
  <Override ContentType="application/vnd.openxmlformats-officedocument.presentationml.slide+xml" PartName="/ppt/slides/slide181.xml"/>
  <Override ContentType="application/vnd.openxmlformats-officedocument.presentationml.slide+xml" PartName="/ppt/slides/slide157.xml"/>
  <Override ContentType="application/vnd.openxmlformats-officedocument.presentationml.slide+xml" PartName="/ppt/slides/slide77.xml"/>
  <Override ContentType="application/vnd.openxmlformats-officedocument.presentationml.slide+xml" PartName="/ppt/slides/slide165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47.xml"/>
  <Override ContentType="application/vnd.openxmlformats-officedocument.presentationml.slide+xml" PartName="/ppt/slides/slide191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137.xml"/>
  <Override ContentType="application/vnd.openxmlformats-officedocument.presentationml.slide+xml" PartName="/ppt/slides/slide110.xml"/>
  <Override ContentType="application/vnd.openxmlformats-officedocument.presentationml.slide+xml" PartName="/ppt/slides/slide153.xml"/>
  <Override ContentType="application/vnd.openxmlformats-officedocument.presentationml.slide+xml" PartName="/ppt/slides/slide67.xml"/>
  <Override ContentType="application/vnd.openxmlformats-officedocument.presentationml.slide+xml" PartName="/ppt/slides/slide196.xml"/>
  <Override ContentType="application/vnd.openxmlformats-officedocument.presentationml.slide+xml" PartName="/ppt/slides/slide171.xml"/>
  <Override ContentType="application/vnd.openxmlformats-officedocument.presentationml.slide+xml" PartName="/ppt/slides/slide49.xml"/>
  <Override ContentType="application/vnd.openxmlformats-officedocument.presentationml.slide+xml" PartName="/ppt/slides/slide83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169.xml"/>
  <Override ContentType="application/vnd.openxmlformats-officedocument.presentationml.slide+xml" PartName="/ppt/slides/slide30.xml"/>
  <Override ContentType="application/vnd.openxmlformats-officedocument.presentationml.slide+xml" PartName="/ppt/slides/slide126.xml"/>
  <Override ContentType="application/vnd.openxmlformats-officedocument.presentationml.slide+xml" PartName="/ppt/slides/slide186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60.xml"/>
  <Override ContentType="application/vnd.openxmlformats-officedocument.presentationml.slide+xml" PartName="/ppt/slides/slide100.xml"/>
  <Override ContentType="application/vnd.openxmlformats-officedocument.presentationml.slide+xml" PartName="/ppt/slides/slide90.xml"/>
  <Override ContentType="application/vnd.openxmlformats-officedocument.presentationml.slide+xml" PartName="/ppt/slides/slide143.xml"/>
  <Override ContentType="application/vnd.openxmlformats-officedocument.presentationml.slide+xml" PartName="/ppt/slides/slide132.xml"/>
  <Override ContentType="application/vnd.openxmlformats-officedocument.presentationml.slide+xml" PartName="/ppt/slides/slide62.xml"/>
  <Override ContentType="application/vnd.openxmlformats-officedocument.presentationml.slide+xml" PartName="/ppt/slides/slide175.xml"/>
  <Override ContentType="application/vnd.openxmlformats-officedocument.presentationml.slide+xml" PartName="/ppt/slides/slide1.xml"/>
  <Override ContentType="application/vnd.openxmlformats-officedocument.presentationml.slide+xml" PartName="/ppt/slides/slide192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8.xml"/>
  <Override ContentType="application/vnd.openxmlformats-officedocument.presentationml.slide+xml" PartName="/ppt/slides/slide158.xml"/>
  <Override ContentType="application/vnd.openxmlformats-officedocument.presentationml.slide+xml" PartName="/ppt/slides/slide115.xml"/>
  <Override ContentType="application/vnd.openxmlformats-officedocument.presentationml.slide+xml" PartName="/ppt/slides/slide3.xml"/>
  <Override ContentType="application/vnd.openxmlformats-officedocument.presentationml.slide+xml" PartName="/ppt/slides/slide182.xml"/>
  <Override ContentType="application/vnd.openxmlformats-officedocument.presentationml.slide+xml" PartName="/ppt/slides/slide17.xml"/>
  <Override ContentType="application/vnd.openxmlformats-officedocument.presentationml.slide+xml" PartName="/ppt/slides/slide138.xml"/>
  <Override ContentType="application/vnd.openxmlformats-officedocument.presentationml.slide+xml" PartName="/ppt/slides/slide25.xml"/>
  <Override ContentType="application/vnd.openxmlformats-officedocument.presentationml.slide+xml" PartName="/ppt/slides/slide174.xml"/>
  <Override ContentType="application/vnd.openxmlformats-officedocument.presentationml.slide+xml" PartName="/ppt/slides/slide190.xml"/>
  <Override ContentType="application/vnd.openxmlformats-officedocument.presentationml.slide+xml" PartName="/ppt/slides/slide33.xml"/>
  <Override ContentType="application/vnd.openxmlformats-officedocument.presentationml.slide+xml" PartName="/ppt/slides/slide68.xml"/>
  <Override ContentType="application/vnd.openxmlformats-officedocument.presentationml.slide+xml" PartName="/ppt/slides/slide170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166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4.xml"/>
  <Override ContentType="application/vnd.openxmlformats-officedocument.presentationml.slide+xml" PartName="/ppt/slides/slide197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185.xml"/>
  <Override ContentType="application/vnd.openxmlformats-officedocument.presentationml.slide+xml" PartName="/ppt/slides/slide65.xml"/>
  <Override ContentType="application/vnd.openxmlformats-officedocument.presentationml.slide+xml" PartName="/ppt/slides/slide118.xml"/>
  <Override ContentType="application/vnd.openxmlformats-officedocument.presentationml.slide+xml" PartName="/ppt/slides/slide142.xml"/>
  <Override ContentType="application/vnd.openxmlformats-officedocument.presentationml.slide+xml" PartName="/ppt/slides/slide72.xml"/>
  <Override ContentType="application/vnd.openxmlformats-officedocument.presentationml.slide+xml" PartName="/ppt/slides/slide135.xml"/>
  <Override ContentType="application/vnd.openxmlformats-officedocument.presentationml.slide+xml" PartName="/ppt/slides/slide178.xml"/>
  <Override ContentType="application/vnd.openxmlformats-officedocument.presentationml.slide+xml" PartName="/ppt/slides/slide29.xml"/>
  <Override ContentType="application/vnd.openxmlformats-officedocument.presentationml.slide+xml" PartName="/ppt/slides/slide76.xml"/>
  <Override ContentType="application/vnd.openxmlformats-officedocument.presentationml.slide+xml" PartName="/ppt/slides/slide131.xml"/>
  <Override ContentType="application/vnd.openxmlformats-officedocument.presentationml.slide+xml" PartName="/ppt/slides/slide93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114.xml"/>
  <Override ContentType="application/vnd.openxmlformats-officedocument.presentationml.slide+xml" PartName="/ppt/slides/slide163.xml"/>
  <Override ContentType="application/vnd.openxmlformats-officedocument.presentationml.slide+xml" PartName="/ppt/slides/slide127.xml"/>
  <Override ContentType="application/vnd.openxmlformats-officedocument.presentationml.slide+xml" PartName="/ppt/slides/slide146.xml"/>
  <Override ContentType="application/vnd.openxmlformats-officedocument.presentationml.slide+xml" PartName="/ppt/slides/slide150.xml"/>
  <Override ContentType="application/vnd.openxmlformats-officedocument.presentationml.slide+xml" PartName="/ppt/slides/slide189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57.xml"/>
  <Override ContentType="application/vnd.openxmlformats-officedocument.presentationml.slide+xml" PartName="/ppt/slides/slide44.xml"/>
  <Override ContentType="application/vnd.openxmlformats-officedocument.presentationml.slide+xml" PartName="/ppt/slides/slide193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39.xml"/>
  <Override ContentType="application/vnd.openxmlformats-officedocument.presentationml.slide+xml" PartName="/ppt/slides/slide60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15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130.xml"/>
  <Override ContentType="application/vnd.openxmlformats-officedocument.presentationml.slide+xml" PartName="/ppt/slides/slide173.xml"/>
  <Override ContentType="application/vnd.openxmlformats-officedocument.presentationml.slide+xml" PartName="/ppt/slides/slide16.xml"/>
  <Override ContentType="application/vnd.openxmlformats-officedocument.presentationml.slide+xml" PartName="/ppt/slides/slide97.xml"/>
  <Override ContentType="application/vnd.openxmlformats-officedocument.presentationml.slide+xml" PartName="/ppt/slides/slide140.xml"/>
  <Override ContentType="application/vnd.openxmlformats-officedocument.presentationml.slide+xml" PartName="/ppt/slides/slide11.xml"/>
  <Override ContentType="application/vnd.openxmlformats-officedocument.presentationml.slide+xml" PartName="/ppt/slides/slide183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149.xml"/>
  <Override ContentType="application/vnd.openxmlformats-officedocument.presentationml.slide+xml" PartName="/ppt/slides/slide124.xml"/>
  <Override ContentType="application/vnd.openxmlformats-officedocument.presentationml.slide+xml" PartName="/ppt/slides/slide106.xml"/>
  <Override ContentType="application/vnd.openxmlformats-officedocument.presentationml.slide+xml" PartName="/ppt/slides/slide167.xml"/>
  <Override ContentType="application/vnd.openxmlformats-officedocument.presentationml.slide+xml" PartName="/ppt/slides/slide70.xml"/>
  <Override ContentType="application/vnd.openxmlformats-officedocument.presentationml.slide+xml" PartName="/ppt/slides/slide194.xml"/>
  <Override ContentType="application/vnd.openxmlformats-officedocument.presentationml.slide+xml" PartName="/ppt/slides/slide151.xml"/>
  <Override ContentType="application/vnd.openxmlformats-officedocument.presentationml.slide+xml" PartName="/ppt/slides/slide177.xml"/>
  <Override ContentType="application/vnd.openxmlformats-officedocument.presentationml.slide+xml" PartName="/ppt/slides/slide134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117.xml"/>
  <Override ContentType="application/vnd.openxmlformats-officedocument.presentationml.slide+xml" PartName="/ppt/slides/slide145.xml"/>
  <Override ContentType="application/vnd.openxmlformats-officedocument.presentationml.slide+xml" PartName="/ppt/slides/slide188.xml"/>
  <Override ContentType="application/vnd.openxmlformats-officedocument.presentationml.slide+xml" PartName="/ppt/slides/slide162.xml"/>
  <Override ContentType="application/vnd.openxmlformats-officedocument.presentationml.slide+xml" PartName="/ppt/slides/slide32.xml"/>
  <Override ContentType="application/vnd.openxmlformats-officedocument.presentationml.slide+xml" PartName="/ppt/slides/slide75.xml"/>
  <Override ContentType="application/vnd.openxmlformats-officedocument.presentationml.slide+xml" PartName="/ppt/slides/slide58.xml"/>
  <Override ContentType="application/vnd.openxmlformats-officedocument.presentationml.slide+xml" PartName="/ppt/slides/slide15.xml"/>
  <Override ContentType="application/vnd.openxmlformats-officedocument.presentationml.slide+xml" PartName="/ppt/slides/slide128.xml"/>
  <Override ContentType="application/vnd.openxmlformats-officedocument.presentationml.slide+xml" PartName="/ppt/slides/slide92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  <p:sldId id="341" r:id="rId93"/>
    <p:sldId id="342" r:id="rId94"/>
    <p:sldId id="343" r:id="rId95"/>
    <p:sldId id="344" r:id="rId96"/>
    <p:sldId id="345" r:id="rId97"/>
    <p:sldId id="346" r:id="rId98"/>
    <p:sldId id="347" r:id="rId99"/>
    <p:sldId id="348" r:id="rId100"/>
    <p:sldId id="349" r:id="rId101"/>
    <p:sldId id="350" r:id="rId102"/>
    <p:sldId id="351" r:id="rId103"/>
    <p:sldId id="352" r:id="rId104"/>
    <p:sldId id="353" r:id="rId105"/>
    <p:sldId id="354" r:id="rId106"/>
    <p:sldId id="355" r:id="rId107"/>
    <p:sldId id="356" r:id="rId108"/>
    <p:sldId id="357" r:id="rId109"/>
    <p:sldId id="358" r:id="rId110"/>
    <p:sldId id="359" r:id="rId111"/>
    <p:sldId id="360" r:id="rId112"/>
    <p:sldId id="361" r:id="rId113"/>
    <p:sldId id="362" r:id="rId114"/>
    <p:sldId id="363" r:id="rId115"/>
    <p:sldId id="364" r:id="rId116"/>
    <p:sldId id="365" r:id="rId117"/>
    <p:sldId id="366" r:id="rId118"/>
    <p:sldId id="367" r:id="rId119"/>
    <p:sldId id="368" r:id="rId120"/>
    <p:sldId id="369" r:id="rId121"/>
    <p:sldId id="370" r:id="rId122"/>
    <p:sldId id="371" r:id="rId123"/>
    <p:sldId id="372" r:id="rId124"/>
    <p:sldId id="373" r:id="rId125"/>
    <p:sldId id="374" r:id="rId126"/>
    <p:sldId id="375" r:id="rId127"/>
    <p:sldId id="376" r:id="rId128"/>
    <p:sldId id="377" r:id="rId129"/>
    <p:sldId id="378" r:id="rId130"/>
    <p:sldId id="379" r:id="rId131"/>
    <p:sldId id="380" r:id="rId132"/>
    <p:sldId id="381" r:id="rId133"/>
    <p:sldId id="382" r:id="rId134"/>
    <p:sldId id="383" r:id="rId135"/>
    <p:sldId id="384" r:id="rId136"/>
    <p:sldId id="385" r:id="rId137"/>
    <p:sldId id="386" r:id="rId138"/>
    <p:sldId id="387" r:id="rId139"/>
    <p:sldId id="388" r:id="rId140"/>
    <p:sldId id="389" r:id="rId141"/>
    <p:sldId id="390" r:id="rId142"/>
    <p:sldId id="391" r:id="rId143"/>
    <p:sldId id="392" r:id="rId144"/>
    <p:sldId id="393" r:id="rId145"/>
    <p:sldId id="394" r:id="rId146"/>
    <p:sldId id="395" r:id="rId147"/>
    <p:sldId id="396" r:id="rId148"/>
    <p:sldId id="397" r:id="rId149"/>
    <p:sldId id="398" r:id="rId150"/>
    <p:sldId id="399" r:id="rId151"/>
    <p:sldId id="400" r:id="rId152"/>
    <p:sldId id="401" r:id="rId153"/>
    <p:sldId id="402" r:id="rId154"/>
    <p:sldId id="403" r:id="rId155"/>
    <p:sldId id="404" r:id="rId156"/>
    <p:sldId id="405" r:id="rId157"/>
    <p:sldId id="406" r:id="rId158"/>
    <p:sldId id="407" r:id="rId159"/>
    <p:sldId id="408" r:id="rId160"/>
    <p:sldId id="409" r:id="rId161"/>
    <p:sldId id="410" r:id="rId162"/>
    <p:sldId id="411" r:id="rId163"/>
    <p:sldId id="412" r:id="rId164"/>
    <p:sldId id="413" r:id="rId165"/>
    <p:sldId id="414" r:id="rId166"/>
    <p:sldId id="415" r:id="rId167"/>
    <p:sldId id="416" r:id="rId168"/>
    <p:sldId id="417" r:id="rId169"/>
    <p:sldId id="418" r:id="rId170"/>
    <p:sldId id="419" r:id="rId171"/>
    <p:sldId id="420" r:id="rId172"/>
    <p:sldId id="421" r:id="rId173"/>
    <p:sldId id="422" r:id="rId174"/>
    <p:sldId id="423" r:id="rId175"/>
    <p:sldId id="424" r:id="rId176"/>
    <p:sldId id="425" r:id="rId177"/>
    <p:sldId id="426" r:id="rId178"/>
    <p:sldId id="427" r:id="rId179"/>
    <p:sldId id="428" r:id="rId180"/>
    <p:sldId id="429" r:id="rId181"/>
    <p:sldId id="430" r:id="rId182"/>
    <p:sldId id="431" r:id="rId183"/>
    <p:sldId id="432" r:id="rId184"/>
    <p:sldId id="433" r:id="rId185"/>
    <p:sldId id="434" r:id="rId186"/>
    <p:sldId id="435" r:id="rId187"/>
    <p:sldId id="436" r:id="rId188"/>
    <p:sldId id="437" r:id="rId189"/>
    <p:sldId id="438" r:id="rId190"/>
    <p:sldId id="439" r:id="rId191"/>
    <p:sldId id="440" r:id="rId192"/>
    <p:sldId id="441" r:id="rId193"/>
    <p:sldId id="442" r:id="rId194"/>
    <p:sldId id="443" r:id="rId195"/>
    <p:sldId id="444" r:id="rId196"/>
    <p:sldId id="445" r:id="rId197"/>
    <p:sldId id="446" r:id="rId198"/>
    <p:sldId id="447" r:id="rId199"/>
    <p:sldId id="448" r:id="rId200"/>
    <p:sldId id="449" r:id="rId201"/>
    <p:sldId id="450" r:id="rId202"/>
    <p:sldId id="451" r:id="rId203"/>
    <p:sldId id="452" r:id="rId204"/>
  </p:sldIdLst>
  <p:sldSz cy="6858000" cx="9144000"/>
  <p:notesSz cx="6858000" cy="9144000"/>
  <p:embeddedFontLst>
    <p:embeddedFont>
      <p:font typeface="Arimo"/>
      <p:regular r:id="rId205"/>
      <p:bold r:id="rId206"/>
      <p:italic r:id="rId207"/>
      <p:boldItalic r:id="rId208"/>
    </p:embeddedFont>
    <p:embeddedFont>
      <p:font typeface="Roboto Mono"/>
      <p:regular r:id="rId209"/>
      <p:bold r:id="rId210"/>
      <p:italic r:id="rId211"/>
      <p:boldItalic r:id="rId2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13" roundtripDataSignature="AMtx7miyY3XjNt3vG3xROOAyto+FCDlY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265214A-D8E2-4F97-8FBA-9E71244C73C8}">
  <a:tblStyle styleId="{2265214A-D8E2-4F97-8FBA-9E71244C73C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57934BA0-36BD-47A3-97C2-F4857BD7EEB4}" styleName="Table_1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fill>
          <a:solidFill>
            <a:srgbClr val="CFD7E7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FD7E7"/>
          </a:solidFill>
        </a:fill>
      </a:tcStyle>
    </a:band1V>
    <a:band2V>
      <a:tcTxStyle b="off" i="off"/>
    </a:band2V>
    <a:la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  <a:tblStyle styleId="{0851B4D5-2843-4C55-9846-3CBCB133E8C7}" styleName="Table_2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D037480D-330D-441B-8E96-C64AD206BDF8}" styleName="Table_3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5F62C9AF-AF52-4E9E-99C8-E309270E80C6}" styleName="Table_4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190" Type="http://schemas.openxmlformats.org/officeDocument/2006/relationships/slide" Target="slides/slide18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194" Type="http://schemas.openxmlformats.org/officeDocument/2006/relationships/slide" Target="slides/slide187.xml"/><Relationship Id="rId43" Type="http://schemas.openxmlformats.org/officeDocument/2006/relationships/slide" Target="slides/slide36.xml"/><Relationship Id="rId193" Type="http://schemas.openxmlformats.org/officeDocument/2006/relationships/slide" Target="slides/slide186.xml"/><Relationship Id="rId46" Type="http://schemas.openxmlformats.org/officeDocument/2006/relationships/slide" Target="slides/slide39.xml"/><Relationship Id="rId192" Type="http://schemas.openxmlformats.org/officeDocument/2006/relationships/slide" Target="slides/slide185.xml"/><Relationship Id="rId45" Type="http://schemas.openxmlformats.org/officeDocument/2006/relationships/slide" Target="slides/slide38.xml"/><Relationship Id="rId191" Type="http://schemas.openxmlformats.org/officeDocument/2006/relationships/slide" Target="slides/slide184.xml"/><Relationship Id="rId48" Type="http://schemas.openxmlformats.org/officeDocument/2006/relationships/slide" Target="slides/slide41.xml"/><Relationship Id="rId187" Type="http://schemas.openxmlformats.org/officeDocument/2006/relationships/slide" Target="slides/slide180.xml"/><Relationship Id="rId47" Type="http://schemas.openxmlformats.org/officeDocument/2006/relationships/slide" Target="slides/slide40.xml"/><Relationship Id="rId186" Type="http://schemas.openxmlformats.org/officeDocument/2006/relationships/slide" Target="slides/slide179.xml"/><Relationship Id="rId185" Type="http://schemas.openxmlformats.org/officeDocument/2006/relationships/slide" Target="slides/slide178.xml"/><Relationship Id="rId49" Type="http://schemas.openxmlformats.org/officeDocument/2006/relationships/slide" Target="slides/slide42.xml"/><Relationship Id="rId184" Type="http://schemas.openxmlformats.org/officeDocument/2006/relationships/slide" Target="slides/slide177.xml"/><Relationship Id="rId189" Type="http://schemas.openxmlformats.org/officeDocument/2006/relationships/slide" Target="slides/slide182.xml"/><Relationship Id="rId188" Type="http://schemas.openxmlformats.org/officeDocument/2006/relationships/slide" Target="slides/slide18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183" Type="http://schemas.openxmlformats.org/officeDocument/2006/relationships/slide" Target="slides/slide176.xml"/><Relationship Id="rId32" Type="http://schemas.openxmlformats.org/officeDocument/2006/relationships/slide" Target="slides/slide25.xml"/><Relationship Id="rId182" Type="http://schemas.openxmlformats.org/officeDocument/2006/relationships/slide" Target="slides/slide175.xml"/><Relationship Id="rId35" Type="http://schemas.openxmlformats.org/officeDocument/2006/relationships/slide" Target="slides/slide28.xml"/><Relationship Id="rId181" Type="http://schemas.openxmlformats.org/officeDocument/2006/relationships/slide" Target="slides/slide174.xml"/><Relationship Id="rId34" Type="http://schemas.openxmlformats.org/officeDocument/2006/relationships/slide" Target="slides/slide27.xml"/><Relationship Id="rId180" Type="http://schemas.openxmlformats.org/officeDocument/2006/relationships/slide" Target="slides/slide173.xml"/><Relationship Id="rId37" Type="http://schemas.openxmlformats.org/officeDocument/2006/relationships/slide" Target="slides/slide30.xml"/><Relationship Id="rId176" Type="http://schemas.openxmlformats.org/officeDocument/2006/relationships/slide" Target="slides/slide169.xml"/><Relationship Id="rId36" Type="http://schemas.openxmlformats.org/officeDocument/2006/relationships/slide" Target="slides/slide29.xml"/><Relationship Id="rId175" Type="http://schemas.openxmlformats.org/officeDocument/2006/relationships/slide" Target="slides/slide168.xml"/><Relationship Id="rId39" Type="http://schemas.openxmlformats.org/officeDocument/2006/relationships/slide" Target="slides/slide32.xml"/><Relationship Id="rId174" Type="http://schemas.openxmlformats.org/officeDocument/2006/relationships/slide" Target="slides/slide167.xml"/><Relationship Id="rId38" Type="http://schemas.openxmlformats.org/officeDocument/2006/relationships/slide" Target="slides/slide31.xml"/><Relationship Id="rId173" Type="http://schemas.openxmlformats.org/officeDocument/2006/relationships/slide" Target="slides/slide166.xml"/><Relationship Id="rId179" Type="http://schemas.openxmlformats.org/officeDocument/2006/relationships/slide" Target="slides/slide172.xml"/><Relationship Id="rId178" Type="http://schemas.openxmlformats.org/officeDocument/2006/relationships/slide" Target="slides/slide171.xml"/><Relationship Id="rId177" Type="http://schemas.openxmlformats.org/officeDocument/2006/relationships/slide" Target="slides/slide170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98" Type="http://schemas.openxmlformats.org/officeDocument/2006/relationships/slide" Target="slides/slide191.xml"/><Relationship Id="rId14" Type="http://schemas.openxmlformats.org/officeDocument/2006/relationships/slide" Target="slides/slide7.xml"/><Relationship Id="rId197" Type="http://schemas.openxmlformats.org/officeDocument/2006/relationships/slide" Target="slides/slide190.xml"/><Relationship Id="rId17" Type="http://schemas.openxmlformats.org/officeDocument/2006/relationships/slide" Target="slides/slide10.xml"/><Relationship Id="rId196" Type="http://schemas.openxmlformats.org/officeDocument/2006/relationships/slide" Target="slides/slide189.xml"/><Relationship Id="rId16" Type="http://schemas.openxmlformats.org/officeDocument/2006/relationships/slide" Target="slides/slide9.xml"/><Relationship Id="rId195" Type="http://schemas.openxmlformats.org/officeDocument/2006/relationships/slide" Target="slides/slide188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99" Type="http://schemas.openxmlformats.org/officeDocument/2006/relationships/slide" Target="slides/slide192.xml"/><Relationship Id="rId84" Type="http://schemas.openxmlformats.org/officeDocument/2006/relationships/slide" Target="slides/slide77.xml"/><Relationship Id="rId83" Type="http://schemas.openxmlformats.org/officeDocument/2006/relationships/slide" Target="slides/slide76.xml"/><Relationship Id="rId86" Type="http://schemas.openxmlformats.org/officeDocument/2006/relationships/slide" Target="slides/slide79.xml"/><Relationship Id="rId85" Type="http://schemas.openxmlformats.org/officeDocument/2006/relationships/slide" Target="slides/slide78.xml"/><Relationship Id="rId88" Type="http://schemas.openxmlformats.org/officeDocument/2006/relationships/slide" Target="slides/slide81.xml"/><Relationship Id="rId150" Type="http://schemas.openxmlformats.org/officeDocument/2006/relationships/slide" Target="slides/slide143.xml"/><Relationship Id="rId87" Type="http://schemas.openxmlformats.org/officeDocument/2006/relationships/slide" Target="slides/slide80.xml"/><Relationship Id="rId89" Type="http://schemas.openxmlformats.org/officeDocument/2006/relationships/slide" Target="slides/slide82.xml"/><Relationship Id="rId80" Type="http://schemas.openxmlformats.org/officeDocument/2006/relationships/slide" Target="slides/slide73.xml"/><Relationship Id="rId82" Type="http://schemas.openxmlformats.org/officeDocument/2006/relationships/slide" Target="slides/slide75.xml"/><Relationship Id="rId81" Type="http://schemas.openxmlformats.org/officeDocument/2006/relationships/slide" Target="slides/slide74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149" Type="http://schemas.openxmlformats.org/officeDocument/2006/relationships/slide" Target="slides/slide142.xml"/><Relationship Id="rId4" Type="http://schemas.openxmlformats.org/officeDocument/2006/relationships/tableStyles" Target="tableStyles.xml"/><Relationship Id="rId148" Type="http://schemas.openxmlformats.org/officeDocument/2006/relationships/slide" Target="slides/slide141.xml"/><Relationship Id="rId9" Type="http://schemas.openxmlformats.org/officeDocument/2006/relationships/slide" Target="slides/slide2.xml"/><Relationship Id="rId143" Type="http://schemas.openxmlformats.org/officeDocument/2006/relationships/slide" Target="slides/slide136.xml"/><Relationship Id="rId142" Type="http://schemas.openxmlformats.org/officeDocument/2006/relationships/slide" Target="slides/slide135.xml"/><Relationship Id="rId141" Type="http://schemas.openxmlformats.org/officeDocument/2006/relationships/slide" Target="slides/slide134.xml"/><Relationship Id="rId140" Type="http://schemas.openxmlformats.org/officeDocument/2006/relationships/slide" Target="slides/slide133.xml"/><Relationship Id="rId5" Type="http://schemas.openxmlformats.org/officeDocument/2006/relationships/slideMaster" Target="slideMasters/slideMaster1.xml"/><Relationship Id="rId147" Type="http://schemas.openxmlformats.org/officeDocument/2006/relationships/slide" Target="slides/slide140.xml"/><Relationship Id="rId6" Type="http://schemas.openxmlformats.org/officeDocument/2006/relationships/slideMaster" Target="slideMasters/slideMaster2.xml"/><Relationship Id="rId146" Type="http://schemas.openxmlformats.org/officeDocument/2006/relationships/slide" Target="slides/slide139.xml"/><Relationship Id="rId7" Type="http://schemas.openxmlformats.org/officeDocument/2006/relationships/notesMaster" Target="notesMasters/notesMaster1.xml"/><Relationship Id="rId145" Type="http://schemas.openxmlformats.org/officeDocument/2006/relationships/slide" Target="slides/slide138.xml"/><Relationship Id="rId8" Type="http://schemas.openxmlformats.org/officeDocument/2006/relationships/slide" Target="slides/slide1.xml"/><Relationship Id="rId144" Type="http://schemas.openxmlformats.org/officeDocument/2006/relationships/slide" Target="slides/slide137.xml"/><Relationship Id="rId73" Type="http://schemas.openxmlformats.org/officeDocument/2006/relationships/slide" Target="slides/slide66.xml"/><Relationship Id="rId72" Type="http://schemas.openxmlformats.org/officeDocument/2006/relationships/slide" Target="slides/slide65.xml"/><Relationship Id="rId75" Type="http://schemas.openxmlformats.org/officeDocument/2006/relationships/slide" Target="slides/slide68.xml"/><Relationship Id="rId74" Type="http://schemas.openxmlformats.org/officeDocument/2006/relationships/slide" Target="slides/slide67.xml"/><Relationship Id="rId77" Type="http://schemas.openxmlformats.org/officeDocument/2006/relationships/slide" Target="slides/slide70.xml"/><Relationship Id="rId76" Type="http://schemas.openxmlformats.org/officeDocument/2006/relationships/slide" Target="slides/slide69.xml"/><Relationship Id="rId79" Type="http://schemas.openxmlformats.org/officeDocument/2006/relationships/slide" Target="slides/slide72.xml"/><Relationship Id="rId78" Type="http://schemas.openxmlformats.org/officeDocument/2006/relationships/slide" Target="slides/slide71.xml"/><Relationship Id="rId71" Type="http://schemas.openxmlformats.org/officeDocument/2006/relationships/slide" Target="slides/slide64.xml"/><Relationship Id="rId70" Type="http://schemas.openxmlformats.org/officeDocument/2006/relationships/slide" Target="slides/slide63.xml"/><Relationship Id="rId139" Type="http://schemas.openxmlformats.org/officeDocument/2006/relationships/slide" Target="slides/slide132.xml"/><Relationship Id="rId138" Type="http://schemas.openxmlformats.org/officeDocument/2006/relationships/slide" Target="slides/slide131.xml"/><Relationship Id="rId137" Type="http://schemas.openxmlformats.org/officeDocument/2006/relationships/slide" Target="slides/slide130.xml"/><Relationship Id="rId132" Type="http://schemas.openxmlformats.org/officeDocument/2006/relationships/slide" Target="slides/slide125.xml"/><Relationship Id="rId131" Type="http://schemas.openxmlformats.org/officeDocument/2006/relationships/slide" Target="slides/slide124.xml"/><Relationship Id="rId130" Type="http://schemas.openxmlformats.org/officeDocument/2006/relationships/slide" Target="slides/slide123.xml"/><Relationship Id="rId136" Type="http://schemas.openxmlformats.org/officeDocument/2006/relationships/slide" Target="slides/slide129.xml"/><Relationship Id="rId135" Type="http://schemas.openxmlformats.org/officeDocument/2006/relationships/slide" Target="slides/slide128.xml"/><Relationship Id="rId134" Type="http://schemas.openxmlformats.org/officeDocument/2006/relationships/slide" Target="slides/slide127.xml"/><Relationship Id="rId133" Type="http://schemas.openxmlformats.org/officeDocument/2006/relationships/slide" Target="slides/slide126.xml"/><Relationship Id="rId62" Type="http://schemas.openxmlformats.org/officeDocument/2006/relationships/slide" Target="slides/slide55.xml"/><Relationship Id="rId61" Type="http://schemas.openxmlformats.org/officeDocument/2006/relationships/slide" Target="slides/slide54.xml"/><Relationship Id="rId64" Type="http://schemas.openxmlformats.org/officeDocument/2006/relationships/slide" Target="slides/slide57.xml"/><Relationship Id="rId63" Type="http://schemas.openxmlformats.org/officeDocument/2006/relationships/slide" Target="slides/slide56.xml"/><Relationship Id="rId66" Type="http://schemas.openxmlformats.org/officeDocument/2006/relationships/slide" Target="slides/slide59.xml"/><Relationship Id="rId172" Type="http://schemas.openxmlformats.org/officeDocument/2006/relationships/slide" Target="slides/slide165.xml"/><Relationship Id="rId65" Type="http://schemas.openxmlformats.org/officeDocument/2006/relationships/slide" Target="slides/slide58.xml"/><Relationship Id="rId171" Type="http://schemas.openxmlformats.org/officeDocument/2006/relationships/slide" Target="slides/slide164.xml"/><Relationship Id="rId68" Type="http://schemas.openxmlformats.org/officeDocument/2006/relationships/slide" Target="slides/slide61.xml"/><Relationship Id="rId170" Type="http://schemas.openxmlformats.org/officeDocument/2006/relationships/slide" Target="slides/slide163.xml"/><Relationship Id="rId67" Type="http://schemas.openxmlformats.org/officeDocument/2006/relationships/slide" Target="slides/slide60.xml"/><Relationship Id="rId60" Type="http://schemas.openxmlformats.org/officeDocument/2006/relationships/slide" Target="slides/slide53.xml"/><Relationship Id="rId165" Type="http://schemas.openxmlformats.org/officeDocument/2006/relationships/slide" Target="slides/slide158.xml"/><Relationship Id="rId69" Type="http://schemas.openxmlformats.org/officeDocument/2006/relationships/slide" Target="slides/slide62.xml"/><Relationship Id="rId164" Type="http://schemas.openxmlformats.org/officeDocument/2006/relationships/slide" Target="slides/slide157.xml"/><Relationship Id="rId163" Type="http://schemas.openxmlformats.org/officeDocument/2006/relationships/slide" Target="slides/slide156.xml"/><Relationship Id="rId162" Type="http://schemas.openxmlformats.org/officeDocument/2006/relationships/slide" Target="slides/slide155.xml"/><Relationship Id="rId169" Type="http://schemas.openxmlformats.org/officeDocument/2006/relationships/slide" Target="slides/slide162.xml"/><Relationship Id="rId168" Type="http://schemas.openxmlformats.org/officeDocument/2006/relationships/slide" Target="slides/slide161.xml"/><Relationship Id="rId167" Type="http://schemas.openxmlformats.org/officeDocument/2006/relationships/slide" Target="slides/slide160.xml"/><Relationship Id="rId166" Type="http://schemas.openxmlformats.org/officeDocument/2006/relationships/slide" Target="slides/slide159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55" Type="http://schemas.openxmlformats.org/officeDocument/2006/relationships/slide" Target="slides/slide48.xml"/><Relationship Id="rId161" Type="http://schemas.openxmlformats.org/officeDocument/2006/relationships/slide" Target="slides/slide154.xml"/><Relationship Id="rId54" Type="http://schemas.openxmlformats.org/officeDocument/2006/relationships/slide" Target="slides/slide47.xml"/><Relationship Id="rId160" Type="http://schemas.openxmlformats.org/officeDocument/2006/relationships/slide" Target="slides/slide153.xml"/><Relationship Id="rId57" Type="http://schemas.openxmlformats.org/officeDocument/2006/relationships/slide" Target="slides/slide50.xml"/><Relationship Id="rId56" Type="http://schemas.openxmlformats.org/officeDocument/2006/relationships/slide" Target="slides/slide49.xml"/><Relationship Id="rId159" Type="http://schemas.openxmlformats.org/officeDocument/2006/relationships/slide" Target="slides/slide152.xml"/><Relationship Id="rId59" Type="http://schemas.openxmlformats.org/officeDocument/2006/relationships/slide" Target="slides/slide52.xml"/><Relationship Id="rId154" Type="http://schemas.openxmlformats.org/officeDocument/2006/relationships/slide" Target="slides/slide147.xml"/><Relationship Id="rId58" Type="http://schemas.openxmlformats.org/officeDocument/2006/relationships/slide" Target="slides/slide51.xml"/><Relationship Id="rId153" Type="http://schemas.openxmlformats.org/officeDocument/2006/relationships/slide" Target="slides/slide146.xml"/><Relationship Id="rId152" Type="http://schemas.openxmlformats.org/officeDocument/2006/relationships/slide" Target="slides/slide145.xml"/><Relationship Id="rId151" Type="http://schemas.openxmlformats.org/officeDocument/2006/relationships/slide" Target="slides/slide144.xml"/><Relationship Id="rId158" Type="http://schemas.openxmlformats.org/officeDocument/2006/relationships/slide" Target="slides/slide151.xml"/><Relationship Id="rId157" Type="http://schemas.openxmlformats.org/officeDocument/2006/relationships/slide" Target="slides/slide150.xml"/><Relationship Id="rId156" Type="http://schemas.openxmlformats.org/officeDocument/2006/relationships/slide" Target="slides/slide149.xml"/><Relationship Id="rId155" Type="http://schemas.openxmlformats.org/officeDocument/2006/relationships/slide" Target="slides/slide148.xml"/><Relationship Id="rId107" Type="http://schemas.openxmlformats.org/officeDocument/2006/relationships/slide" Target="slides/slide100.xml"/><Relationship Id="rId106" Type="http://schemas.openxmlformats.org/officeDocument/2006/relationships/slide" Target="slides/slide99.xml"/><Relationship Id="rId105" Type="http://schemas.openxmlformats.org/officeDocument/2006/relationships/slide" Target="slides/slide98.xml"/><Relationship Id="rId104" Type="http://schemas.openxmlformats.org/officeDocument/2006/relationships/slide" Target="slides/slide97.xml"/><Relationship Id="rId109" Type="http://schemas.openxmlformats.org/officeDocument/2006/relationships/slide" Target="slides/slide102.xml"/><Relationship Id="rId108" Type="http://schemas.openxmlformats.org/officeDocument/2006/relationships/slide" Target="slides/slide101.xml"/><Relationship Id="rId103" Type="http://schemas.openxmlformats.org/officeDocument/2006/relationships/slide" Target="slides/slide96.xml"/><Relationship Id="rId102" Type="http://schemas.openxmlformats.org/officeDocument/2006/relationships/slide" Target="slides/slide95.xml"/><Relationship Id="rId101" Type="http://schemas.openxmlformats.org/officeDocument/2006/relationships/slide" Target="slides/slide94.xml"/><Relationship Id="rId100" Type="http://schemas.openxmlformats.org/officeDocument/2006/relationships/slide" Target="slides/slide93.xml"/><Relationship Id="rId213" Type="http://customschemas.google.com/relationships/presentationmetadata" Target="metadata"/><Relationship Id="rId212" Type="http://schemas.openxmlformats.org/officeDocument/2006/relationships/font" Target="fonts/RobotoMono-boldItalic.fntdata"/><Relationship Id="rId211" Type="http://schemas.openxmlformats.org/officeDocument/2006/relationships/font" Target="fonts/RobotoMono-italic.fntdata"/><Relationship Id="rId210" Type="http://schemas.openxmlformats.org/officeDocument/2006/relationships/font" Target="fonts/RobotoMono-bold.fntdata"/><Relationship Id="rId129" Type="http://schemas.openxmlformats.org/officeDocument/2006/relationships/slide" Target="slides/slide122.xml"/><Relationship Id="rId128" Type="http://schemas.openxmlformats.org/officeDocument/2006/relationships/slide" Target="slides/slide121.xml"/><Relationship Id="rId127" Type="http://schemas.openxmlformats.org/officeDocument/2006/relationships/slide" Target="slides/slide120.xml"/><Relationship Id="rId126" Type="http://schemas.openxmlformats.org/officeDocument/2006/relationships/slide" Target="slides/slide119.xml"/><Relationship Id="rId121" Type="http://schemas.openxmlformats.org/officeDocument/2006/relationships/slide" Target="slides/slide114.xml"/><Relationship Id="rId120" Type="http://schemas.openxmlformats.org/officeDocument/2006/relationships/slide" Target="slides/slide113.xml"/><Relationship Id="rId125" Type="http://schemas.openxmlformats.org/officeDocument/2006/relationships/slide" Target="slides/slide118.xml"/><Relationship Id="rId124" Type="http://schemas.openxmlformats.org/officeDocument/2006/relationships/slide" Target="slides/slide117.xml"/><Relationship Id="rId123" Type="http://schemas.openxmlformats.org/officeDocument/2006/relationships/slide" Target="slides/slide116.xml"/><Relationship Id="rId122" Type="http://schemas.openxmlformats.org/officeDocument/2006/relationships/slide" Target="slides/slide115.xml"/><Relationship Id="rId95" Type="http://schemas.openxmlformats.org/officeDocument/2006/relationships/slide" Target="slides/slide88.xml"/><Relationship Id="rId94" Type="http://schemas.openxmlformats.org/officeDocument/2006/relationships/slide" Target="slides/slide87.xml"/><Relationship Id="rId97" Type="http://schemas.openxmlformats.org/officeDocument/2006/relationships/slide" Target="slides/slide90.xml"/><Relationship Id="rId96" Type="http://schemas.openxmlformats.org/officeDocument/2006/relationships/slide" Target="slides/slide89.xml"/><Relationship Id="rId99" Type="http://schemas.openxmlformats.org/officeDocument/2006/relationships/slide" Target="slides/slide92.xml"/><Relationship Id="rId98" Type="http://schemas.openxmlformats.org/officeDocument/2006/relationships/slide" Target="slides/slide91.xml"/><Relationship Id="rId91" Type="http://schemas.openxmlformats.org/officeDocument/2006/relationships/slide" Target="slides/slide84.xml"/><Relationship Id="rId90" Type="http://schemas.openxmlformats.org/officeDocument/2006/relationships/slide" Target="slides/slide83.xml"/><Relationship Id="rId93" Type="http://schemas.openxmlformats.org/officeDocument/2006/relationships/slide" Target="slides/slide86.xml"/><Relationship Id="rId92" Type="http://schemas.openxmlformats.org/officeDocument/2006/relationships/slide" Target="slides/slide85.xml"/><Relationship Id="rId118" Type="http://schemas.openxmlformats.org/officeDocument/2006/relationships/slide" Target="slides/slide111.xml"/><Relationship Id="rId117" Type="http://schemas.openxmlformats.org/officeDocument/2006/relationships/slide" Target="slides/slide110.xml"/><Relationship Id="rId116" Type="http://schemas.openxmlformats.org/officeDocument/2006/relationships/slide" Target="slides/slide109.xml"/><Relationship Id="rId115" Type="http://schemas.openxmlformats.org/officeDocument/2006/relationships/slide" Target="slides/slide108.xml"/><Relationship Id="rId119" Type="http://schemas.openxmlformats.org/officeDocument/2006/relationships/slide" Target="slides/slide112.xml"/><Relationship Id="rId110" Type="http://schemas.openxmlformats.org/officeDocument/2006/relationships/slide" Target="slides/slide103.xml"/><Relationship Id="rId114" Type="http://schemas.openxmlformats.org/officeDocument/2006/relationships/slide" Target="slides/slide107.xml"/><Relationship Id="rId113" Type="http://schemas.openxmlformats.org/officeDocument/2006/relationships/slide" Target="slides/slide106.xml"/><Relationship Id="rId112" Type="http://schemas.openxmlformats.org/officeDocument/2006/relationships/slide" Target="slides/slide105.xml"/><Relationship Id="rId111" Type="http://schemas.openxmlformats.org/officeDocument/2006/relationships/slide" Target="slides/slide104.xml"/><Relationship Id="rId206" Type="http://schemas.openxmlformats.org/officeDocument/2006/relationships/font" Target="fonts/Arimo-bold.fntdata"/><Relationship Id="rId205" Type="http://schemas.openxmlformats.org/officeDocument/2006/relationships/font" Target="fonts/Arimo-regular.fntdata"/><Relationship Id="rId204" Type="http://schemas.openxmlformats.org/officeDocument/2006/relationships/slide" Target="slides/slide197.xml"/><Relationship Id="rId203" Type="http://schemas.openxmlformats.org/officeDocument/2006/relationships/slide" Target="slides/slide196.xml"/><Relationship Id="rId209" Type="http://schemas.openxmlformats.org/officeDocument/2006/relationships/font" Target="fonts/RobotoMono-regular.fntdata"/><Relationship Id="rId208" Type="http://schemas.openxmlformats.org/officeDocument/2006/relationships/font" Target="fonts/Arimo-boldItalic.fntdata"/><Relationship Id="rId207" Type="http://schemas.openxmlformats.org/officeDocument/2006/relationships/font" Target="fonts/Arimo-italic.fntdata"/><Relationship Id="rId202" Type="http://schemas.openxmlformats.org/officeDocument/2006/relationships/slide" Target="slides/slide195.xml"/><Relationship Id="rId201" Type="http://schemas.openxmlformats.org/officeDocument/2006/relationships/slide" Target="slides/slide194.xml"/><Relationship Id="rId200" Type="http://schemas.openxmlformats.org/officeDocument/2006/relationships/slide" Target="slides/slide19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9" name="Google Shape;169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3" name="Google Shape;31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314" name="Google Shape;314;p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7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8" name="Google Shape;1858;p9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9" name="Google Shape;1859;p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860" name="Google Shape;1860;p9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36dc6529d5e_0_1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6" name="Google Shape;1896;g36dc6529d5e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897" name="Google Shape;1897;g36dc6529d5e_0_1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9" name="Shape 1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0" name="Google Shape;1930;p9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1" name="Google Shape;1931;p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932" name="Google Shape;1932;p9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p10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0" name="Google Shape;1940;p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1941" name="Google Shape;1941;p10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5" name="Shape 1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" name="Google Shape;1966;p10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7" name="Google Shape;1967;p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1968" name="Google Shape;1968;p10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p10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0" name="Google Shape;1980;p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package com.hk;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public class Test {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	public static void main(Strings() args) {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	Parent P = new Child();	// 부타자생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		p.aa();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		p.bb();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		p.cc();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	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	system.out.println();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	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	Child c = (Child)p;	// 부타자참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		c.aa();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		c.bb();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		c.cc();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	}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}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	</a:t>
            </a:r>
            <a:endParaRPr sz="1400"/>
          </a:p>
        </p:txBody>
      </p:sp>
      <p:sp>
        <p:nvSpPr>
          <p:cNvPr id="1981" name="Google Shape;1981;p10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3" name="Shape 2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4" name="Google Shape;2014;p10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5" name="Google Shape;2015;p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016" name="Google Shape;2016;p10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p10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4" name="Google Shape;2034;p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035" name="Google Shape;2035;p10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p10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6" name="Google Shape;2046;p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047" name="Google Shape;2047;p10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4" name="Shape 2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Google Shape;2055;p10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6" name="Google Shape;2056;p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057" name="Google Shape;2057;p10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34679f32dc_0_3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3" name="Google Shape;323;g334679f32dc_0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324" name="Google Shape;324;g334679f32dc_0_37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p10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5" name="Google Shape;2065;p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066" name="Google Shape;2066;p10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p10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4" name="Google Shape;2074;p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075" name="Google Shape;2075;p10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3" name="Shape 2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4" name="Google Shape;2114;p1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5" name="Google Shape;2115;p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116" name="Google Shape;2116;p1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2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" name="Google Shape;2123;p1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4" name="Google Shape;2124;p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125" name="Google Shape;2125;p1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2" name="Google Shape;2132;g32ad0131b72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3" name="Google Shape;2133;g32ad0131b7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134" name="Google Shape;2134;g32ad0131b72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1" name="Shape 2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2" name="Google Shape;2142;p1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3" name="Google Shape;2143;p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144" name="Google Shape;2144;p1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7" name="Shape 2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8" name="Google Shape;2218;g36e9785920e_0_5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9" name="Google Shape;2219;g36e9785920e_0_5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220" name="Google Shape;2220;g36e9785920e_0_55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8" name="Shape 2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9" name="Google Shape;2229;g36e9785920e_0_6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0" name="Google Shape;2230;g36e9785920e_0_6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231" name="Google Shape;2231;g36e9785920e_0_64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9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g334679f32dc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41" name="Google Shape;2241;g334679f32d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242" name="Google Shape;2242;g334679f32dc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0" name="Shape 2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1" name="Google Shape;2251;g36dc6529d5e_0_1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2" name="Google Shape;2252;g36dc6529d5e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253" name="Google Shape;2253;g36dc6529d5e_0_17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5" name="Google Shape;34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346" name="Google Shape;346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9" name="Shape 2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0" name="Google Shape;2260;p1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1" name="Google Shape;2261;p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262" name="Google Shape;2262;p1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3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g36e9785920e_0_4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5" name="Google Shape;2275;g36e9785920e_0_4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276" name="Google Shape;2276;g36e9785920e_0_45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7" name="Shape 2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8" name="Google Shape;2288;g36e9785920e_0_48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9" name="Google Shape;2289;g36e9785920e_0_4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290" name="Google Shape;2290;g36e9785920e_0_48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8" name="Shape 2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9" name="Google Shape;2299;g36e9785920e_0_49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0" name="Google Shape;2300;g36e9785920e_0_4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301" name="Google Shape;2301;g36e9785920e_0_49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9" name="Shape 2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0" name="Google Shape;2310;g36e9785920e_0_5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11" name="Google Shape;2311;g36e9785920e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312" name="Google Shape;2312;g36e9785920e_0_5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1" name="Shape 2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2" name="Google Shape;2322;g36e9785920e_0_5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3" name="Google Shape;2323;g36e9785920e_0_5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324" name="Google Shape;2324;g36e9785920e_0_53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3" name="Shape 2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" name="Google Shape;2334;p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35" name="Google Shape;2335;p1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9" name="Shape 2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0" name="Google Shape;2340;p1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1" name="Google Shape;2341;p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342" name="Google Shape;2342;p1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5" name="Shape 2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" name="Google Shape;2426;p1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7" name="Google Shape;2427;p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428" name="Google Shape;2428;p1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p1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7" name="Google Shape;2467;p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468" name="Google Shape;2468;p1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4" name="Google Shape;35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355" name="Google Shape;355;p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36e9785920e_0_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7" name="Google Shape;2477;g36e9785920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478" name="Google Shape;2478;g36e9785920e_0_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5" name="Shape 2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6" name="Google Shape;2486;g36e9785920e_0_7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7" name="Google Shape;2487;g36e9785920e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488" name="Google Shape;2488;g36e9785920e_0_7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0" name="Shape 2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1" name="Google Shape;2571;g36e9785920e_0_1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2" name="Google Shape;2572;g36e9785920e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573" name="Google Shape;2573;g36e9785920e_0_17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4" name="Shape 2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5" name="Google Shape;2585;p1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6" name="Google Shape;2586;p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587" name="Google Shape;2587;p1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5" name="Shape 2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6" name="Google Shape;2626;g370cbc7cd92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7" name="Google Shape;2627;g370cbc7cd9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628" name="Google Shape;2628;g370cbc7cd92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6" name="Shape 2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7" name="Google Shape;2637;p1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8" name="Google Shape;2638;p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639" name="Google Shape;2639;p1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6" name="Shape 2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7" name="Google Shape;2647;g36e9785920e_0_4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8" name="Google Shape;2648;g36e9785920e_0_4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649" name="Google Shape;2649;g36e9785920e_0_4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36e9785920e_0_3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8" name="Google Shape;2658;g36e9785920e_0_3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659" name="Google Shape;2659;g36e9785920e_0_33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6" name="Shape 2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7" name="Google Shape;2697;g36e9785920e_0_2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98" name="Google Shape;2698;g36e9785920e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699" name="Google Shape;2699;g36e9785920e_0_26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7" name="Shape 2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8" name="Google Shape;2708;p1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9" name="Google Shape;2709;p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710" name="Google Shape;2710;p11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3" name="Google Shape;36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364" name="Google Shape;364;p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7" name="Shape 2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8" name="Google Shape;2718;g36e9785920e_0_4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9" name="Google Shape;2719;g36e9785920e_0_4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720" name="Google Shape;2720;g36e9785920e_0_43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7" name="Shape 2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8" name="Google Shape;2728;g36e9785920e_0_3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29" name="Google Shape;2729;g36e9785920e_0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730" name="Google Shape;2730;g36e9785920e_0_37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7" name="Shape 2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8" name="Google Shape;2738;p1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9" name="Google Shape;2739;p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740" name="Google Shape;2740;p1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2" name="Shape 2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3" name="Google Shape;2753;p1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4" name="Google Shape;2754;p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755" name="Google Shape;2755;p12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6" name="Shape 2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7" name="Google Shape;2817;p1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8" name="Google Shape;2818;p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819" name="Google Shape;2819;p1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4" name="Shape 2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5" name="Google Shape;2845;p1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6" name="Google Shape;2846;p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847" name="Google Shape;2847;p12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p1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55" name="Google Shape;2855;p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856" name="Google Shape;2856;p12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3346dc94bb5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3" name="Google Shape;2873;g3346dc94bb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874" name="Google Shape;2874;g3346dc94bb5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6" name="Shape 2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" name="Google Shape;2887;g3346dc94bb5_0_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8" name="Google Shape;2888;g3346dc94bb5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889" name="Google Shape;2889;g3346dc94bb5_0_2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6" name="Shape 2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" name="Google Shape;2897;g3346dc94bb5_0_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8" name="Google Shape;2898;g3346dc94bb5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899" name="Google Shape;2899;g3346dc94bb5_0_6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3" name="Google Shape;37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374" name="Google Shape;374;p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7" name="Shape 2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" name="Google Shape;2908;g3346dc94bb5_0_8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9" name="Google Shape;2909;g3346dc94bb5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910" name="Google Shape;2910;g3346dc94bb5_0_8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2" name="Shape 2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3" name="Google Shape;2923;g36f903209f0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24" name="Google Shape;2924;g36f903209f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925" name="Google Shape;2925;g36f903209f0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8" name="Shape 2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" name="Google Shape;2949;g3346dc94bb5_0_1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50" name="Google Shape;2950;g3346dc94bb5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951" name="Google Shape;2951;g3346dc94bb5_0_1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8" name="Shape 2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" name="Google Shape;2959;g3346dc94bb5_0_17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60" name="Google Shape;2960;g3346dc94bb5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961" name="Google Shape;2961;g3346dc94bb5_0_17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8" name="Shape 2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" name="Google Shape;2969;g36dea8e6455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0" name="Google Shape;2970;g36dea8e645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971" name="Google Shape;2971;g36dea8e6455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8" name="Shape 2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" name="Google Shape;2979;g2ec651e9594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80" name="Google Shape;2980;g2ec651e959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2981" name="Google Shape;2981;g2ec651e9594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9" name="Shape 2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" name="Google Shape;3000;p1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01" name="Google Shape;3001;p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002" name="Google Shape;3002;p12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4" name="Shape 3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5" name="Google Shape;3025;p1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26" name="Google Shape;3026;p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027" name="Google Shape;3027;p12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3" name="Shape 3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3074;p1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75" name="Google Shape;3075;p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076" name="Google Shape;3076;p13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3" name="Shape 3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Google Shape;3084;p1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5" name="Google Shape;3085;p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086" name="Google Shape;3086;p13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3" name="Google Shape;38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384" name="Google Shape;384;p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6" name="Shape 3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7" name="Google Shape;3117;p1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18" name="Google Shape;3118;p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119" name="Google Shape;3119;p13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8" name="Shape 3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9" name="Google Shape;3129;p1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30" name="Google Shape;3130;p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131" name="Google Shape;3131;p13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3" name="Shape 3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4" name="Google Shape;3154;p1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55" name="Google Shape;3155;p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156" name="Google Shape;3156;p13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5" name="Shape 3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6" name="Google Shape;3166;p1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67" name="Google Shape;3167;p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168" name="Google Shape;3168;p13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5" name="Shape 3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6" name="Google Shape;3176;p1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7" name="Google Shape;3177;p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178" name="Google Shape;3178;p13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4" name="Shape 3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" name="Google Shape;3205;p1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06" name="Google Shape;3206;p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207" name="Google Shape;3207;p13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6" name="Shape 3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7" name="Google Shape;3217;p1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18" name="Google Shape;3218;p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219" name="Google Shape;3219;p13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1" name="Shape 3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2" name="Google Shape;3242;p1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43" name="Google Shape;3243;p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244" name="Google Shape;3244;p13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3" name="Shape 3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4" name="Google Shape;3254;g2ebe5e23272_0_20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5" name="Google Shape;3255;g2ebe5e23272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256" name="Google Shape;3256;g2ebe5e23272_0_20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2" name="Shape 3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3" name="Google Shape;3293;g2ebe5e23272_0_3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4" name="Google Shape;3294;g2ebe5e23272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295" name="Google Shape;3295;g2ebe5e23272_0_3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3" name="Google Shape;39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394" name="Google Shape;394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9" name="Shape 3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0" name="Google Shape;3310;g2ebe5e23272_0_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11" name="Google Shape;3311;g2ebe5e23272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312" name="Google Shape;3312;g2ebe5e23272_0_5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5" name="Shape 3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6" name="Google Shape;3326;g2ebe5e23272_0_4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27" name="Google Shape;3327;g2ebe5e23272_0_4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328" name="Google Shape;3328;g2ebe5e23272_0_42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5" name="Shape 3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6" name="Google Shape;3346;g2ebe5e23272_0_8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7" name="Google Shape;3347;g2ebe5e23272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348" name="Google Shape;3348;g2ebe5e23272_0_8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9" name="Shape 3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0" name="Google Shape;3370;g2ebe5e23272_0_1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71" name="Google Shape;3371;g2ebe5e23272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372" name="Google Shape;3372;g2ebe5e23272_0_1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8" name="Shape 3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" name="Google Shape;3379;g2ef0c535782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80" name="Google Shape;3380;g2ef0c53578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637페이지 소스 참고.</a:t>
            </a:r>
            <a:endParaRPr sz="1400"/>
          </a:p>
        </p:txBody>
      </p:sp>
      <p:sp>
        <p:nvSpPr>
          <p:cNvPr id="3381" name="Google Shape;3381;g2ef0c535782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6" name="Shape 3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7" name="Google Shape;3397;g2ed361db987_0_8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98" name="Google Shape;3398;g2ed361db987_0_8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1" name="Shape 3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2" name="Google Shape;3402;g2ed361db987_0_8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03" name="Google Shape;3403;g2ed361db987_0_8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6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7" name="Google Shape;3407;g2ed361db987_0_8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08" name="Google Shape;3408;g2ed361db987_0_8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09" name="Google Shape;3409;g2ed361db987_0_8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4" name="Shape 3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5" name="Google Shape;3415;g2ed361db987_0_84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6" name="Google Shape;3416;g2ed361db987_0_8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17" name="Google Shape;3417;g2ed361db987_0_84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0" name="Shape 3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1" name="Google Shape;3421;g2ed361db987_0_109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2" name="Google Shape;3422;g2ed361db987_0_10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23" name="Google Shape;3423;g2ed361db987_0_109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5" name="Google Shape;41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416" name="Google Shape;416;p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7" name="Shape 3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8" name="Google Shape;3428;g2ed361db987_0_8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29" name="Google Shape;3429;g2ed361db987_0_84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6" name="Shape 3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7" name="Google Shape;3447;g2ed361db987_0_8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48" name="Google Shape;3448;g2ed361db987_0_86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2" name="Shape 3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3" name="Google Shape;3453;g2ed361db987_0_11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54" name="Google Shape;3454;g2ed361db987_0_110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8" name="Shape 3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9" name="Google Shape;3459;g2ed361db987_0_86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60" name="Google Shape;3460;g2ed361db987_0_8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61" name="Google Shape;3461;g2ed361db987_0_86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7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8" name="Google Shape;3518;g2ed361db987_0_9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19" name="Google Shape;3519;g2ed361db987_0_9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5" name="Shape 3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6" name="Google Shape;3526;g2ed361db987_0_9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27" name="Google Shape;3527;g2ed361db987_0_9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1" name="Shape 3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2" name="Google Shape;3542;g2ed361db987_0_9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43" name="Google Shape;3543;g2ed361db987_0_94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6" name="Shape 3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7" name="Google Shape;3547;g2ed361db987_0_9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48" name="Google Shape;3548;g2ed361db987_0_95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1" name="Shape 3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2" name="Google Shape;3552;g2ed361db987_0_9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53" name="Google Shape;3553;g2ed361db987_0_95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6" name="Shape 3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7" name="Google Shape;3557;g2ed361db987_0_9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58" name="Google Shape;3558;g2ed361db987_0_96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5" name="Google Shape;44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446" name="Google Shape;446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1" name="Shape 3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2" name="Google Shape;3562;g2ed361db987_0_9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63" name="Google Shape;3563;g2ed361db987_0_96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6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7" name="Google Shape;3567;g2ed361db987_0_96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68" name="Google Shape;3568;g2ed361db987_0_9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69" name="Google Shape;3569;g2ed361db987_0_96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4" name="Shape 3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5" name="Google Shape;3575;g2ed361db987_0_9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76" name="Google Shape;3576;g2ed361db987_0_97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1" name="Shape 3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2" name="Google Shape;3582;g2ed361db987_0_9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83" name="Google Shape;3583;g2ed361db987_0_98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7" name="Shape 3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8" name="Google Shape;3588;g2ed361db987_0_98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89" name="Google Shape;3589;g2ed361db987_0_98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4" name="Shape 3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5" name="Google Shape;3595;g2ed361db987_0_11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96" name="Google Shape;3596;g2ed361db987_0_11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0" name="Shape 3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1" name="Google Shape;3601;g2ed361db987_0_9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02" name="Google Shape;3602;g2ed361db987_0_99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0" name="Shape 3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1" name="Google Shape;3631;g2ed78229f2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32" name="Google Shape;3632;g2ed78229f2e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34679f32dc_0_1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g334679f32dc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76" name="Google Shape;176;g334679f32dc_0_1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0" name="Google Shape;46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461" name="Google Shape;461;p1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9" name="Google Shape;51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520" name="Google Shape;520;p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9" name="Google Shape;52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530" name="Google Shape;530;p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334679f32dc_0_47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0" name="Google Shape;540;g334679f32dc_0_4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541" name="Google Shape;541;g334679f32dc_0_47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9" name="Google Shape;54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550" name="Google Shape;550;p2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8" name="Google Shape;55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559" name="Google Shape;559;p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7" name="Google Shape;56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568" name="Google Shape;568;p2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7" name="Google Shape;577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578" name="Google Shape;578;p2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8" name="Google Shape;58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589" name="Google Shape;589;p2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9" name="Google Shape;599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600">
              <a:solidFill>
                <a:schemeClr val="dk1"/>
              </a:solidFill>
            </a:endParaRPr>
          </a:p>
        </p:txBody>
      </p:sp>
      <p:sp>
        <p:nvSpPr>
          <p:cNvPr id="600" name="Google Shape;600;p2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34679f32dc_0_1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g334679f32dc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92" name="Google Shape;192;g334679f32dc_0_13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0" name="Google Shape;61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600">
              <a:solidFill>
                <a:schemeClr val="dk1"/>
              </a:solidFill>
            </a:endParaRPr>
          </a:p>
        </p:txBody>
      </p:sp>
      <p:sp>
        <p:nvSpPr>
          <p:cNvPr id="611" name="Google Shape;611;p2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4" name="Google Shape;624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625" name="Google Shape;625;p3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5" name="Google Shape;645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646" name="Google Shape;646;p3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4" name="Google Shape;654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655" name="Google Shape;655;p3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9" name="Google Shape;679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680" name="Google Shape;680;p3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4" name="Google Shape;714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715" name="Google Shape;715;p3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6" name="Google Shape;736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737" name="Google Shape;737;p3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8" name="Google Shape;758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759" name="Google Shape;759;p3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7" name="Google Shape;777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778" name="Google Shape;778;p3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6" name="Google Shape;786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787" name="Google Shape;787;p3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34679f32dc_0_1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g334679f32dc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01" name="Google Shape;201;g334679f32dc_0_14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5" name="Google Shape;795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796" name="Google Shape;796;p3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5" name="Google Shape;805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806" name="Google Shape;806;p4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5" name="Google Shape;815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816" name="Google Shape;816;p4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4" name="Google Shape;824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825" name="Google Shape;825;p4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4" name="Google Shape;834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835" name="Google Shape;835;p4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4" name="Google Shape;844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9" name="Google Shape;849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850" name="Google Shape;850;p4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6" name="Google Shape;866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867" name="Google Shape;867;p4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2" name="Google Shape;882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883" name="Google Shape;883;p4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3" name="Google Shape;893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894" name="Google Shape;894;p4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34679f32dc_0_1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g334679f32dc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13" name="Google Shape;213;g334679f32dc_0_15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3" name="Google Shape;903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904" name="Google Shape;904;p4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3" name="Google Shape;913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914" name="Google Shape;914;p5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5" name="Google Shape;925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926" name="Google Shape;926;p5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7" name="Google Shape;937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938" name="Google Shape;938;p5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9" name="Google Shape;949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950" name="Google Shape;950;p5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9" name="Google Shape;959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960" name="Google Shape;960;p5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0" name="Google Shape;970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971" name="Google Shape;971;p5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9" name="Google Shape;979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980" name="Google Shape;980;p5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989" name="Google Shape;989;p5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8" name="Google Shape;998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999" name="Google Shape;999;p5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38" name="Google Shape;238;p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8" name="Google Shape;1008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009" name="Google Shape;1009;p5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8" name="Google Shape;1018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019" name="Google Shape;1019;p6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7" name="Google Shape;1027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028" name="Google Shape;1028;p6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6" name="Google Shape;1036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037" name="Google Shape;1037;p6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5" name="Google Shape;1045;p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046" name="Google Shape;1046;p6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4" name="Google Shape;1054;p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055" name="Google Shape;1055;p6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4" name="Google Shape;1064;p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065" name="Google Shape;1065;p6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5" name="Google Shape;1075;p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상수 : 항상 일정한 값을 유지하는 데이터</a:t>
            </a:r>
            <a:endParaRPr/>
          </a:p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Static final : 상수로 선언된 값은 변하지 않는다.(전부 대문자로 기록)</a:t>
            </a:r>
            <a:endParaRPr/>
          </a:p>
          <a:p>
            <a:pPr indent="-514350" lvl="0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400"/>
              <a:t>Ex) </a:t>
            </a:r>
            <a:r>
              <a:rPr lang="en-US" sz="1400">
                <a:solidFill>
                  <a:schemeClr val="dk1"/>
                </a:solidFill>
              </a:rPr>
              <a:t>public static final double ME=5.34;</a:t>
            </a:r>
            <a:endParaRPr/>
          </a:p>
          <a:p>
            <a:pPr indent="-514350" lvl="0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400">
                <a:solidFill>
                  <a:schemeClr val="dk1"/>
                </a:solidFill>
              </a:rPr>
              <a:t>	Math.PI, Math.E</a:t>
            </a:r>
            <a:endParaRPr/>
          </a:p>
        </p:txBody>
      </p:sp>
      <p:sp>
        <p:nvSpPr>
          <p:cNvPr id="1076" name="Google Shape;1076;p6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3" name="Google Shape;1103;p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104" name="Google Shape;1104;p6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0" name="Google Shape;1120;p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121" name="Google Shape;1121;p6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53" name="Google Shape;253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8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0" name="Google Shape;1140;p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141" name="Google Shape;1141;p7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9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1" name="Google Shape;1161;p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1162" name="Google Shape;1162;p7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0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p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2" name="Google Shape;1172;p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1173" name="Google Shape;1173;p7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82" name="Google Shape;1182;p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7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7" name="Google Shape;1187;p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188" name="Google Shape;1188;p7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9" name="Google Shape;1199;p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1200" name="Google Shape;1200;p7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7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6" name="Google Shape;1216;p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1217" name="Google Shape;1217;p7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6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p7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8" name="Google Shape;1268;p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1269" name="Google Shape;1269;p7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3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p7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5" name="Google Shape;1315;p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316" name="Google Shape;1316;p7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4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7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6" name="Google Shape;1326;p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327" name="Google Shape;1327;p7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" name="Google Shape;26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66" name="Google Shape;266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8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6" name="Google Shape;1336;p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337" name="Google Shape;1337;p8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5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Google Shape;1346;p8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7" name="Google Shape;1347;p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348" name="Google Shape;1348;p8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5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8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7" name="Google Shape;1357;p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1358" name="Google Shape;1358;p8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5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Google Shape;1366;p8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7" name="Google Shape;1367;p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1368" name="Google Shape;1368;p8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5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p8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7" name="Google Shape;1407;p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1408" name="Google Shape;1408;p8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8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6" name="Google Shape;1456;p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rPr lang="en-US" sz="800"/>
              <a:t>슬라이드 노트 내용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1457" name="Google Shape;1457;p8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8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8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0" name="Google Shape;1500;p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501" name="Google Shape;1501;p8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8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9" name="Google Shape;1509;p8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0" name="Google Shape;1510;p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511" name="Google Shape;1511;p8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29" name="Google Shape;1529;p8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2" name="Shape 1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p8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4" name="Google Shape;1534;p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535" name="Google Shape;1535;p8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34679f32dc_0_2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6" name="Google Shape;286;g334679f32dc_0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287" name="Google Shape;287;g334679f32dc_0_26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9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5" name="Google Shape;1545;p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546" name="Google Shape;1546;p9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9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p9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1" name="Google Shape;1611;p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612" name="Google Shape;1612;p9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5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9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7" name="Google Shape;1657;p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658" name="Google Shape;1658;p9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1" name="Shape 1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2" name="Google Shape;1672;p9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3" name="Google Shape;1673;p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674" name="Google Shape;1674;p9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6" name="Shape 1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7" name="Google Shape;1767;g36dc6529d5e_0_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8" name="Google Shape;1768;g36dc6529d5e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769" name="Google Shape;1769;g36dc6529d5e_0_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8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p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80" name="Google Shape;1780;p9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p9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5" name="Google Shape;1785;p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- OOP 특징</a:t>
            </a:r>
            <a:endParaRPr/>
          </a:p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 기능별로 프로그램(시스템)을 나눔 : 컴포넌트</a:t>
            </a:r>
            <a:endParaRPr/>
          </a:p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 객체/개체 : 객체간의 관계성</a:t>
            </a:r>
            <a:endParaRPr/>
          </a:p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 선언과 구현을 분리 -&gt; 인터페이스 필요</a:t>
            </a:r>
            <a:endParaRPr/>
          </a:p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 컴포넌트를 여러 개 붙여서 원하는 시스템을 구축 -&gt; 빌딩블록(배포와 조립)</a:t>
            </a:r>
            <a:endParaRPr/>
          </a:p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/>
              <a:t> 명세서와 문서화</a:t>
            </a:r>
            <a:endParaRPr/>
          </a:p>
        </p:txBody>
      </p:sp>
      <p:sp>
        <p:nvSpPr>
          <p:cNvPr id="1786" name="Google Shape;1786;p9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7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" name="Google Shape;1818;p9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9" name="Google Shape;1819;p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820" name="Google Shape;1820;p9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p9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1" name="Google Shape;1841;p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842" name="Google Shape;1842;p9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8" name="Shape 1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9" name="Google Shape;1849;p10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0" name="Google Shape;1850;p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</p:txBody>
      </p:sp>
      <p:sp>
        <p:nvSpPr>
          <p:cNvPr id="1851" name="Google Shape;1851;p10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슬라이드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1"/>
          <p:cNvSpPr txBox="1"/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41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1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4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및 세로 텍스트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50"/>
          <p:cNvSpPr txBox="1"/>
          <p:nvPr>
            <p:ph idx="1" type="body"/>
          </p:nvPr>
        </p:nvSpPr>
        <p:spPr>
          <a:xfrm rot="5400000">
            <a:off x="2308951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50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0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5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세로 제목 및 텍스트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1"/>
          <p:cNvSpPr txBox="1"/>
          <p:nvPr>
            <p:ph type="title"/>
          </p:nvPr>
        </p:nvSpPr>
        <p:spPr>
          <a:xfrm rot="5400000">
            <a:off x="4732351" y="2171689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51"/>
          <p:cNvSpPr txBox="1"/>
          <p:nvPr>
            <p:ph idx="1" type="body"/>
          </p:nvPr>
        </p:nvSpPr>
        <p:spPr>
          <a:xfrm rot="5400000">
            <a:off x="541350" y="190487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51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51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5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및 내용">
  <p:cSld name="1_제목 및 내용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52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52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52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5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0" name="Google Shape;90;p152"/>
          <p:cNvCxnSpPr/>
          <p:nvPr/>
        </p:nvCxnSpPr>
        <p:spPr>
          <a:xfrm>
            <a:off x="-672752" y="1196752"/>
            <a:ext cx="3348300" cy="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1" name="Google Shape;91;p152"/>
          <p:cNvCxnSpPr/>
          <p:nvPr/>
        </p:nvCxnSpPr>
        <p:spPr>
          <a:xfrm rot="5400000">
            <a:off x="-487378" y="949937"/>
            <a:ext cx="1861500" cy="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슬라이드" type="title">
  <p:cSld name="TITLE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ed361db987_0_1028"/>
          <p:cNvSpPr txBox="1"/>
          <p:nvPr>
            <p:ph type="ctrTitle"/>
          </p:nvPr>
        </p:nvSpPr>
        <p:spPr>
          <a:xfrm>
            <a:off x="1143000" y="1122363"/>
            <a:ext cx="6858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algun Gothic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g2ed361db987_0_1028"/>
          <p:cNvSpPr txBox="1"/>
          <p:nvPr>
            <p:ph idx="1" type="subTitle"/>
          </p:nvPr>
        </p:nvSpPr>
        <p:spPr>
          <a:xfrm>
            <a:off x="1143000" y="3602038"/>
            <a:ext cx="6858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01" name="Google Shape;101;g2ed361db987_0_1028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g2ed361db987_0_1028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g2ed361db987_0_1028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및 내용" type="obj">
  <p:cSld name="OBJEC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ed361db987_0_1034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g2ed361db987_0_1034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g2ed361db987_0_1034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g2ed361db987_0_1034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g2ed361db987_0_1034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구역 머리글" type="secHead">
  <p:cSld name="SECTION_HEADER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ed361db987_0_1040"/>
          <p:cNvSpPr txBox="1"/>
          <p:nvPr>
            <p:ph type="title"/>
          </p:nvPr>
        </p:nvSpPr>
        <p:spPr>
          <a:xfrm>
            <a:off x="623888" y="1709738"/>
            <a:ext cx="78867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algun Gothic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g2ed361db987_0_1040"/>
          <p:cNvSpPr txBox="1"/>
          <p:nvPr>
            <p:ph idx="1" type="body"/>
          </p:nvPr>
        </p:nvSpPr>
        <p:spPr>
          <a:xfrm>
            <a:off x="623888" y="4589463"/>
            <a:ext cx="78867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3" name="Google Shape;113;g2ed361db987_0_1040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g2ed361db987_0_1040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g2ed361db987_0_1040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콘텐츠 2개" type="twoObj">
  <p:cSld name="TWO_OBJECTS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ed361db987_0_1046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g2ed361db987_0_1046"/>
          <p:cNvSpPr txBox="1"/>
          <p:nvPr>
            <p:ph idx="1" type="body"/>
          </p:nvPr>
        </p:nvSpPr>
        <p:spPr>
          <a:xfrm>
            <a:off x="6286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g2ed361db987_0_1046"/>
          <p:cNvSpPr txBox="1"/>
          <p:nvPr>
            <p:ph idx="2" type="body"/>
          </p:nvPr>
        </p:nvSpPr>
        <p:spPr>
          <a:xfrm>
            <a:off x="46291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" name="Google Shape;120;g2ed361db987_0_1046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g2ed361db987_0_1046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g2ed361db987_0_1046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비교" type="twoTxTwoObj">
  <p:cSld name="TWO_OBJECTS_WITH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ed361db987_0_1053"/>
          <p:cNvSpPr txBox="1"/>
          <p:nvPr>
            <p:ph type="title"/>
          </p:nvPr>
        </p:nvSpPr>
        <p:spPr>
          <a:xfrm>
            <a:off x="629841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g2ed361db987_0_1053"/>
          <p:cNvSpPr txBox="1"/>
          <p:nvPr>
            <p:ph idx="1" type="body"/>
          </p:nvPr>
        </p:nvSpPr>
        <p:spPr>
          <a:xfrm>
            <a:off x="629841" y="1681163"/>
            <a:ext cx="38685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6" name="Google Shape;126;g2ed361db987_0_1053"/>
          <p:cNvSpPr txBox="1"/>
          <p:nvPr>
            <p:ph idx="2" type="body"/>
          </p:nvPr>
        </p:nvSpPr>
        <p:spPr>
          <a:xfrm>
            <a:off x="629841" y="2505075"/>
            <a:ext cx="38685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" name="Google Shape;127;g2ed361db987_0_1053"/>
          <p:cNvSpPr txBox="1"/>
          <p:nvPr>
            <p:ph idx="3" type="body"/>
          </p:nvPr>
        </p:nvSpPr>
        <p:spPr>
          <a:xfrm>
            <a:off x="4629150" y="1681163"/>
            <a:ext cx="38874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8" name="Google Shape;128;g2ed361db987_0_1053"/>
          <p:cNvSpPr txBox="1"/>
          <p:nvPr>
            <p:ph idx="4" type="body"/>
          </p:nvPr>
        </p:nvSpPr>
        <p:spPr>
          <a:xfrm>
            <a:off x="4629150" y="2505075"/>
            <a:ext cx="38874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g2ed361db987_0_1053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g2ed361db987_0_1053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g2ed361db987_0_1053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만" type="titleOnly">
  <p:cSld name="TITLE_ONL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ed361db987_0_1062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g2ed361db987_0_1062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g2ed361db987_0_1062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g2ed361db987_0_1062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빈 화면" type="blank">
  <p:cSld name="BLANK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ed361db987_0_1067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g2ed361db987_0_1067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g2ed361db987_0_1067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빈 화면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2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2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4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캡션 있는 콘텐츠" type="objTx">
  <p:cSld name="OBJECT_WITH_CAPTION_TEX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ed361db987_0_1071"/>
          <p:cNvSpPr txBox="1"/>
          <p:nvPr>
            <p:ph type="title"/>
          </p:nvPr>
        </p:nvSpPr>
        <p:spPr>
          <a:xfrm>
            <a:off x="629841" y="457200"/>
            <a:ext cx="29490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lgun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g2ed361db987_0_1071"/>
          <p:cNvSpPr txBox="1"/>
          <p:nvPr>
            <p:ph idx="1" type="body"/>
          </p:nvPr>
        </p:nvSpPr>
        <p:spPr>
          <a:xfrm>
            <a:off x="3887391" y="987425"/>
            <a:ext cx="46293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44" name="Google Shape;144;g2ed361db987_0_1071"/>
          <p:cNvSpPr txBox="1"/>
          <p:nvPr>
            <p:ph idx="2" type="body"/>
          </p:nvPr>
        </p:nvSpPr>
        <p:spPr>
          <a:xfrm>
            <a:off x="629841" y="2057400"/>
            <a:ext cx="29490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5" name="Google Shape;145;g2ed361db987_0_1071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g2ed361db987_0_1071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g2ed361db987_0_1071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캡션 있는 그림" type="picTx">
  <p:cSld name="PICTURE_WITH_CAPTION_TEX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ed361db987_0_1078"/>
          <p:cNvSpPr txBox="1"/>
          <p:nvPr>
            <p:ph type="title"/>
          </p:nvPr>
        </p:nvSpPr>
        <p:spPr>
          <a:xfrm>
            <a:off x="629841" y="457200"/>
            <a:ext cx="29490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lgun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g2ed361db987_0_1078"/>
          <p:cNvSpPr/>
          <p:nvPr>
            <p:ph idx="2" type="pic"/>
          </p:nvPr>
        </p:nvSpPr>
        <p:spPr>
          <a:xfrm>
            <a:off x="3887391" y="987425"/>
            <a:ext cx="46293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1" name="Google Shape;151;g2ed361db987_0_1078"/>
          <p:cNvSpPr txBox="1"/>
          <p:nvPr>
            <p:ph idx="1" type="body"/>
          </p:nvPr>
        </p:nvSpPr>
        <p:spPr>
          <a:xfrm>
            <a:off x="629841" y="2057400"/>
            <a:ext cx="29490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52" name="Google Shape;152;g2ed361db987_0_1078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g2ed361db987_0_1078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g2ed361db987_0_1078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및 세로 텍스트" type="vertTx">
  <p:cSld name="VERTICAL_TEXT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ed361db987_0_1085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g2ed361db987_0_1085"/>
          <p:cNvSpPr txBox="1"/>
          <p:nvPr>
            <p:ph idx="1" type="body"/>
          </p:nvPr>
        </p:nvSpPr>
        <p:spPr>
          <a:xfrm rot="5400000">
            <a:off x="2396400" y="57875"/>
            <a:ext cx="43512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g2ed361db987_0_1085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g2ed361db987_0_1085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g2ed361db987_0_1085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세로 제목 및 텍스트" type="vertTitleAndTx">
  <p:cSld name="VERTICAL_TITLE_AND_VERTICAL_TEXT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ed361db987_0_1091"/>
          <p:cNvSpPr txBox="1"/>
          <p:nvPr>
            <p:ph type="title"/>
          </p:nvPr>
        </p:nvSpPr>
        <p:spPr>
          <a:xfrm rot="5400000">
            <a:off x="4623600" y="2285275"/>
            <a:ext cx="58119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g2ed361db987_0_1091"/>
          <p:cNvSpPr txBox="1"/>
          <p:nvPr>
            <p:ph idx="1" type="body"/>
          </p:nvPr>
        </p:nvSpPr>
        <p:spPr>
          <a:xfrm rot="5400000">
            <a:off x="623025" y="370675"/>
            <a:ext cx="58119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" name="Google Shape;164;g2ed361db987_0_1091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g2ed361db987_0_1091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g2ed361db987_0_1091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및 내용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4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43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3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4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구역 머리글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44"/>
          <p:cNvSpPr txBox="1"/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algun Gothic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44"/>
          <p:cNvSpPr txBox="1"/>
          <p:nvPr>
            <p:ph idx="1" type="body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144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4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4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콘텐츠 2개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4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5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145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145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45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비교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46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46"/>
          <p:cNvSpPr txBox="1"/>
          <p:nvPr>
            <p:ph idx="2" type="body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146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46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146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46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만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47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7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4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캡션 있는 콘텐츠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8"/>
          <p:cNvSpPr txBox="1"/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lgun Gothic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8"/>
          <p:cNvSpPr txBox="1"/>
          <p:nvPr>
            <p:ph idx="1" type="body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48"/>
          <p:cNvSpPr txBox="1"/>
          <p:nvPr>
            <p:ph idx="2" type="body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48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8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4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캡션 있는 그림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9"/>
          <p:cNvSpPr txBox="1"/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lgun Gothic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49"/>
          <p:cNvSpPr txBox="1"/>
          <p:nvPr>
            <p:ph idx="1" type="body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49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9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4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  <a:defRPr b="0" i="0" sz="4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40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2" name="Google Shape;12;p140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3" name="Google Shape;13;p140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4" name="Google Shape;14;p14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ed361db987_0_1022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  <a:defRPr b="0" i="0" sz="4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g2ed361db987_0_1022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95" name="Google Shape;95;g2ed361db987_0_1022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96" name="Google Shape;96;g2ed361db987_0_1022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97" name="Google Shape;97;g2ed361db987_0_1022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0.xml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1.xml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2.xml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3.xml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4.xml"/><Relationship Id="rId3" Type="http://schemas.openxmlformats.org/officeDocument/2006/relationships/image" Target="../media/image16.png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5.xml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6.xml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7.xml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8.xml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9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7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0.xml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1.xml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2.xml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3.xml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4.xml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5.xml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6.xml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7.xml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8.xml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9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0.xml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1.xml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2.xml"/></Relationships>
</file>

<file path=ppt/slides/_rels/slide1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3.xml"/></Relationships>
</file>

<file path=ppt/slides/_rels/slide1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4.xml"/></Relationships>
</file>

<file path=ppt/slides/_rels/slide1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5.xml"/></Relationships>
</file>

<file path=ppt/slides/_rels/slide1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6.xml"/></Relationships>
</file>

<file path=ppt/slides/_rels/slide1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7.xml"/></Relationships>
</file>

<file path=ppt/slides/_rels/slide1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8.xml"/></Relationships>
</file>

<file path=ppt/slides/_rels/slide1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9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0.xml"/></Relationships>
</file>

<file path=ppt/slides/_rels/slide1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1.xml"/></Relationships>
</file>

<file path=ppt/slides/_rels/slide1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2.xml"/></Relationships>
</file>

<file path=ppt/slides/_rels/slide1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3.xml"/></Relationships>
</file>

<file path=ppt/slides/_rels/slide1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4.xml"/></Relationships>
</file>

<file path=ppt/slides/_rels/slide1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5.xml"/></Relationships>
</file>

<file path=ppt/slides/_rels/slide1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6.xml"/></Relationships>
</file>

<file path=ppt/slides/_rels/slide1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7.xml"/></Relationships>
</file>

<file path=ppt/slides/_rels/slide1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8.xml"/></Relationships>
</file>

<file path=ppt/slides/_rels/slide1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9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0.xml"/></Relationships>
</file>

<file path=ppt/slides/_rels/slide1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1.xml"/></Relationships>
</file>

<file path=ppt/slides/_rels/slide1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2.xml"/></Relationships>
</file>

<file path=ppt/slides/_rels/slide1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3.xml"/></Relationships>
</file>

<file path=ppt/slides/_rels/slide1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4.xml"/></Relationships>
</file>

<file path=ppt/slides/_rels/slide1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5.xml"/></Relationships>
</file>

<file path=ppt/slides/_rels/slide1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6.xml"/></Relationships>
</file>

<file path=ppt/slides/_rels/slide1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7.xml"/></Relationships>
</file>

<file path=ppt/slides/_rels/slide1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8.xml"/></Relationships>
</file>

<file path=ppt/slides/_rels/slide1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9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0.xml"/></Relationships>
</file>

<file path=ppt/slides/_rels/slide1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1.xml"/></Relationships>
</file>

<file path=ppt/slides/_rels/slide1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2.xml"/></Relationships>
</file>

<file path=ppt/slides/_rels/slide1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3.xml"/></Relationships>
</file>

<file path=ppt/slides/_rels/slide1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4.xml"/></Relationships>
</file>

<file path=ppt/slides/_rels/slide1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5.xml"/></Relationships>
</file>

<file path=ppt/slides/_rels/slide1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6.xml"/></Relationships>
</file>

<file path=ppt/slides/_rels/slide1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7.xml"/></Relationships>
</file>

<file path=ppt/slides/_rels/slide1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8.xml"/></Relationships>
</file>

<file path=ppt/slides/_rels/slide1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9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0.xml"/></Relationships>
</file>

<file path=ppt/slides/_rels/slide1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1.xml"/></Relationships>
</file>

<file path=ppt/slides/_rels/slide1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2.xml"/></Relationships>
</file>

<file path=ppt/slides/_rels/slide1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3.xml"/></Relationships>
</file>

<file path=ppt/slides/_rels/slide1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4.xml"/></Relationships>
</file>

<file path=ppt/slides/_rels/slide1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5.xml"/></Relationships>
</file>

<file path=ppt/slides/_rels/slide1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6.xml"/></Relationships>
</file>

<file path=ppt/slides/_rels/slide1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7.xml"/></Relationships>
</file>

<file path=ppt/slides/_rels/slide1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8.xml"/></Relationships>
</file>

<file path=ppt/slides/_rels/slide1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9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0.xml"/></Relationships>
</file>

<file path=ppt/slides/_rels/slide1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1.xml"/></Relationships>
</file>

<file path=ppt/slides/_rels/slide1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2.xml"/></Relationships>
</file>

<file path=ppt/slides/_rels/slide1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3.xml"/></Relationships>
</file>

<file path=ppt/slides/_rels/slide1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4.xml"/></Relationships>
</file>

<file path=ppt/slides/_rels/slide1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5.xml"/></Relationships>
</file>

<file path=ppt/slides/_rels/slide1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6.xml"/></Relationships>
</file>

<file path=ppt/slides/_rels/slide1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7.xml"/><Relationship Id="rId3" Type="http://schemas.openxmlformats.org/officeDocument/2006/relationships/image" Target="../media/image18.jpg"/></Relationships>
</file>

<file path=ppt/slides/_rels/slide1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8.xml"/></Relationships>
</file>

<file path=ppt/slides/_rels/slide1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9.xml"/><Relationship Id="rId3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0.xml"/></Relationships>
</file>

<file path=ppt/slides/_rels/slide1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1.xml"/></Relationships>
</file>

<file path=ppt/slides/_rels/slide1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2.xml"/><Relationship Id="rId3" Type="http://schemas.openxmlformats.org/officeDocument/2006/relationships/image" Target="../media/image19.png"/></Relationships>
</file>

<file path=ppt/slides/_rels/slide1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3.xml"/></Relationships>
</file>

<file path=ppt/slides/_rels/slide1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4.xml"/><Relationship Id="rId3" Type="http://schemas.openxmlformats.org/officeDocument/2006/relationships/image" Target="../media/image20.png"/></Relationships>
</file>

<file path=ppt/slides/_rels/slide1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5.xml"/><Relationship Id="rId3" Type="http://schemas.openxmlformats.org/officeDocument/2006/relationships/image" Target="../media/image21.png"/></Relationships>
</file>

<file path=ppt/slides/_rels/slide1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6.xml"/></Relationships>
</file>

<file path=ppt/slides/_rels/slide1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7.xml"/></Relationships>
</file>

<file path=ppt/slides/_rels/slide1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8.xml"/></Relationships>
</file>

<file path=ppt/slides/_rels/slide1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9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1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0.xml"/></Relationships>
</file>

<file path=ppt/slides/_rels/slide1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1.xml"/></Relationships>
</file>

<file path=ppt/slides/_rels/slide1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2.xml"/></Relationships>
</file>

<file path=ppt/slides/_rels/slide1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3.xml"/></Relationships>
</file>

<file path=ppt/slides/_rels/slide1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4.xml"/></Relationships>
</file>

<file path=ppt/slides/_rels/slide1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5.xml"/></Relationships>
</file>

<file path=ppt/slides/_rels/slide1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6.xml"/></Relationships>
</file>

<file path=ppt/slides/_rels/slide1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hyperlink" Target="https://jdk.java.net/java-se-ri/11-MR3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5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2.xml"/><Relationship Id="rId3" Type="http://schemas.openxmlformats.org/officeDocument/2006/relationships/hyperlink" Target="http://docs.oracle.com/javase/7/docs/api/java/lang/Object.html" TargetMode="External"/><Relationship Id="rId4" Type="http://schemas.openxmlformats.org/officeDocument/2006/relationships/hyperlink" Target="http://docs.oracle.com/javase/7/docs/api/java/lang/Object.html" TargetMode="External"/><Relationship Id="rId5" Type="http://schemas.openxmlformats.org/officeDocument/2006/relationships/hyperlink" Target="http://docs.oracle.com/javase/7/docs/api/java/util/HashMap.html" TargetMode="Externa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6.xml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8.xml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0.xml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2.xml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4.xml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5.xml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6.xml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7.xml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8.xml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"/>
          <p:cNvSpPr txBox="1"/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</a:pPr>
            <a:r>
              <a:rPr lang="en-US"/>
              <a:t>JAVA 프로그래밍</a:t>
            </a:r>
            <a:endParaRPr/>
          </a:p>
        </p:txBody>
      </p:sp>
      <p:sp>
        <p:nvSpPr>
          <p:cNvPr id="172" name="Google Shape;172;p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-US"/>
              <a:t>강병진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17" name="Google Shape;317;p9"/>
          <p:cNvSpPr txBox="1"/>
          <p:nvPr>
            <p:ph idx="4294967295" type="body"/>
          </p:nvPr>
        </p:nvSpPr>
        <p:spPr>
          <a:xfrm>
            <a:off x="302840" y="1237258"/>
            <a:ext cx="8229600" cy="50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DOS명령어 실행법 :package 경로에 맞게 폴더 생성하여 컴파일한 후 package 경로대로 실행한다.</a:t>
            </a:r>
            <a:endParaRPr b="1" sz="16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132E66"/>
              </a:buClr>
              <a:buSzPts val="1000"/>
              <a:buNone/>
            </a:pPr>
            <a:r>
              <a:rPr b="1" lang="en-US" sz="10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	 </a:t>
            </a:r>
            <a:r>
              <a:rPr lang="en-US" sz="2000">
                <a:solidFill>
                  <a:srgbClr val="132E66"/>
                </a:solidFill>
              </a:rPr>
              <a:t>* javac –d . Hello.java → java com.a.b.Hello</a:t>
            </a:r>
            <a:endParaRPr sz="2000">
              <a:solidFill>
                <a:srgbClr val="132E66"/>
              </a:solidFill>
            </a:endParaRPr>
          </a:p>
        </p:txBody>
      </p:sp>
      <p:sp>
        <p:nvSpPr>
          <p:cNvPr id="318" name="Google Shape;318;p9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19" name="Google Shape;319;p9"/>
          <p:cNvSpPr/>
          <p:nvPr/>
        </p:nvSpPr>
        <p:spPr>
          <a:xfrm>
            <a:off x="1043609" y="3068960"/>
            <a:ext cx="6840900" cy="3096300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>
            <a:noFill/>
          </a:ln>
          <a:effectLst>
            <a:outerShdw blurRad="76200" rotWithShape="0" algn="ctr" dir="2700000" dist="76200">
              <a:srgbClr val="000000">
                <a:alpha val="4823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package com.a.b;</a:t>
            </a:r>
            <a:endParaRPr b="1" i="0" sz="2400" u="none" cap="none" strike="noStrike">
              <a:solidFill>
                <a:srgbClr val="14395E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public class Hello {</a:t>
            </a:r>
            <a:endParaRPr b="0" i="0" sz="2400" u="none" cap="none" strike="noStrike">
              <a:solidFill>
                <a:srgbClr val="14395E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public static void main(String[] args) {</a:t>
            </a:r>
            <a:endParaRPr b="0" i="0" sz="2400" u="none" cap="none" strike="noStrike">
              <a:solidFill>
                <a:srgbClr val="14395E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String str = “Hello!! JAVA”;</a:t>
            </a:r>
            <a:endParaRPr b="0" i="0" sz="2400" u="none" cap="none" strike="noStrike">
              <a:solidFill>
                <a:srgbClr val="14395E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System.out.println(str);</a:t>
            </a:r>
            <a:endParaRPr b="0" i="0" sz="2400" u="none" cap="none" strike="noStrike">
              <a:solidFill>
                <a:srgbClr val="14395E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}</a:t>
            </a:r>
            <a:endParaRPr b="0" i="0" sz="2400" u="none" cap="none" strike="noStrike">
              <a:solidFill>
                <a:srgbClr val="14395E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}</a:t>
            </a:r>
            <a:endParaRPr b="0" i="0" sz="2400" u="none" cap="none" strike="noStrike">
              <a:solidFill>
                <a:srgbClr val="14395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0" name="Google Shape;320;p9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3. Compile </a:t>
            </a:r>
            <a:r>
              <a:rPr b="1" i="0" lang="en-US" sz="22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(2/3)</a:t>
            </a:r>
            <a:endParaRPr b="1" i="0" sz="22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2" name="Google Shape;1862;p99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863" name="Google Shape;1863;p9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grpSp>
        <p:nvGrpSpPr>
          <p:cNvPr id="1864" name="Google Shape;1864;p99"/>
          <p:cNvGrpSpPr/>
          <p:nvPr/>
        </p:nvGrpSpPr>
        <p:grpSpPr>
          <a:xfrm>
            <a:off x="6214121" y="1091778"/>
            <a:ext cx="1714512" cy="3642768"/>
            <a:chOff x="5967036" y="1718478"/>
            <a:chExt cx="1714512" cy="3642768"/>
          </a:xfrm>
        </p:grpSpPr>
        <p:sp>
          <p:nvSpPr>
            <p:cNvPr id="1865" name="Google Shape;1865;p99"/>
            <p:cNvSpPr/>
            <p:nvPr/>
          </p:nvSpPr>
          <p:spPr>
            <a:xfrm>
              <a:off x="5967036" y="1860784"/>
              <a:ext cx="1714512" cy="3500462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866" name="Google Shape;1866;p99"/>
            <p:cNvSpPr/>
            <p:nvPr/>
          </p:nvSpPr>
          <p:spPr>
            <a:xfrm>
              <a:off x="6181350" y="1718478"/>
              <a:ext cx="1220110" cy="486386"/>
            </a:xfrm>
            <a:prstGeom prst="roundRect">
              <a:avLst>
                <a:gd fmla="val 16667" name="adj"/>
              </a:avLst>
            </a:prstGeom>
            <a:solidFill>
              <a:srgbClr val="FABF8E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heap</a:t>
              </a:r>
              <a:endParaRPr b="1" i="0" sz="1400" u="none" cap="none" strike="noStrike">
                <a:solidFill>
                  <a:srgbClr val="17365D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sp>
        <p:nvSpPr>
          <p:cNvPr id="1867" name="Google Shape;1867;p99"/>
          <p:cNvSpPr/>
          <p:nvPr/>
        </p:nvSpPr>
        <p:spPr>
          <a:xfrm>
            <a:off x="3414929" y="5178564"/>
            <a:ext cx="2938065" cy="519459"/>
          </a:xfrm>
          <a:prstGeom prst="rect">
            <a:avLst/>
          </a:prstGeom>
          <a:noFill/>
          <a:ln cap="flat" cmpd="sng" w="28575">
            <a:solidFill>
              <a:srgbClr val="953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rPr>
              <a:t>Parent pa = new Child();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99"/>
          <p:cNvSpPr/>
          <p:nvPr/>
        </p:nvSpPr>
        <p:spPr>
          <a:xfrm>
            <a:off x="6214121" y="3091459"/>
            <a:ext cx="214312" cy="428625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869" name="Google Shape;1869;p99"/>
          <p:cNvSpPr/>
          <p:nvPr/>
        </p:nvSpPr>
        <p:spPr>
          <a:xfrm>
            <a:off x="5999808" y="3091459"/>
            <a:ext cx="214313" cy="428625"/>
          </a:xfrm>
          <a:prstGeom prst="rect">
            <a:avLst/>
          </a:prstGeom>
          <a:solidFill>
            <a:schemeClr val="accent6"/>
          </a:solidFill>
          <a:ln cap="flat" cmpd="sng" w="127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cxnSp>
        <p:nvCxnSpPr>
          <p:cNvPr id="1870" name="Google Shape;1870;p99"/>
          <p:cNvCxnSpPr>
            <a:stCxn id="1871" idx="5"/>
            <a:endCxn id="1869" idx="1"/>
          </p:cNvCxnSpPr>
          <p:nvPr/>
        </p:nvCxnSpPr>
        <p:spPr>
          <a:xfrm flipH="1" rot="10800000">
            <a:off x="5428333" y="3305679"/>
            <a:ext cx="571500" cy="471600"/>
          </a:xfrm>
          <a:prstGeom prst="straightConnector1">
            <a:avLst/>
          </a:prstGeom>
          <a:noFill/>
          <a:ln cap="flat" cmpd="sng" w="28575">
            <a:solidFill>
              <a:srgbClr val="4A7DBA"/>
            </a:solidFill>
            <a:prstDash val="solid"/>
            <a:round/>
            <a:headEnd len="sm" w="sm" type="stealth"/>
            <a:tailEnd len="med" w="med" type="none"/>
          </a:ln>
        </p:spPr>
      </p:cxnSp>
      <p:sp>
        <p:nvSpPr>
          <p:cNvPr id="1872" name="Google Shape;1872;p99"/>
          <p:cNvSpPr/>
          <p:nvPr/>
        </p:nvSpPr>
        <p:spPr>
          <a:xfrm>
            <a:off x="6499871" y="2948584"/>
            <a:ext cx="1285875" cy="785813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algn="ctr" dir="5400000" dist="27940">
              <a:srgbClr val="000000">
                <a:alpha val="3019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rPr>
              <a:t>Parent</a:t>
            </a:r>
            <a:endParaRPr b="1" i="0" sz="1600" u="none" cap="none" strike="noStrike">
              <a:solidFill>
                <a:srgbClr val="1736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73" name="Google Shape;1873;p99"/>
          <p:cNvGrpSpPr/>
          <p:nvPr/>
        </p:nvGrpSpPr>
        <p:grpSpPr>
          <a:xfrm>
            <a:off x="6315304" y="2540690"/>
            <a:ext cx="1666641" cy="479332"/>
            <a:chOff x="5816191" y="2879358"/>
            <a:chExt cx="1666641" cy="479332"/>
          </a:xfrm>
        </p:grpSpPr>
        <p:sp>
          <p:nvSpPr>
            <p:cNvPr id="1874" name="Google Shape;1874;p99"/>
            <p:cNvSpPr/>
            <p:nvPr/>
          </p:nvSpPr>
          <p:spPr>
            <a:xfrm>
              <a:off x="6143633" y="3144377"/>
              <a:ext cx="214312" cy="21431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>
              <a:outerShdw blurRad="44450" algn="ctr" dir="5400000" dist="27940">
                <a:srgbClr val="000000">
                  <a:alpha val="3019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875" name="Google Shape;1875;p99"/>
            <p:cNvSpPr/>
            <p:nvPr/>
          </p:nvSpPr>
          <p:spPr>
            <a:xfrm>
              <a:off x="6929445" y="3144377"/>
              <a:ext cx="214313" cy="214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44450" algn="ctr" dir="5400000" dist="27940">
                <a:srgbClr val="000000">
                  <a:alpha val="3019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876" name="Google Shape;1876;p99"/>
            <p:cNvSpPr txBox="1"/>
            <p:nvPr/>
          </p:nvSpPr>
          <p:spPr>
            <a:xfrm>
              <a:off x="5816191" y="2915034"/>
              <a:ext cx="8079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reference</a:t>
              </a:r>
              <a:endParaRPr b="0" i="0" sz="1100" u="none" cap="none" strike="noStrike">
                <a:solidFill>
                  <a:srgbClr val="17365D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877" name="Google Shape;1877;p99"/>
            <p:cNvSpPr txBox="1"/>
            <p:nvPr/>
          </p:nvSpPr>
          <p:spPr>
            <a:xfrm>
              <a:off x="6660232" y="2879358"/>
              <a:ext cx="8226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hashcode</a:t>
              </a:r>
              <a:endParaRPr b="0" i="0" sz="1100" u="none" cap="none" strike="noStrike">
                <a:solidFill>
                  <a:srgbClr val="17365D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sp>
        <p:nvSpPr>
          <p:cNvPr id="1878" name="Google Shape;1878;p99"/>
          <p:cNvSpPr/>
          <p:nvPr/>
        </p:nvSpPr>
        <p:spPr>
          <a:xfrm>
            <a:off x="7857183" y="3305772"/>
            <a:ext cx="500063" cy="1000125"/>
          </a:xfrm>
          <a:prstGeom prst="curvedLef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D99593"/>
          </a:solidFill>
          <a:ln cap="flat" cmpd="sng" w="12700">
            <a:solidFill>
              <a:srgbClr val="E5B8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879" name="Google Shape;1879;p99"/>
          <p:cNvSpPr txBox="1"/>
          <p:nvPr/>
        </p:nvSpPr>
        <p:spPr>
          <a:xfrm>
            <a:off x="8357246" y="3591522"/>
            <a:ext cx="583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rPr>
              <a:t>VMI</a:t>
            </a:r>
            <a:endParaRPr b="1" i="0" sz="1600" u="none" cap="none" strike="noStrike">
              <a:solidFill>
                <a:srgbClr val="1736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80" name="Google Shape;1880;p99"/>
          <p:cNvGrpSpPr/>
          <p:nvPr/>
        </p:nvGrpSpPr>
        <p:grpSpPr>
          <a:xfrm>
            <a:off x="3999543" y="1091208"/>
            <a:ext cx="1714512" cy="3714776"/>
            <a:chOff x="3500430" y="1429876"/>
            <a:chExt cx="1714512" cy="3714776"/>
          </a:xfrm>
        </p:grpSpPr>
        <p:sp>
          <p:nvSpPr>
            <p:cNvPr id="1881" name="Google Shape;1881;p99"/>
            <p:cNvSpPr/>
            <p:nvPr/>
          </p:nvSpPr>
          <p:spPr>
            <a:xfrm>
              <a:off x="3500430" y="1644190"/>
              <a:ext cx="1714512" cy="3500462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882" name="Google Shape;1882;p99"/>
            <p:cNvSpPr/>
            <p:nvPr/>
          </p:nvSpPr>
          <p:spPr>
            <a:xfrm>
              <a:off x="3714744" y="1429876"/>
              <a:ext cx="1220110" cy="486956"/>
            </a:xfrm>
            <a:prstGeom prst="roundRect">
              <a:avLst>
                <a:gd fmla="val 16667" name="adj"/>
              </a:avLst>
            </a:prstGeom>
            <a:solidFill>
              <a:srgbClr val="FABF8E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stack</a:t>
              </a:r>
              <a:endParaRPr b="1" i="0" sz="1400" u="none" cap="none" strike="noStrike">
                <a:solidFill>
                  <a:srgbClr val="17365D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871" name="Google Shape;1871;p99"/>
            <p:cNvSpPr/>
            <p:nvPr/>
          </p:nvSpPr>
          <p:spPr>
            <a:xfrm>
              <a:off x="3857620" y="3901634"/>
              <a:ext cx="1071600" cy="571500"/>
            </a:xfrm>
            <a:prstGeom prst="cube">
              <a:avLst>
                <a:gd fmla="val 25000" name="adj"/>
              </a:avLst>
            </a:prstGeom>
            <a:solidFill>
              <a:srgbClr val="B16E49"/>
            </a:solidFill>
            <a:ln cap="flat" cmpd="sng" w="12700">
              <a:solidFill>
                <a:srgbClr val="953734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17365D"/>
                  </a:solidFill>
                  <a:latin typeface="Arial"/>
                  <a:ea typeface="Arial"/>
                  <a:cs typeface="Arial"/>
                  <a:sym typeface="Arial"/>
                </a:rPr>
                <a:t>pa</a:t>
              </a:r>
              <a:endParaRPr b="1" i="0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3" name="Google Shape;1883;p99"/>
          <p:cNvGrpSpPr/>
          <p:nvPr/>
        </p:nvGrpSpPr>
        <p:grpSpPr>
          <a:xfrm>
            <a:off x="1713527" y="1091208"/>
            <a:ext cx="1714512" cy="3714776"/>
            <a:chOff x="1214414" y="1429876"/>
            <a:chExt cx="1714512" cy="3714776"/>
          </a:xfrm>
        </p:grpSpPr>
        <p:sp>
          <p:nvSpPr>
            <p:cNvPr id="1884" name="Google Shape;1884;p99"/>
            <p:cNvSpPr/>
            <p:nvPr/>
          </p:nvSpPr>
          <p:spPr>
            <a:xfrm>
              <a:off x="1214414" y="1644190"/>
              <a:ext cx="1714512" cy="3500462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885" name="Google Shape;1885;p99"/>
            <p:cNvSpPr/>
            <p:nvPr/>
          </p:nvSpPr>
          <p:spPr>
            <a:xfrm>
              <a:off x="1259632" y="1429876"/>
              <a:ext cx="1584176" cy="486956"/>
            </a:xfrm>
            <a:prstGeom prst="roundRect">
              <a:avLst>
                <a:gd fmla="val 16667" name="adj"/>
              </a:avLst>
            </a:prstGeom>
            <a:solidFill>
              <a:srgbClr val="FABF8E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Method Area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(static)</a:t>
              </a:r>
              <a:endParaRPr b="1" i="0" sz="1400" u="none" cap="none" strike="noStrike">
                <a:solidFill>
                  <a:srgbClr val="17365D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886" name="Google Shape;1886;p99"/>
            <p:cNvSpPr/>
            <p:nvPr/>
          </p:nvSpPr>
          <p:spPr>
            <a:xfrm>
              <a:off x="1428728" y="3302084"/>
              <a:ext cx="1285875" cy="785813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algn="ctr" dir="5400000" dist="27940">
                <a:srgbClr val="000000">
                  <a:alpha val="3019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17365D"/>
                  </a:solidFill>
                  <a:latin typeface="Arial"/>
                  <a:ea typeface="Arial"/>
                  <a:cs typeface="Arial"/>
                  <a:sym typeface="Arial"/>
                </a:rPr>
                <a:t>Parent</a:t>
              </a:r>
              <a:endParaRPr b="1" i="0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7" name="Google Shape;1887;p99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메모리 구조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99"/>
          <p:cNvSpPr/>
          <p:nvPr/>
        </p:nvSpPr>
        <p:spPr>
          <a:xfrm>
            <a:off x="115516" y="2399116"/>
            <a:ext cx="1285800" cy="78570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algn="ctr" dir="5400000" dist="27940">
              <a:srgbClr val="000000">
                <a:alpha val="302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rPr>
              <a:t>Parent</a:t>
            </a:r>
            <a:endParaRPr b="1" i="0" sz="1600" u="none" cap="none" strike="noStrike">
              <a:solidFill>
                <a:srgbClr val="1736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99"/>
          <p:cNvSpPr/>
          <p:nvPr/>
        </p:nvSpPr>
        <p:spPr>
          <a:xfrm>
            <a:off x="121741" y="3925186"/>
            <a:ext cx="1285800" cy="785700"/>
          </a:xfrm>
          <a:prstGeom prst="ellipse">
            <a:avLst/>
          </a:prstGeom>
          <a:solidFill>
            <a:srgbClr val="76923C"/>
          </a:solidFill>
          <a:ln>
            <a:noFill/>
          </a:ln>
          <a:effectLst>
            <a:outerShdw blurRad="44450" algn="ctr" dir="5400000" dist="27940">
              <a:srgbClr val="000000">
                <a:alpha val="302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rPr>
              <a:t>Child</a:t>
            </a:r>
            <a:endParaRPr b="1" i="0" sz="1600" u="none" cap="none" strike="noStrike">
              <a:solidFill>
                <a:srgbClr val="1736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90" name="Google Shape;1890;p99"/>
          <p:cNvCxnSpPr>
            <a:stCxn id="1889" idx="0"/>
            <a:endCxn id="1888" idx="4"/>
          </p:cNvCxnSpPr>
          <p:nvPr/>
        </p:nvCxnSpPr>
        <p:spPr>
          <a:xfrm rot="10800000">
            <a:off x="758341" y="3184786"/>
            <a:ext cx="6300" cy="740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91" name="Google Shape;1891;p99"/>
          <p:cNvSpPr txBox="1"/>
          <p:nvPr/>
        </p:nvSpPr>
        <p:spPr>
          <a:xfrm>
            <a:off x="732688" y="3354859"/>
            <a:ext cx="12234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extends</a:t>
            </a:r>
            <a:endParaRPr sz="17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92" name="Google Shape;1892;p99"/>
          <p:cNvSpPr txBox="1"/>
          <p:nvPr/>
        </p:nvSpPr>
        <p:spPr>
          <a:xfrm>
            <a:off x="8131775" y="4070525"/>
            <a:ext cx="1025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00FF"/>
                </a:solidFill>
                <a:latin typeface="Dotum"/>
                <a:ea typeface="Dotum"/>
                <a:cs typeface="Dotum"/>
                <a:sym typeface="Dotum"/>
              </a:rPr>
              <a:t>V</a:t>
            </a:r>
            <a:r>
              <a:rPr lang="en-US" sz="1600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irtual </a:t>
            </a:r>
            <a:endParaRPr sz="1600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00FF"/>
                </a:solidFill>
                <a:latin typeface="Dotum"/>
                <a:ea typeface="Dotum"/>
                <a:cs typeface="Dotum"/>
                <a:sym typeface="Dotum"/>
              </a:rPr>
              <a:t>M</a:t>
            </a:r>
            <a:r>
              <a:rPr lang="en-US" sz="1600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ethod </a:t>
            </a:r>
            <a:endParaRPr sz="1600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00FF"/>
                </a:solidFill>
                <a:latin typeface="Dotum"/>
                <a:ea typeface="Dotum"/>
                <a:cs typeface="Dotum"/>
                <a:sym typeface="Dotum"/>
              </a:rPr>
              <a:t>I</a:t>
            </a:r>
            <a:r>
              <a:rPr lang="en-US" sz="1600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nvocation</a:t>
            </a:r>
            <a:endParaRPr sz="1200"/>
          </a:p>
        </p:txBody>
      </p:sp>
      <p:sp>
        <p:nvSpPr>
          <p:cNvPr id="1893" name="Google Shape;1893;p99"/>
          <p:cNvSpPr/>
          <p:nvPr/>
        </p:nvSpPr>
        <p:spPr>
          <a:xfrm>
            <a:off x="6499871" y="3518086"/>
            <a:ext cx="1285800" cy="785700"/>
          </a:xfrm>
          <a:prstGeom prst="ellipse">
            <a:avLst/>
          </a:prstGeom>
          <a:solidFill>
            <a:srgbClr val="76923C"/>
          </a:solidFill>
          <a:ln>
            <a:noFill/>
          </a:ln>
          <a:effectLst>
            <a:outerShdw blurRad="44450" algn="ctr" dir="5400000" dist="27940">
              <a:srgbClr val="000000">
                <a:alpha val="3019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rPr>
              <a:t>Child</a:t>
            </a:r>
            <a:endParaRPr b="1" i="0" sz="1600" u="none" cap="none" strike="noStrike">
              <a:solidFill>
                <a:srgbClr val="17365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8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9" name="Google Shape;1899;g36dc6529d5e_0_114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900" name="Google Shape;1900;g36dc6529d5e_0_11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grpSp>
        <p:nvGrpSpPr>
          <p:cNvPr id="1901" name="Google Shape;1901;g36dc6529d5e_0_114"/>
          <p:cNvGrpSpPr/>
          <p:nvPr/>
        </p:nvGrpSpPr>
        <p:grpSpPr>
          <a:xfrm>
            <a:off x="6290321" y="1091778"/>
            <a:ext cx="1714500" cy="3642706"/>
            <a:chOff x="5967036" y="1718478"/>
            <a:chExt cx="1714500" cy="3642706"/>
          </a:xfrm>
        </p:grpSpPr>
        <p:sp>
          <p:nvSpPr>
            <p:cNvPr id="1902" name="Google Shape;1902;g36dc6529d5e_0_114"/>
            <p:cNvSpPr/>
            <p:nvPr/>
          </p:nvSpPr>
          <p:spPr>
            <a:xfrm>
              <a:off x="5967036" y="1860784"/>
              <a:ext cx="1714500" cy="35004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903" name="Google Shape;1903;g36dc6529d5e_0_114"/>
            <p:cNvSpPr/>
            <p:nvPr/>
          </p:nvSpPr>
          <p:spPr>
            <a:xfrm>
              <a:off x="6181350" y="1718478"/>
              <a:ext cx="1220100" cy="486300"/>
            </a:xfrm>
            <a:prstGeom prst="roundRect">
              <a:avLst>
                <a:gd fmla="val 16667" name="adj"/>
              </a:avLst>
            </a:prstGeom>
            <a:solidFill>
              <a:srgbClr val="FABF8E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heap</a:t>
              </a:r>
              <a:endParaRPr b="1" i="0" sz="1400" u="none" cap="none" strike="noStrike">
                <a:solidFill>
                  <a:srgbClr val="17365D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sp>
        <p:nvSpPr>
          <p:cNvPr id="1904" name="Google Shape;1904;g36dc6529d5e_0_114"/>
          <p:cNvSpPr/>
          <p:nvPr/>
        </p:nvSpPr>
        <p:spPr>
          <a:xfrm>
            <a:off x="3491129" y="5178564"/>
            <a:ext cx="2938200" cy="519600"/>
          </a:xfrm>
          <a:prstGeom prst="rect">
            <a:avLst/>
          </a:prstGeom>
          <a:noFill/>
          <a:ln cap="flat" cmpd="sng" w="28575">
            <a:solidFill>
              <a:srgbClr val="953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17365D"/>
                </a:solidFill>
              </a:rPr>
              <a:t>Child</a:t>
            </a:r>
            <a:r>
              <a:rPr b="1" i="0" lang="en-US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1600">
                <a:solidFill>
                  <a:srgbClr val="17365D"/>
                </a:solidFill>
              </a:rPr>
              <a:t>ch</a:t>
            </a:r>
            <a:r>
              <a:rPr b="1" i="0" lang="en-US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rPr>
              <a:t> = new Child();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5" name="Google Shape;1905;g36dc6529d5e_0_114"/>
          <p:cNvSpPr/>
          <p:nvPr/>
        </p:nvSpPr>
        <p:spPr>
          <a:xfrm>
            <a:off x="6290321" y="3091459"/>
            <a:ext cx="214200" cy="4287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906" name="Google Shape;1906;g36dc6529d5e_0_114"/>
          <p:cNvSpPr/>
          <p:nvPr/>
        </p:nvSpPr>
        <p:spPr>
          <a:xfrm>
            <a:off x="6076008" y="3091459"/>
            <a:ext cx="214200" cy="428700"/>
          </a:xfrm>
          <a:prstGeom prst="rect">
            <a:avLst/>
          </a:prstGeom>
          <a:solidFill>
            <a:schemeClr val="accent6"/>
          </a:solidFill>
          <a:ln cap="flat" cmpd="sng" w="127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cxnSp>
        <p:nvCxnSpPr>
          <p:cNvPr id="1907" name="Google Shape;1907;g36dc6529d5e_0_114"/>
          <p:cNvCxnSpPr>
            <a:stCxn id="1908" idx="5"/>
            <a:endCxn id="1906" idx="1"/>
          </p:cNvCxnSpPr>
          <p:nvPr/>
        </p:nvCxnSpPr>
        <p:spPr>
          <a:xfrm flipH="1" rot="10800000">
            <a:off x="5504533" y="3305679"/>
            <a:ext cx="571500" cy="471600"/>
          </a:xfrm>
          <a:prstGeom prst="straightConnector1">
            <a:avLst/>
          </a:prstGeom>
          <a:noFill/>
          <a:ln cap="flat" cmpd="sng" w="1587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909" name="Google Shape;1909;g36dc6529d5e_0_114"/>
          <p:cNvSpPr/>
          <p:nvPr/>
        </p:nvSpPr>
        <p:spPr>
          <a:xfrm>
            <a:off x="6576071" y="2948584"/>
            <a:ext cx="1285800" cy="78570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algn="ctr" dir="5400000" dist="27940">
              <a:srgbClr val="000000">
                <a:alpha val="302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rPr>
              <a:t>Parent</a:t>
            </a:r>
            <a:endParaRPr b="1" i="0" sz="1600" u="none" cap="none" strike="noStrike">
              <a:solidFill>
                <a:srgbClr val="1736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10" name="Google Shape;1910;g36dc6529d5e_0_114"/>
          <p:cNvGrpSpPr/>
          <p:nvPr/>
        </p:nvGrpSpPr>
        <p:grpSpPr>
          <a:xfrm>
            <a:off x="6391504" y="2540690"/>
            <a:ext cx="1666641" cy="479219"/>
            <a:chOff x="5816191" y="2879358"/>
            <a:chExt cx="1666641" cy="479219"/>
          </a:xfrm>
        </p:grpSpPr>
        <p:sp>
          <p:nvSpPr>
            <p:cNvPr id="1911" name="Google Shape;1911;g36dc6529d5e_0_114"/>
            <p:cNvSpPr/>
            <p:nvPr/>
          </p:nvSpPr>
          <p:spPr>
            <a:xfrm>
              <a:off x="6143633" y="3144377"/>
              <a:ext cx="214200" cy="2142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>
              <a:outerShdw blurRad="44450" algn="ctr" dir="5400000" dist="27940">
                <a:srgbClr val="000000">
                  <a:alpha val="302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912" name="Google Shape;1912;g36dc6529d5e_0_114"/>
            <p:cNvSpPr/>
            <p:nvPr/>
          </p:nvSpPr>
          <p:spPr>
            <a:xfrm>
              <a:off x="6929445" y="3144377"/>
              <a:ext cx="214200" cy="214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44450" algn="ctr" dir="5400000" dist="27940">
                <a:srgbClr val="000000">
                  <a:alpha val="302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913" name="Google Shape;1913;g36dc6529d5e_0_114"/>
            <p:cNvSpPr txBox="1"/>
            <p:nvPr/>
          </p:nvSpPr>
          <p:spPr>
            <a:xfrm>
              <a:off x="5816191" y="2915034"/>
              <a:ext cx="8079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reference</a:t>
              </a:r>
              <a:endParaRPr b="0" i="0" sz="1100" u="none" cap="none" strike="noStrike">
                <a:solidFill>
                  <a:srgbClr val="17365D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914" name="Google Shape;1914;g36dc6529d5e_0_114"/>
            <p:cNvSpPr txBox="1"/>
            <p:nvPr/>
          </p:nvSpPr>
          <p:spPr>
            <a:xfrm>
              <a:off x="6660232" y="2879358"/>
              <a:ext cx="8226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hashcode</a:t>
              </a:r>
              <a:endParaRPr b="0" i="0" sz="1100" u="none" cap="none" strike="noStrike">
                <a:solidFill>
                  <a:srgbClr val="17365D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grpSp>
        <p:nvGrpSpPr>
          <p:cNvPr id="1915" name="Google Shape;1915;g36dc6529d5e_0_114"/>
          <p:cNvGrpSpPr/>
          <p:nvPr/>
        </p:nvGrpSpPr>
        <p:grpSpPr>
          <a:xfrm>
            <a:off x="4075743" y="1091208"/>
            <a:ext cx="1714500" cy="3714714"/>
            <a:chOff x="3500430" y="1429876"/>
            <a:chExt cx="1714500" cy="3714714"/>
          </a:xfrm>
        </p:grpSpPr>
        <p:sp>
          <p:nvSpPr>
            <p:cNvPr id="1916" name="Google Shape;1916;g36dc6529d5e_0_114"/>
            <p:cNvSpPr/>
            <p:nvPr/>
          </p:nvSpPr>
          <p:spPr>
            <a:xfrm>
              <a:off x="3500430" y="1644190"/>
              <a:ext cx="1714500" cy="35004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917" name="Google Shape;1917;g36dc6529d5e_0_114"/>
            <p:cNvSpPr/>
            <p:nvPr/>
          </p:nvSpPr>
          <p:spPr>
            <a:xfrm>
              <a:off x="3714744" y="1429876"/>
              <a:ext cx="1220100" cy="486900"/>
            </a:xfrm>
            <a:prstGeom prst="roundRect">
              <a:avLst>
                <a:gd fmla="val 16667" name="adj"/>
              </a:avLst>
            </a:prstGeom>
            <a:solidFill>
              <a:srgbClr val="FABF8E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stack</a:t>
              </a:r>
              <a:endParaRPr b="1" i="0" sz="1400" u="none" cap="none" strike="noStrike">
                <a:solidFill>
                  <a:srgbClr val="17365D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908" name="Google Shape;1908;g36dc6529d5e_0_114"/>
            <p:cNvSpPr/>
            <p:nvPr/>
          </p:nvSpPr>
          <p:spPr>
            <a:xfrm>
              <a:off x="3857620" y="3901634"/>
              <a:ext cx="1071600" cy="571500"/>
            </a:xfrm>
            <a:prstGeom prst="cube">
              <a:avLst>
                <a:gd fmla="val 25000" name="adj"/>
              </a:avLst>
            </a:prstGeom>
            <a:solidFill>
              <a:srgbClr val="B16E49"/>
            </a:solidFill>
            <a:ln cap="flat" cmpd="sng" w="12700">
              <a:solidFill>
                <a:srgbClr val="953734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lang="en-US" sz="1600">
                  <a:solidFill>
                    <a:srgbClr val="17365D"/>
                  </a:solidFill>
                </a:rPr>
                <a:t>ch</a:t>
              </a:r>
              <a:endParaRPr b="1" i="0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8" name="Google Shape;1918;g36dc6529d5e_0_114"/>
          <p:cNvGrpSpPr/>
          <p:nvPr/>
        </p:nvGrpSpPr>
        <p:grpSpPr>
          <a:xfrm>
            <a:off x="1789727" y="1091208"/>
            <a:ext cx="1714500" cy="3714714"/>
            <a:chOff x="1214414" y="1429876"/>
            <a:chExt cx="1714500" cy="3714714"/>
          </a:xfrm>
        </p:grpSpPr>
        <p:sp>
          <p:nvSpPr>
            <p:cNvPr id="1919" name="Google Shape;1919;g36dc6529d5e_0_114"/>
            <p:cNvSpPr/>
            <p:nvPr/>
          </p:nvSpPr>
          <p:spPr>
            <a:xfrm>
              <a:off x="1214414" y="1644190"/>
              <a:ext cx="1714500" cy="35004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920" name="Google Shape;1920;g36dc6529d5e_0_114"/>
            <p:cNvSpPr/>
            <p:nvPr/>
          </p:nvSpPr>
          <p:spPr>
            <a:xfrm>
              <a:off x="1259632" y="1429876"/>
              <a:ext cx="1584300" cy="486900"/>
            </a:xfrm>
            <a:prstGeom prst="roundRect">
              <a:avLst>
                <a:gd fmla="val 16667" name="adj"/>
              </a:avLst>
            </a:prstGeom>
            <a:solidFill>
              <a:srgbClr val="FABF8E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Method Area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(static)</a:t>
              </a:r>
              <a:endParaRPr b="1" i="0" sz="1400" u="none" cap="none" strike="noStrike">
                <a:solidFill>
                  <a:srgbClr val="17365D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sp>
        <p:nvSpPr>
          <p:cNvPr id="1921" name="Google Shape;1921;g36dc6529d5e_0_114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메모리 구조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2" name="Google Shape;1922;g36dc6529d5e_0_114"/>
          <p:cNvSpPr/>
          <p:nvPr/>
        </p:nvSpPr>
        <p:spPr>
          <a:xfrm>
            <a:off x="191716" y="2399116"/>
            <a:ext cx="1285800" cy="78570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algn="ctr" dir="5400000" dist="27940">
              <a:srgbClr val="000000">
                <a:alpha val="302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rPr>
              <a:t>Parent</a:t>
            </a:r>
            <a:endParaRPr b="1" i="0" sz="1600" u="none" cap="none" strike="noStrike">
              <a:solidFill>
                <a:srgbClr val="1736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3" name="Google Shape;1923;g36dc6529d5e_0_114"/>
          <p:cNvSpPr/>
          <p:nvPr/>
        </p:nvSpPr>
        <p:spPr>
          <a:xfrm>
            <a:off x="197941" y="3925186"/>
            <a:ext cx="1285800" cy="785700"/>
          </a:xfrm>
          <a:prstGeom prst="ellipse">
            <a:avLst/>
          </a:prstGeom>
          <a:solidFill>
            <a:srgbClr val="76923C"/>
          </a:solidFill>
          <a:ln>
            <a:noFill/>
          </a:ln>
          <a:effectLst>
            <a:outerShdw blurRad="44450" algn="ctr" dir="5400000" dist="27940">
              <a:srgbClr val="000000">
                <a:alpha val="302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rPr>
              <a:t>Child</a:t>
            </a:r>
            <a:endParaRPr b="1" i="0" sz="1600" u="none" cap="none" strike="noStrike">
              <a:solidFill>
                <a:srgbClr val="1736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24" name="Google Shape;1924;g36dc6529d5e_0_114"/>
          <p:cNvCxnSpPr>
            <a:stCxn id="1923" idx="0"/>
            <a:endCxn id="1922" idx="4"/>
          </p:cNvCxnSpPr>
          <p:nvPr/>
        </p:nvCxnSpPr>
        <p:spPr>
          <a:xfrm rot="10800000">
            <a:off x="834541" y="3184786"/>
            <a:ext cx="6300" cy="740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925" name="Google Shape;1925;g36dc6529d5e_0_114"/>
          <p:cNvSpPr txBox="1"/>
          <p:nvPr/>
        </p:nvSpPr>
        <p:spPr>
          <a:xfrm>
            <a:off x="808888" y="3354859"/>
            <a:ext cx="12234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extends</a:t>
            </a:r>
            <a:endParaRPr sz="17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26" name="Google Shape;1926;g36dc6529d5e_0_114"/>
          <p:cNvSpPr/>
          <p:nvPr/>
        </p:nvSpPr>
        <p:spPr>
          <a:xfrm>
            <a:off x="2039076" y="2900459"/>
            <a:ext cx="1285800" cy="78570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algn="ctr" dir="5400000" dist="27940">
              <a:srgbClr val="000000">
                <a:alpha val="302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rPr>
              <a:t>Parent</a:t>
            </a:r>
            <a:endParaRPr b="1" i="0" sz="1600" u="none" cap="none" strike="noStrike">
              <a:solidFill>
                <a:srgbClr val="1736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7" name="Google Shape;1927;g36dc6529d5e_0_114"/>
          <p:cNvSpPr/>
          <p:nvPr/>
        </p:nvSpPr>
        <p:spPr>
          <a:xfrm>
            <a:off x="2039076" y="3469961"/>
            <a:ext cx="1285800" cy="785700"/>
          </a:xfrm>
          <a:prstGeom prst="ellipse">
            <a:avLst/>
          </a:prstGeom>
          <a:solidFill>
            <a:srgbClr val="76923C"/>
          </a:solidFill>
          <a:ln>
            <a:noFill/>
          </a:ln>
          <a:effectLst>
            <a:outerShdw blurRad="44450" algn="ctr" dir="5400000" dist="27940">
              <a:srgbClr val="000000">
                <a:alpha val="302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rPr>
              <a:t>Child</a:t>
            </a:r>
            <a:endParaRPr b="1" i="0" sz="1600" u="none" cap="none" strike="noStrike">
              <a:solidFill>
                <a:srgbClr val="1736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8" name="Google Shape;1928;g36dc6529d5e_0_114"/>
          <p:cNvSpPr/>
          <p:nvPr/>
        </p:nvSpPr>
        <p:spPr>
          <a:xfrm>
            <a:off x="6576071" y="3518086"/>
            <a:ext cx="1285800" cy="785700"/>
          </a:xfrm>
          <a:prstGeom prst="ellipse">
            <a:avLst/>
          </a:prstGeom>
          <a:solidFill>
            <a:srgbClr val="76923C"/>
          </a:solidFill>
          <a:ln>
            <a:noFill/>
          </a:ln>
          <a:effectLst>
            <a:outerShdw blurRad="44450" algn="ctr" dir="5400000" dist="27940">
              <a:srgbClr val="000000">
                <a:alpha val="302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rPr>
              <a:t>Child</a:t>
            </a:r>
            <a:endParaRPr b="1" i="0" sz="1600" u="none" cap="none" strike="noStrike">
              <a:solidFill>
                <a:srgbClr val="17365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3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Google Shape;1934;p9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935" name="Google Shape;1935;p9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936" name="Google Shape;1936;p98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Polymorphism(다형성)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37" name="Google Shape;1937;p98"/>
          <p:cNvSpPr/>
          <p:nvPr/>
        </p:nvSpPr>
        <p:spPr>
          <a:xfrm>
            <a:off x="607500" y="1139551"/>
            <a:ext cx="8105100" cy="499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</a:t>
            </a:r>
            <a:r>
              <a:rPr b="0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* </a:t>
            </a:r>
            <a:r>
              <a:rPr b="1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다양한 형태를 나타낼 수 있는 능력 </a:t>
            </a:r>
            <a:r>
              <a:rPr b="0" i="0" lang="en-US" sz="17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→</a:t>
            </a:r>
            <a:r>
              <a:rPr b="1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자식의 형태에 따라 다양하게 호출</a:t>
            </a:r>
            <a:endParaRPr b="1" i="0" sz="17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* </a:t>
            </a:r>
            <a:r>
              <a:rPr b="1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발생원리 3가지 : 전제조건으로 상속과 오버라이딩이 되어야 한다</a:t>
            </a:r>
            <a:r>
              <a:rPr b="0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.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  </a:t>
            </a:r>
            <a:r>
              <a:rPr b="1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1) 부모의 타입으로 자식을 생성한다. (부타자생)</a:t>
            </a:r>
            <a:endParaRPr b="1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     </a:t>
            </a:r>
            <a:r>
              <a:rPr b="1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ex) Parent  p1 = new Child();</a:t>
            </a:r>
            <a:endParaRPr b="1" i="0" sz="1700" u="none" cap="none" strike="noStrike">
              <a:solidFill>
                <a:srgbClr val="17365D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  </a:t>
            </a:r>
            <a:r>
              <a:rPr b="1" i="0" lang="en-US" sz="1700" u="none" cap="none" strike="noStrike">
                <a:solidFill>
                  <a:srgbClr val="17365D"/>
                </a:solidFill>
                <a:latin typeface="Dotum"/>
                <a:ea typeface="Dotum"/>
                <a:cs typeface="Dotum"/>
                <a:sym typeface="Dotum"/>
              </a:rPr>
              <a:t>2) </a:t>
            </a:r>
            <a:r>
              <a:rPr b="1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부모의 이름으로 자식을 받을 수 있다. (부타자참)</a:t>
            </a:r>
            <a:endParaRPr b="1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     </a:t>
            </a:r>
            <a:r>
              <a:rPr b="1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ex) Child a4 = new Child();</a:t>
            </a:r>
            <a:endParaRPr b="1" i="0" sz="170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       Parent  p2 = a4;</a:t>
            </a:r>
            <a:endParaRPr b="1" i="0" sz="170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       Child a5 = (Child)p2;</a:t>
            </a:r>
            <a:endParaRPr b="1" i="0" sz="170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</a:t>
            </a:r>
            <a:r>
              <a:rPr b="1" i="0" lang="en-US" sz="1700" u="none" cap="none" strike="noStrike">
                <a:solidFill>
                  <a:srgbClr val="0000FF"/>
                </a:solidFill>
                <a:latin typeface="Dotum"/>
                <a:ea typeface="Dotum"/>
                <a:cs typeface="Dotum"/>
                <a:sym typeface="Dotum"/>
              </a:rPr>
              <a:t>//</a:t>
            </a:r>
            <a:r>
              <a:rPr b="1" lang="en-US" sz="1700">
                <a:solidFill>
                  <a:srgbClr val="0000FF"/>
                </a:solidFill>
                <a:latin typeface="Dotum"/>
                <a:ea typeface="Dotum"/>
                <a:cs typeface="Dotum"/>
                <a:sym typeface="Dotum"/>
              </a:rPr>
              <a:t> Child객체의 메서드를 사용하려면 Child로 캐스팅해야 한다.</a:t>
            </a:r>
            <a:endParaRPr b="1" i="0" sz="1700" u="none" cap="none" strike="noStrike">
              <a:solidFill>
                <a:srgbClr val="0000FF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1" i="0" sz="17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  </a:t>
            </a:r>
            <a:r>
              <a:rPr b="1" i="0" lang="en-US" sz="17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3) </a:t>
            </a:r>
            <a:r>
              <a:rPr b="1" lang="en-US" sz="1700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부모의 Method를 호출하면 자식의 Method가 호출된다.(부메자호)</a:t>
            </a:r>
            <a:endParaRPr b="1" sz="1700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lang="en-US" sz="1700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     </a:t>
            </a:r>
            <a:r>
              <a:rPr b="1" lang="en-US" sz="1700">
                <a:solidFill>
                  <a:srgbClr val="0000FF"/>
                </a:solidFill>
                <a:latin typeface="Dotum"/>
                <a:ea typeface="Dotum"/>
                <a:cs typeface="Dotum"/>
                <a:sym typeface="Dotum"/>
              </a:rPr>
              <a:t>(VMI : Virtual Method Invocation)</a:t>
            </a:r>
            <a:endParaRPr b="1" sz="1700">
              <a:solidFill>
                <a:srgbClr val="0000FF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lang="en-US" sz="1700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    </a:t>
            </a:r>
            <a:endParaRPr b="1" sz="1700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2" name="Shape 1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3" name="Google Shape;1943;p10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944" name="Google Shape;1944;p101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</a:rPr>
              <a:t>58</a:t>
            </a: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Override </a:t>
            </a:r>
            <a:r>
              <a:rPr b="1" lang="en-US" sz="22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(1/2)</a:t>
            </a:r>
            <a:endParaRPr b="1" sz="22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45" name="Google Shape;1945;p101"/>
          <p:cNvSpPr txBox="1"/>
          <p:nvPr>
            <p:ph idx="4294967295" type="body"/>
          </p:nvPr>
        </p:nvSpPr>
        <p:spPr>
          <a:xfrm>
            <a:off x="179388" y="1016000"/>
            <a:ext cx="8964600" cy="49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- Override </a:t>
            </a:r>
            <a:r>
              <a:rPr b="1" lang="en-US" sz="1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(함수 재정의)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b="1" lang="en-US" sz="1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- 부모의 메서드를 재정의</a:t>
            </a:r>
            <a:endParaRPr b="1" sz="14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b="1" sz="6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	     * 상속이 기본으로 전제되어 있어야 있는 구조에서 부모의 메서드를 재정의 함으로써 실행 시 </a:t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        자동으로 오버로드 된 자식의 메서드가 호출되도록 하는 기술</a:t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	     * 하위클래스에서 메소드의 역할을 변경하거나 확장할 필요가 있을때 메소드를 새로 정의 하는 것</a:t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	     * 오버라이드 할 메소드는 부모가 반드시 가지고 있어야 하며, 부모와 같은 형태의 메서드 구조를 </a:t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        갖는다.</a:t>
            </a:r>
            <a:endParaRPr/>
          </a:p>
          <a:p>
            <a:pPr indent="-2794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b="1" lang="en-US" sz="1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- 메모리 구조도</a:t>
            </a:r>
            <a:endParaRPr b="1" sz="14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</p:txBody>
      </p:sp>
      <p:sp>
        <p:nvSpPr>
          <p:cNvPr id="1946" name="Google Shape;1946;p101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1947" name="Google Shape;1947;p101"/>
          <p:cNvGrpSpPr/>
          <p:nvPr/>
        </p:nvGrpSpPr>
        <p:grpSpPr>
          <a:xfrm>
            <a:off x="587498" y="3881568"/>
            <a:ext cx="6720806" cy="2571768"/>
            <a:chOff x="863588" y="3969060"/>
            <a:chExt cx="6720806" cy="2571768"/>
          </a:xfrm>
        </p:grpSpPr>
        <p:grpSp>
          <p:nvGrpSpPr>
            <p:cNvPr id="1948" name="Google Shape;1948;p101"/>
            <p:cNvGrpSpPr/>
            <p:nvPr/>
          </p:nvGrpSpPr>
          <p:grpSpPr>
            <a:xfrm>
              <a:off x="2083668" y="3969060"/>
              <a:ext cx="5500726" cy="2571768"/>
              <a:chOff x="1735570" y="3969060"/>
              <a:chExt cx="5500726" cy="2571768"/>
            </a:xfrm>
          </p:grpSpPr>
          <p:sp>
            <p:nvSpPr>
              <p:cNvPr id="1949" name="Google Shape;1949;p101"/>
              <p:cNvSpPr/>
              <p:nvPr/>
            </p:nvSpPr>
            <p:spPr>
              <a:xfrm>
                <a:off x="1735570" y="4469126"/>
                <a:ext cx="2714644" cy="2071702"/>
              </a:xfrm>
              <a:prstGeom prst="rect">
                <a:avLst/>
              </a:prstGeom>
              <a:solidFill>
                <a:srgbClr val="F2F2F2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950" name="Google Shape;1950;p101"/>
              <p:cNvSpPr/>
              <p:nvPr/>
            </p:nvSpPr>
            <p:spPr>
              <a:xfrm>
                <a:off x="1735570" y="3969060"/>
                <a:ext cx="2714644" cy="428628"/>
              </a:xfrm>
              <a:prstGeom prst="round2SameRect">
                <a:avLst>
                  <a:gd fmla="val 16667" name="adj1"/>
                  <a:gd fmla="val 0" name="adj2"/>
                </a:avLst>
              </a:prstGeom>
              <a:solidFill>
                <a:srgbClr val="F2F2F2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Method Area</a:t>
                </a:r>
                <a:endParaRPr b="1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951" name="Google Shape;1951;p101"/>
              <p:cNvSpPr/>
              <p:nvPr/>
            </p:nvSpPr>
            <p:spPr>
              <a:xfrm>
                <a:off x="4521652" y="4469126"/>
                <a:ext cx="2714644" cy="2071702"/>
              </a:xfrm>
              <a:prstGeom prst="rect">
                <a:avLst/>
              </a:prstGeom>
              <a:solidFill>
                <a:srgbClr val="F2F2F2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952" name="Google Shape;1952;p101"/>
              <p:cNvSpPr/>
              <p:nvPr/>
            </p:nvSpPr>
            <p:spPr>
              <a:xfrm>
                <a:off x="4521652" y="3969060"/>
                <a:ext cx="2714644" cy="428628"/>
              </a:xfrm>
              <a:prstGeom prst="round2SameRect">
                <a:avLst>
                  <a:gd fmla="val 16667" name="adj1"/>
                  <a:gd fmla="val 0" name="adj2"/>
                </a:avLst>
              </a:prstGeom>
              <a:solidFill>
                <a:srgbClr val="F2F2F2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Stack</a:t>
                </a:r>
                <a:endParaRPr b="1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grpSp>
          <p:nvGrpSpPr>
            <p:cNvPr id="1953" name="Google Shape;1953;p101"/>
            <p:cNvGrpSpPr/>
            <p:nvPr/>
          </p:nvGrpSpPr>
          <p:grpSpPr>
            <a:xfrm>
              <a:off x="863588" y="4683440"/>
              <a:ext cx="6120870" cy="1714512"/>
              <a:chOff x="515490" y="4683440"/>
              <a:chExt cx="6120870" cy="1714512"/>
            </a:xfrm>
          </p:grpSpPr>
          <p:grpSp>
            <p:nvGrpSpPr>
              <p:cNvPr id="1954" name="Google Shape;1954;p101"/>
              <p:cNvGrpSpPr/>
              <p:nvPr/>
            </p:nvGrpSpPr>
            <p:grpSpPr>
              <a:xfrm>
                <a:off x="1878446" y="4683440"/>
                <a:ext cx="4757914" cy="1714512"/>
                <a:chOff x="1878446" y="4683440"/>
                <a:chExt cx="4757914" cy="1714512"/>
              </a:xfrm>
            </p:grpSpPr>
            <p:sp>
              <p:nvSpPr>
                <p:cNvPr id="1955" name="Google Shape;1955;p101"/>
                <p:cNvSpPr/>
                <p:nvPr/>
              </p:nvSpPr>
              <p:spPr>
                <a:xfrm>
                  <a:off x="1878446" y="4826316"/>
                  <a:ext cx="2357454" cy="571504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F2F2F2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public void make(){....}</a:t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956" name="Google Shape;1956;p101"/>
                <p:cNvSpPr/>
                <p:nvPr/>
              </p:nvSpPr>
              <p:spPr>
                <a:xfrm>
                  <a:off x="2092760" y="4683440"/>
                  <a:ext cx="1428760" cy="285752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F2F2F2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0" i="0" lang="en-US" sz="12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class A</a:t>
                  </a:r>
                  <a:endParaRPr b="0" i="0" sz="12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957" name="Google Shape;1957;p101"/>
                <p:cNvSpPr/>
                <p:nvPr/>
              </p:nvSpPr>
              <p:spPr>
                <a:xfrm>
                  <a:off x="1878446" y="5683572"/>
                  <a:ext cx="2357454" cy="714380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F2F2F2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 cap="none" strike="noStrike">
                      <a:solidFill>
                        <a:srgbClr val="FF0000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@override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public void make(){....}</a:t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958" name="Google Shape;1958;p101"/>
                <p:cNvSpPr/>
                <p:nvPr/>
              </p:nvSpPr>
              <p:spPr>
                <a:xfrm>
                  <a:off x="2092760" y="5540696"/>
                  <a:ext cx="1357322" cy="285752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F2F2F2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0" spcFirstLastPara="1" rIns="0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0" i="0" lang="en-US" sz="12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class B extends A</a:t>
                  </a:r>
                  <a:endParaRPr b="0" i="0" sz="12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959" name="Google Shape;1959;p101"/>
                <p:cNvSpPr/>
                <p:nvPr/>
              </p:nvSpPr>
              <p:spPr>
                <a:xfrm>
                  <a:off x="5207460" y="5435924"/>
                  <a:ext cx="1428900" cy="357300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F2F2F2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0" i="0" lang="en-US" sz="12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Obj</a:t>
                  </a:r>
                  <a:endParaRPr b="0" i="0" sz="12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cxnSp>
              <p:nvCxnSpPr>
                <p:cNvPr id="1960" name="Google Shape;1960;p101"/>
                <p:cNvCxnSpPr>
                  <a:stCxn id="1959" idx="1"/>
                  <a:endCxn id="1955" idx="3"/>
                </p:cNvCxnSpPr>
                <p:nvPr/>
              </p:nvCxnSpPr>
              <p:spPr>
                <a:xfrm rot="10800000">
                  <a:off x="4235760" y="5112074"/>
                  <a:ext cx="971700" cy="5025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4A7DBA"/>
                  </a:solidFill>
                  <a:prstDash val="dash"/>
                  <a:round/>
                  <a:headEnd len="sm" w="sm" type="none"/>
                  <a:tailEnd len="med" w="med" type="triangle"/>
                </a:ln>
              </p:spPr>
            </p:cxnSp>
          </p:grpSp>
          <p:grpSp>
            <p:nvGrpSpPr>
              <p:cNvPr id="1961" name="Google Shape;1961;p101"/>
              <p:cNvGrpSpPr/>
              <p:nvPr/>
            </p:nvGrpSpPr>
            <p:grpSpPr>
              <a:xfrm>
                <a:off x="515490" y="5112068"/>
                <a:ext cx="1363556" cy="928800"/>
                <a:chOff x="515490" y="5112068"/>
                <a:chExt cx="1363556" cy="928800"/>
              </a:xfrm>
            </p:grpSpPr>
            <p:cxnSp>
              <p:nvCxnSpPr>
                <p:cNvPr id="1962" name="Google Shape;1962;p101"/>
                <p:cNvCxnSpPr>
                  <a:stCxn id="1955" idx="1"/>
                  <a:endCxn id="1957" idx="1"/>
                </p:cNvCxnSpPr>
                <p:nvPr/>
              </p:nvCxnSpPr>
              <p:spPr>
                <a:xfrm>
                  <a:off x="1878446" y="5112068"/>
                  <a:ext cx="600" cy="928800"/>
                </a:xfrm>
                <a:prstGeom prst="bentConnector3">
                  <a:avLst>
                    <a:gd fmla="val -12817333" name="adj1"/>
                  </a:avLst>
                </a:prstGeom>
                <a:noFill/>
                <a:ln cap="flat" cmpd="sng" w="15875">
                  <a:solidFill>
                    <a:srgbClr val="FF0000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sp>
              <p:nvSpPr>
                <p:cNvPr id="1963" name="Google Shape;1963;p101"/>
                <p:cNvSpPr/>
                <p:nvPr/>
              </p:nvSpPr>
              <p:spPr>
                <a:xfrm>
                  <a:off x="515490" y="5154287"/>
                  <a:ext cx="1140186" cy="83099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FF0000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VMI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FF0000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(Virtual 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FF0000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Method 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FF0000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Invocation)</a:t>
                  </a:r>
                  <a:endParaRPr b="1" i="0" sz="1200" u="none" cap="none" strike="noStrike">
                    <a:solidFill>
                      <a:srgbClr val="FF0000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</p:grpSp>
        </p:grpSp>
      </p:grpSp>
      <p:sp>
        <p:nvSpPr>
          <p:cNvPr id="1964" name="Google Shape;1964;p101"/>
          <p:cNvSpPr txBox="1"/>
          <p:nvPr/>
        </p:nvSpPr>
        <p:spPr>
          <a:xfrm>
            <a:off x="2532725" y="3362925"/>
            <a:ext cx="5524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method area: static 메모리라고도 부르는데 개념상 method area가 더 큰 개념임( method area는 클래스의 정보, static(필드,메서드), 상수 풀 등을 저장한다.)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9" name="Shape 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0" name="Google Shape;1970;p10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971" name="Google Shape;1971;p102"/>
          <p:cNvSpPr txBox="1"/>
          <p:nvPr>
            <p:ph idx="4294967295" type="body"/>
          </p:nvPr>
        </p:nvSpPr>
        <p:spPr>
          <a:xfrm>
            <a:off x="76200" y="968375"/>
            <a:ext cx="8229600" cy="49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클래스 다이어그램</a:t>
            </a:r>
            <a:endParaRPr b="1" sz="16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921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t/>
            </a:r>
            <a:endParaRPr b="1" sz="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* 부모클래스(Parent)에서 print()를 구현하고 자식클래스(Child)에서 부모의 메소드를 재정의</a:t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   하는 구조</a:t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b="1" sz="10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소스코드 (Parent)</a:t>
            </a:r>
            <a:endParaRPr/>
          </a:p>
        </p:txBody>
      </p:sp>
      <p:sp>
        <p:nvSpPr>
          <p:cNvPr id="1972" name="Google Shape;1972;p102"/>
          <p:cNvSpPr/>
          <p:nvPr/>
        </p:nvSpPr>
        <p:spPr>
          <a:xfrm>
            <a:off x="0" y="6658604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pic>
        <p:nvPicPr>
          <p:cNvPr id="1973" name="Google Shape;1973;p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84104" y="1919050"/>
            <a:ext cx="1505763" cy="2048734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grpSp>
        <p:nvGrpSpPr>
          <p:cNvPr id="1974" name="Google Shape;1974;p102"/>
          <p:cNvGrpSpPr/>
          <p:nvPr/>
        </p:nvGrpSpPr>
        <p:grpSpPr>
          <a:xfrm>
            <a:off x="642909" y="4316524"/>
            <a:ext cx="7934380" cy="1785950"/>
            <a:chOff x="638148" y="4143380"/>
            <a:chExt cx="7934380" cy="1785950"/>
          </a:xfrm>
        </p:grpSpPr>
        <p:sp>
          <p:nvSpPr>
            <p:cNvPr id="1975" name="Google Shape;1975;p102"/>
            <p:cNvSpPr/>
            <p:nvPr/>
          </p:nvSpPr>
          <p:spPr>
            <a:xfrm>
              <a:off x="638148" y="4143380"/>
              <a:ext cx="3929100" cy="1785900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public class Parent {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public void print(){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System.out.println("부모에서 출력");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102"/>
            <p:cNvSpPr/>
            <p:nvPr/>
          </p:nvSpPr>
          <p:spPr>
            <a:xfrm>
              <a:off x="4643438" y="4143380"/>
              <a:ext cx="3929090" cy="1785950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public class Child extends Parent {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@Override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public void print()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 System.out.println("자식 클래스에서 overried하여 실행된다.");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}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sp>
        <p:nvSpPr>
          <p:cNvPr id="1977" name="Google Shape;1977;p102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58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Override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(2/2)</a:t>
            </a:r>
            <a:endParaRPr b="1" i="0" sz="2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2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3" name="Google Shape;1983;p10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984" name="Google Shape;1984;p10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985" name="Google Shape;1985;p103"/>
          <p:cNvSpPr/>
          <p:nvPr/>
        </p:nvSpPr>
        <p:spPr>
          <a:xfrm>
            <a:off x="611560" y="1135975"/>
            <a:ext cx="82809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부타자생 </a:t>
            </a:r>
            <a:r>
              <a:rPr b="1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: </a:t>
            </a:r>
            <a:r>
              <a:rPr b="0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부모의 타입으로 자식을 생성할 수 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부타자참 </a:t>
            </a:r>
            <a:r>
              <a:rPr b="1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: </a:t>
            </a:r>
            <a:r>
              <a:rPr b="0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부모의 타입으로 자식을 참조할 수 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부메자호 </a:t>
            </a:r>
            <a:r>
              <a:rPr b="1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: </a:t>
            </a:r>
            <a:r>
              <a:rPr b="0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부모의 메소드로 자식의 메소드를 호출할 수 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6" name="Google Shape;1986;p103"/>
          <p:cNvSpPr txBox="1"/>
          <p:nvPr/>
        </p:nvSpPr>
        <p:spPr>
          <a:xfrm>
            <a:off x="1116013" y="404813"/>
            <a:ext cx="52926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987" name="Google Shape;1987;p103"/>
          <p:cNvSpPr txBox="1"/>
          <p:nvPr/>
        </p:nvSpPr>
        <p:spPr>
          <a:xfrm>
            <a:off x="6911975" y="65119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88" name="Google Shape;1988;p103"/>
          <p:cNvGrpSpPr/>
          <p:nvPr/>
        </p:nvGrpSpPr>
        <p:grpSpPr>
          <a:xfrm>
            <a:off x="575556" y="2624336"/>
            <a:ext cx="8317008" cy="3456384"/>
            <a:chOff x="575556" y="2780928"/>
            <a:chExt cx="8317008" cy="3456384"/>
          </a:xfrm>
        </p:grpSpPr>
        <p:grpSp>
          <p:nvGrpSpPr>
            <p:cNvPr id="1989" name="Google Shape;1989;p103"/>
            <p:cNvGrpSpPr/>
            <p:nvPr/>
          </p:nvGrpSpPr>
          <p:grpSpPr>
            <a:xfrm>
              <a:off x="1908970" y="2780928"/>
              <a:ext cx="5576790" cy="3384376"/>
              <a:chOff x="1908970" y="2780928"/>
              <a:chExt cx="5576790" cy="3384376"/>
            </a:xfrm>
          </p:grpSpPr>
          <p:grpSp>
            <p:nvGrpSpPr>
              <p:cNvPr id="1990" name="Google Shape;1990;p103"/>
              <p:cNvGrpSpPr/>
              <p:nvPr/>
            </p:nvGrpSpPr>
            <p:grpSpPr>
              <a:xfrm>
                <a:off x="1908970" y="3717032"/>
                <a:ext cx="1402456" cy="936625"/>
                <a:chOff x="1908970" y="3717032"/>
                <a:chExt cx="1402456" cy="936625"/>
              </a:xfrm>
            </p:grpSpPr>
            <p:cxnSp>
              <p:nvCxnSpPr>
                <p:cNvPr id="1991" name="Google Shape;1991;p103"/>
                <p:cNvCxnSpPr/>
                <p:nvPr/>
              </p:nvCxnSpPr>
              <p:spPr>
                <a:xfrm flipH="1" rot="10800000">
                  <a:off x="2555776" y="3717032"/>
                  <a:ext cx="755650" cy="936625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med" w="med" type="stealth"/>
                </a:ln>
                <a:effectLst>
                  <a:outerShdw blurRad="40000" rotWithShape="0" dir="5400000" dist="20000">
                    <a:srgbClr val="000000">
                      <a:alpha val="36078"/>
                    </a:srgbClr>
                  </a:outerShdw>
                </a:effectLst>
              </p:spPr>
            </p:cxnSp>
            <p:sp>
              <p:nvSpPr>
                <p:cNvPr id="1992" name="Google Shape;1992;p103"/>
                <p:cNvSpPr txBox="1"/>
                <p:nvPr/>
              </p:nvSpPr>
              <p:spPr>
                <a:xfrm>
                  <a:off x="1908970" y="3861048"/>
                  <a:ext cx="1042800" cy="369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b="1" i="0" lang="en-US" sz="18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extends</a:t>
                  </a:r>
                  <a:endParaRPr b="1" i="0" sz="18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</p:grpSp>
          <p:grpSp>
            <p:nvGrpSpPr>
              <p:cNvPr id="1993" name="Google Shape;1993;p103"/>
              <p:cNvGrpSpPr/>
              <p:nvPr/>
            </p:nvGrpSpPr>
            <p:grpSpPr>
              <a:xfrm>
                <a:off x="5580112" y="3717032"/>
                <a:ext cx="1905648" cy="935038"/>
                <a:chOff x="5580112" y="3717032"/>
                <a:chExt cx="1905648" cy="935038"/>
              </a:xfrm>
            </p:grpSpPr>
            <p:cxnSp>
              <p:nvCxnSpPr>
                <p:cNvPr id="1994" name="Google Shape;1994;p103"/>
                <p:cNvCxnSpPr/>
                <p:nvPr/>
              </p:nvCxnSpPr>
              <p:spPr>
                <a:xfrm rot="10800000">
                  <a:off x="5580112" y="3717032"/>
                  <a:ext cx="900112" cy="935038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chemeClr val="accent6"/>
                  </a:solidFill>
                  <a:prstDash val="dash"/>
                  <a:round/>
                  <a:headEnd len="sm" w="sm" type="none"/>
                  <a:tailEnd len="med" w="med" type="stealth"/>
                </a:ln>
                <a:effectLst>
                  <a:outerShdw blurRad="40000" rotWithShape="0" dir="5400000" dist="20000">
                    <a:srgbClr val="000000">
                      <a:alpha val="36078"/>
                    </a:srgbClr>
                  </a:outerShdw>
                </a:effectLst>
              </p:spPr>
            </p:cxnSp>
            <p:sp>
              <p:nvSpPr>
                <p:cNvPr id="1995" name="Google Shape;1995;p103"/>
                <p:cNvSpPr txBox="1"/>
                <p:nvPr/>
              </p:nvSpPr>
              <p:spPr>
                <a:xfrm>
                  <a:off x="6012160" y="3789040"/>
                  <a:ext cx="1473600" cy="369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rPr b="1" i="0" lang="en-US" sz="18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implements</a:t>
                  </a:r>
                  <a:endParaRPr b="1" i="0" sz="18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</p:grpSp>
          <p:grpSp>
            <p:nvGrpSpPr>
              <p:cNvPr id="1996" name="Google Shape;1996;p103"/>
              <p:cNvGrpSpPr/>
              <p:nvPr/>
            </p:nvGrpSpPr>
            <p:grpSpPr>
              <a:xfrm>
                <a:off x="1916769" y="2780928"/>
                <a:ext cx="5247520" cy="3384376"/>
                <a:chOff x="1916769" y="2780928"/>
                <a:chExt cx="5247520" cy="3384376"/>
              </a:xfrm>
            </p:grpSpPr>
            <p:grpSp>
              <p:nvGrpSpPr>
                <p:cNvPr id="1997" name="Google Shape;1997;p103"/>
                <p:cNvGrpSpPr/>
                <p:nvPr/>
              </p:nvGrpSpPr>
              <p:grpSpPr>
                <a:xfrm>
                  <a:off x="3347864" y="2780928"/>
                  <a:ext cx="2212277" cy="1474851"/>
                  <a:chOff x="4392496" y="0"/>
                  <a:chExt cx="2212277" cy="1474851"/>
                </a:xfrm>
              </p:grpSpPr>
              <p:sp>
                <p:nvSpPr>
                  <p:cNvPr id="1998" name="Google Shape;1998;p103"/>
                  <p:cNvSpPr/>
                  <p:nvPr/>
                </p:nvSpPr>
                <p:spPr>
                  <a:xfrm>
                    <a:off x="4392496" y="0"/>
                    <a:ext cx="2212277" cy="1474851"/>
                  </a:xfrm>
                  <a:prstGeom prst="roundRect">
                    <a:avLst>
                      <a:gd fmla="val 10000" name="adj"/>
                    </a:avLst>
                  </a:prstGeom>
                  <a:solidFill>
                    <a:schemeClr val="lt1"/>
                  </a:solidFill>
                  <a:ln cap="flat" cmpd="sng" w="25400">
                    <a:solidFill>
                      <a:srgbClr val="1C417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99" name="Google Shape;1999;p103"/>
                  <p:cNvSpPr/>
                  <p:nvPr/>
                </p:nvSpPr>
                <p:spPr>
                  <a:xfrm>
                    <a:off x="4435693" y="43197"/>
                    <a:ext cx="2125883" cy="138845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ctr" bIns="102850" lIns="102850" spcFirstLastPara="1" rIns="102850" wrap="square" tIns="10285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000"/>
                      <a:buFont typeface="Arial"/>
                      <a:buNone/>
                    </a:pPr>
                    <a:r>
                      <a:rPr b="1" i="0" lang="en-US" sz="2000" u="none" cap="none" strike="noStrike">
                        <a:solidFill>
                          <a:srgbClr val="1D497D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super, parent, base</a:t>
                    </a:r>
                    <a:endParaRPr b="1" i="0" sz="2000" u="none" cap="none" strike="noStrike">
                      <a:solidFill>
                        <a:srgbClr val="1D497D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</p:grpSp>
            <p:grpSp>
              <p:nvGrpSpPr>
                <p:cNvPr id="2000" name="Google Shape;2000;p103"/>
                <p:cNvGrpSpPr/>
                <p:nvPr/>
              </p:nvGrpSpPr>
              <p:grpSpPr>
                <a:xfrm>
                  <a:off x="1916769" y="4653136"/>
                  <a:ext cx="2367199" cy="1512168"/>
                  <a:chOff x="5121632" y="1656185"/>
                  <a:chExt cx="2367199" cy="1578132"/>
                </a:xfrm>
              </p:grpSpPr>
              <p:sp>
                <p:nvSpPr>
                  <p:cNvPr id="2001" name="Google Shape;2001;p103"/>
                  <p:cNvSpPr/>
                  <p:nvPr/>
                </p:nvSpPr>
                <p:spPr>
                  <a:xfrm>
                    <a:off x="5121632" y="1656185"/>
                    <a:ext cx="2367199" cy="1578132"/>
                  </a:xfrm>
                  <a:prstGeom prst="roundRect">
                    <a:avLst>
                      <a:gd fmla="val 10000" name="adj"/>
                    </a:avLst>
                  </a:prstGeom>
                  <a:solidFill>
                    <a:schemeClr val="lt1"/>
                  </a:solidFill>
                  <a:ln cap="flat" cmpd="sng" w="25400">
                    <a:solidFill>
                      <a:srgbClr val="1C417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02" name="Google Shape;2002;p103"/>
                  <p:cNvSpPr/>
                  <p:nvPr/>
                </p:nvSpPr>
                <p:spPr>
                  <a:xfrm>
                    <a:off x="5167854" y="1702407"/>
                    <a:ext cx="2274755" cy="148568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ctr" bIns="118100" lIns="118100" spcFirstLastPara="1" rIns="118100" wrap="square" tIns="1181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000"/>
                      <a:buFont typeface="Arial"/>
                      <a:buNone/>
                    </a:pPr>
                    <a:r>
                      <a:rPr b="1" i="0" lang="en-US" sz="2000" u="none" cap="none" strike="noStrike">
                        <a:solidFill>
                          <a:srgbClr val="1D497D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sub, child, </a:t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  <a:p>
                    <a:pPr indent="0" lvl="0" marL="0" marR="0" rtl="0" algn="ctr">
                      <a:lnSpc>
                        <a:spcPct val="90000"/>
                      </a:lnSpc>
                      <a:spcBef>
                        <a:spcPts val="70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000"/>
                      <a:buFont typeface="Arial"/>
                      <a:buNone/>
                    </a:pPr>
                    <a:r>
                      <a:rPr b="1" i="0" lang="en-US" sz="2000" u="none" cap="none" strike="noStrike">
                        <a:solidFill>
                          <a:srgbClr val="1D497D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derived</a:t>
                    </a:r>
                    <a:endParaRPr b="1" i="0" sz="2000" u="none" cap="none" strike="noStrike">
                      <a:solidFill>
                        <a:srgbClr val="1D497D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</p:grpSp>
            <p:grpSp>
              <p:nvGrpSpPr>
                <p:cNvPr id="2003" name="Google Shape;2003;p103"/>
                <p:cNvGrpSpPr/>
                <p:nvPr/>
              </p:nvGrpSpPr>
              <p:grpSpPr>
                <a:xfrm>
                  <a:off x="4716017" y="4653136"/>
                  <a:ext cx="2448272" cy="1512168"/>
                  <a:chOff x="2712621" y="1146929"/>
                  <a:chExt cx="3519751" cy="1039000"/>
                </a:xfrm>
              </p:grpSpPr>
              <p:sp>
                <p:nvSpPr>
                  <p:cNvPr id="2004" name="Google Shape;2004;p103"/>
                  <p:cNvSpPr/>
                  <p:nvPr/>
                </p:nvSpPr>
                <p:spPr>
                  <a:xfrm>
                    <a:off x="2712621" y="1146929"/>
                    <a:ext cx="3519751" cy="1039000"/>
                  </a:xfrm>
                  <a:prstGeom prst="roundRect">
                    <a:avLst>
                      <a:gd fmla="val 10000" name="adj"/>
                    </a:avLst>
                  </a:prstGeom>
                  <a:solidFill>
                    <a:schemeClr val="lt1"/>
                  </a:solidFill>
                  <a:ln cap="flat" cmpd="sng" w="25400">
                    <a:solidFill>
                      <a:srgbClr val="1C417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05" name="Google Shape;2005;p103"/>
                  <p:cNvSpPr/>
                  <p:nvPr/>
                </p:nvSpPr>
                <p:spPr>
                  <a:xfrm>
                    <a:off x="2743052" y="1177360"/>
                    <a:ext cx="3458889" cy="97813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ctr" bIns="133350" lIns="133350" spcFirstLastPara="1" rIns="133350" wrap="square" tIns="13335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3500"/>
                      <a:buFont typeface="Arial"/>
                      <a:buNone/>
                    </a:pPr>
                    <a:r>
                      <a:rPr b="0" i="0" lang="en-US" sz="3500" u="none" cap="none" strike="noStrike">
                        <a:solidFill>
                          <a:srgbClr val="1D497D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 </a:t>
                    </a:r>
                    <a:r>
                      <a:rPr b="1" i="0" lang="en-US" sz="2000" u="none" cap="none" strike="noStrike">
                        <a:solidFill>
                          <a:srgbClr val="1D497D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interface</a:t>
                    </a:r>
                    <a:endParaRPr b="1" i="0" sz="2000" u="none" cap="none" strike="noStrike">
                      <a:solidFill>
                        <a:srgbClr val="1D497D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</p:grpSp>
          </p:grpSp>
        </p:grpSp>
        <p:grpSp>
          <p:nvGrpSpPr>
            <p:cNvPr id="2006" name="Google Shape;2006;p103"/>
            <p:cNvGrpSpPr/>
            <p:nvPr/>
          </p:nvGrpSpPr>
          <p:grpSpPr>
            <a:xfrm>
              <a:off x="575556" y="2924944"/>
              <a:ext cx="1115700" cy="3312368"/>
              <a:chOff x="575556" y="2924944"/>
              <a:chExt cx="1115700" cy="3312368"/>
            </a:xfrm>
          </p:grpSpPr>
          <p:cxnSp>
            <p:nvCxnSpPr>
              <p:cNvPr id="2007" name="Google Shape;2007;p103"/>
              <p:cNvCxnSpPr/>
              <p:nvPr/>
            </p:nvCxnSpPr>
            <p:spPr>
              <a:xfrm rot="10800000">
                <a:off x="1403648" y="2924944"/>
                <a:ext cx="0" cy="3312368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sp>
            <p:nvSpPr>
              <p:cNvPr id="2008" name="Google Shape;2008;p103"/>
              <p:cNvSpPr txBox="1"/>
              <p:nvPr/>
            </p:nvSpPr>
            <p:spPr>
              <a:xfrm>
                <a:off x="575556" y="4078813"/>
                <a:ext cx="1115700" cy="677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추상화</a:t>
                </a:r>
                <a:endParaRPr b="1" i="0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t/>
                </a:r>
                <a:endParaRPr b="1" i="0" sz="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일반화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09" name="Google Shape;2009;p103"/>
            <p:cNvGrpSpPr/>
            <p:nvPr/>
          </p:nvGrpSpPr>
          <p:grpSpPr>
            <a:xfrm>
              <a:off x="7740352" y="2924944"/>
              <a:ext cx="1152212" cy="3312368"/>
              <a:chOff x="7740352" y="2924944"/>
              <a:chExt cx="1152212" cy="3312368"/>
            </a:xfrm>
          </p:grpSpPr>
          <p:cxnSp>
            <p:nvCxnSpPr>
              <p:cNvPr id="2010" name="Google Shape;2010;p103"/>
              <p:cNvCxnSpPr/>
              <p:nvPr/>
            </p:nvCxnSpPr>
            <p:spPr>
              <a:xfrm>
                <a:off x="7740352" y="2924944"/>
                <a:ext cx="0" cy="3312368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sp>
            <p:nvSpPr>
              <p:cNvPr id="2011" name="Google Shape;2011;p103"/>
              <p:cNvSpPr txBox="1"/>
              <p:nvPr/>
            </p:nvSpPr>
            <p:spPr>
              <a:xfrm>
                <a:off x="7776864" y="4084040"/>
                <a:ext cx="1115700" cy="677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구체화</a:t>
                </a:r>
                <a:endParaRPr b="1" i="0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t/>
                </a:r>
                <a:endParaRPr b="1" i="0" sz="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상세화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012" name="Google Shape;2012;p103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59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참조타입 형 변환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7" name="Shape 2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8" name="Google Shape;2018;p104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019" name="Google Shape;2019;p10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020" name="Google Shape;2020;p104"/>
          <p:cNvSpPr txBox="1"/>
          <p:nvPr/>
        </p:nvSpPr>
        <p:spPr>
          <a:xfrm>
            <a:off x="539552" y="1402611"/>
            <a:ext cx="7962600" cy="21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this, super의 사용법</a:t>
            </a:r>
            <a:endParaRPr b="1" i="0" sz="1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</a:t>
            </a:r>
            <a:r>
              <a:rPr b="0" i="0" lang="en-US" sz="1400" u="none" cap="none" strike="noStrike">
                <a:solidFill>
                  <a:srgbClr val="17365D"/>
                </a:solidFill>
                <a:latin typeface="Dotum"/>
                <a:ea typeface="Dotum"/>
                <a:cs typeface="Dotum"/>
                <a:sym typeface="Dotum"/>
              </a:rPr>
              <a:t>ex)</a:t>
            </a:r>
            <a:r>
              <a:rPr b="0" i="0" lang="en-US" sz="1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this</a:t>
            </a: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.member field or </a:t>
            </a: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this</a:t>
            </a: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.member method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</a:t>
            </a:r>
            <a:r>
              <a:rPr b="0" i="0" lang="en-US" sz="1400" u="none" cap="none" strike="noStrike">
                <a:solidFill>
                  <a:srgbClr val="17365D"/>
                </a:solidFill>
                <a:latin typeface="Dotum"/>
                <a:ea typeface="Dotum"/>
                <a:cs typeface="Dotum"/>
                <a:sym typeface="Dotum"/>
              </a:rPr>
              <a:t>ex) </a:t>
            </a: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super.</a:t>
            </a: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member field or </a:t>
            </a: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super.</a:t>
            </a: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member method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* this(); : 자기 자신의 생성자, 자기 멤버필드 초기화</a:t>
            </a:r>
            <a:endParaRPr b="0" i="0" sz="14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* super(); : 부모의 생성자, 부모 멤버필드 초기화</a:t>
            </a:r>
            <a:endParaRPr b="0" i="0" sz="14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* super는 가장 상위에 작성해야 한다.</a:t>
            </a:r>
            <a:endParaRPr b="0" i="0" sz="14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2021" name="Google Shape;2021;p104"/>
          <p:cNvGrpSpPr/>
          <p:nvPr/>
        </p:nvGrpSpPr>
        <p:grpSpPr>
          <a:xfrm>
            <a:off x="1470761" y="3749298"/>
            <a:ext cx="6561263" cy="2127974"/>
            <a:chOff x="1187082" y="3573016"/>
            <a:chExt cx="6561263" cy="2127974"/>
          </a:xfrm>
        </p:grpSpPr>
        <p:sp>
          <p:nvSpPr>
            <p:cNvPr id="2022" name="Google Shape;2022;p104"/>
            <p:cNvSpPr/>
            <p:nvPr/>
          </p:nvSpPr>
          <p:spPr>
            <a:xfrm>
              <a:off x="1187082" y="3983623"/>
              <a:ext cx="2161152" cy="1717367"/>
            </a:xfrm>
            <a:prstGeom prst="rect">
              <a:avLst/>
            </a:prstGeom>
            <a:solidFill>
              <a:srgbClr val="FFC0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public class  A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1" i="0" sz="16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int b; 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public void c() {}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1" i="0" sz="16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lt1"/>
                  </a:solidFill>
                  <a:latin typeface="Dotum"/>
                  <a:ea typeface="Dotum"/>
                  <a:cs typeface="Dotum"/>
                  <a:sym typeface="Dotum"/>
                </a:rPr>
                <a:t> </a:t>
              </a:r>
              <a:endParaRPr b="0" i="0" sz="1800" u="none" cap="none" strike="noStrike">
                <a:solidFill>
                  <a:schemeClr val="lt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grpSp>
          <p:nvGrpSpPr>
            <p:cNvPr id="2023" name="Google Shape;2023;p104"/>
            <p:cNvGrpSpPr/>
            <p:nvPr/>
          </p:nvGrpSpPr>
          <p:grpSpPr>
            <a:xfrm>
              <a:off x="2778070" y="4521660"/>
              <a:ext cx="4970275" cy="1170790"/>
              <a:chOff x="2778070" y="4521660"/>
              <a:chExt cx="4970275" cy="1170790"/>
            </a:xfrm>
          </p:grpSpPr>
          <p:sp>
            <p:nvSpPr>
              <p:cNvPr id="2024" name="Google Shape;2024;p104"/>
              <p:cNvSpPr/>
              <p:nvPr/>
            </p:nvSpPr>
            <p:spPr>
              <a:xfrm flipH="1">
                <a:off x="2778070" y="4521660"/>
                <a:ext cx="1285884" cy="357190"/>
              </a:xfrm>
              <a:prstGeom prst="curvedDownArrow">
                <a:avLst>
                  <a:gd fmla="val 25000" name="adj1"/>
                  <a:gd fmla="val 50000" name="adj2"/>
                  <a:gd fmla="val 25000" name="adj3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grpSp>
            <p:nvGrpSpPr>
              <p:cNvPr id="2025" name="Google Shape;2025;p104"/>
              <p:cNvGrpSpPr/>
              <p:nvPr/>
            </p:nvGrpSpPr>
            <p:grpSpPr>
              <a:xfrm>
                <a:off x="3849640" y="4561393"/>
                <a:ext cx="3898705" cy="1131057"/>
                <a:chOff x="3849640" y="4561393"/>
                <a:chExt cx="3898705" cy="1131057"/>
              </a:xfrm>
            </p:grpSpPr>
            <p:sp>
              <p:nvSpPr>
                <p:cNvPr id="2026" name="Google Shape;2026;p104"/>
                <p:cNvSpPr txBox="1"/>
                <p:nvPr/>
              </p:nvSpPr>
              <p:spPr>
                <a:xfrm>
                  <a:off x="3849640" y="5107450"/>
                  <a:ext cx="1805400" cy="585000"/>
                </a:xfrm>
                <a:prstGeom prst="rect">
                  <a:avLst/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0" i="0" lang="en-US" sz="1600" u="none" cap="none" strike="noStrike">
                      <a:solidFill>
                        <a:srgbClr val="17365D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• </a:t>
                  </a:r>
                  <a:r>
                    <a:rPr b="0" i="0" lang="en-US" sz="16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A a = new  A();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0" i="0" lang="en-US" sz="16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  a.c();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7" name="Google Shape;2027;p104"/>
                <p:cNvSpPr txBox="1"/>
                <p:nvPr/>
              </p:nvSpPr>
              <p:spPr>
                <a:xfrm>
                  <a:off x="4139945" y="4561393"/>
                  <a:ext cx="36084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외부클래스에서 멤버필드, 메소드 접근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028" name="Google Shape;2028;p104"/>
            <p:cNvGrpSpPr/>
            <p:nvPr/>
          </p:nvGrpSpPr>
          <p:grpSpPr>
            <a:xfrm>
              <a:off x="2231740" y="3573016"/>
              <a:ext cx="4674207" cy="338700"/>
              <a:chOff x="2231740" y="3573016"/>
              <a:chExt cx="4674207" cy="338700"/>
            </a:xfrm>
          </p:grpSpPr>
          <p:sp>
            <p:nvSpPr>
              <p:cNvPr id="2029" name="Google Shape;2029;p104"/>
              <p:cNvSpPr txBox="1"/>
              <p:nvPr/>
            </p:nvSpPr>
            <p:spPr>
              <a:xfrm>
                <a:off x="2231740" y="3573016"/>
                <a:ext cx="1098300" cy="33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this.b = 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0" name="Google Shape;2030;p104"/>
              <p:cNvSpPr txBox="1"/>
              <p:nvPr/>
            </p:nvSpPr>
            <p:spPr>
              <a:xfrm>
                <a:off x="3348247" y="3603793"/>
                <a:ext cx="35577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내부클래스에서 멤버필드, 메소드 접근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031" name="Google Shape;2031;p104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60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this, super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(1/4)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6" name="Shape 2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" name="Google Shape;2037;p105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038" name="Google Shape;2038;p10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grpSp>
        <p:nvGrpSpPr>
          <p:cNvPr id="2039" name="Google Shape;2039;p105"/>
          <p:cNvGrpSpPr/>
          <p:nvPr/>
        </p:nvGrpSpPr>
        <p:grpSpPr>
          <a:xfrm>
            <a:off x="323525" y="1419423"/>
            <a:ext cx="8497091" cy="4752900"/>
            <a:chOff x="323525" y="1952823"/>
            <a:chExt cx="8497091" cy="4752900"/>
          </a:xfrm>
        </p:grpSpPr>
        <p:sp>
          <p:nvSpPr>
            <p:cNvPr id="2040" name="Google Shape;2040;p105"/>
            <p:cNvSpPr/>
            <p:nvPr/>
          </p:nvSpPr>
          <p:spPr>
            <a:xfrm>
              <a:off x="323525" y="1952823"/>
              <a:ext cx="4176600" cy="47529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class Person {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String name;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int age;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public Person(String name) {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     this(name, 19);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}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public Person(String name, int age) {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     this.name = name;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     this.age = age;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}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public String getName() {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     return name;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}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public int getAge() {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     return age;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}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}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105"/>
            <p:cNvSpPr/>
            <p:nvPr/>
          </p:nvSpPr>
          <p:spPr>
            <a:xfrm>
              <a:off x="4716016" y="1952823"/>
              <a:ext cx="4104600" cy="47529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public class Student1 {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public static void main(String[] args)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{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Person stu = new Person("홍길동");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System.out.println(stu.getName() +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stu.getAge());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}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1A418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}</a:t>
              </a:r>
              <a:endParaRPr b="0" i="0" sz="15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2042" name="Google Shape;2042;p105"/>
          <p:cNvSpPr txBox="1"/>
          <p:nvPr/>
        </p:nvSpPr>
        <p:spPr>
          <a:xfrm>
            <a:off x="611560" y="1008874"/>
            <a:ext cx="1152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- this</a:t>
            </a:r>
            <a:endParaRPr b="1" i="0" sz="1600" u="none" cap="none" strike="noStrike">
              <a:solidFill>
                <a:srgbClr val="1A418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43" name="Google Shape;2043;p105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60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this, super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(2/4)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8" name="Shape 2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Google Shape;2049;p10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050" name="Google Shape;2050;p10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051" name="Google Shape;2051;p106"/>
          <p:cNvSpPr/>
          <p:nvPr/>
        </p:nvSpPr>
        <p:spPr>
          <a:xfrm>
            <a:off x="395536" y="1184176"/>
            <a:ext cx="8352900" cy="5112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public class Mother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protected String name;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public Mother(String name)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this.name = name;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public void display()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  System.out.println(“name : “ + name);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A418E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public class Sun extends Mother {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private String name;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public Sun(String MotherName, String MyName)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  super(MotherName);   </a:t>
            </a:r>
            <a:r>
              <a:rPr b="1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Mother 클래스의 생성자 호출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  this.name = MyName;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public void display()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  System.out.println("mother name : "+ super.name);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  </a:t>
            </a:r>
            <a:r>
              <a:rPr b="1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super.name </a:t>
            </a: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⇒</a:t>
            </a:r>
            <a:r>
              <a:rPr b="1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Mother의 name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  System.out.println("my name : "+ name);   </a:t>
            </a:r>
            <a:r>
              <a:rPr b="1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name </a:t>
            </a: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⇒</a:t>
            </a:r>
            <a:r>
              <a:rPr b="1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Sun의 name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p106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60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this, super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(3/4)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53" name="Google Shape;2053;p106"/>
          <p:cNvSpPr txBox="1"/>
          <p:nvPr/>
        </p:nvSpPr>
        <p:spPr>
          <a:xfrm>
            <a:off x="611560" y="809618"/>
            <a:ext cx="1152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- super</a:t>
            </a:r>
            <a:endParaRPr b="1" i="0" sz="1600" u="none" cap="none" strike="noStrike">
              <a:solidFill>
                <a:srgbClr val="1A418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8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Google Shape;2059;p107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060" name="Google Shape;2060;p10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061" name="Google Shape;2061;p107"/>
          <p:cNvSpPr/>
          <p:nvPr/>
        </p:nvSpPr>
        <p:spPr>
          <a:xfrm>
            <a:off x="971600" y="1628800"/>
            <a:ext cx="7272900" cy="3233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public class JavaTest {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public static void main(String[] args) {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 Mother m = new Mother("mom");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 m.display();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1A418E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 Sun s = new Sun("mom", "sun");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 s.display();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}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}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2" name="Google Shape;2062;p107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60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this, super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(4/4)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34679f32dc_0_37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7" name="Google Shape;327;g334679f32dc_0_372"/>
          <p:cNvSpPr txBox="1"/>
          <p:nvPr>
            <p:ph idx="4294967295" type="body"/>
          </p:nvPr>
        </p:nvSpPr>
        <p:spPr>
          <a:xfrm>
            <a:off x="0" y="1052514"/>
            <a:ext cx="4167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결과 화면</a:t>
            </a:r>
            <a:endParaRPr/>
          </a:p>
        </p:txBody>
      </p:sp>
      <p:sp>
        <p:nvSpPr>
          <p:cNvPr id="328" name="Google Shape;328;g334679f32dc_0_372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29" name="Google Shape;329;g334679f32dc_0_372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3. Compile </a:t>
            </a:r>
            <a:r>
              <a:rPr b="1" i="0" lang="en-US" sz="22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(3/3)</a:t>
            </a:r>
            <a:endParaRPr b="1" i="0" sz="22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330" name="Google Shape;330;g334679f32dc_0_372"/>
          <p:cNvPicPr preferRelativeResize="0"/>
          <p:nvPr/>
        </p:nvPicPr>
        <p:blipFill rotWithShape="1">
          <a:blip r:embed="rId3">
            <a:alphaModFix/>
          </a:blip>
          <a:srcRect b="0" l="0" r="11933" t="0"/>
          <a:stretch/>
        </p:blipFill>
        <p:spPr>
          <a:xfrm>
            <a:off x="337225" y="1568775"/>
            <a:ext cx="3969300" cy="171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g334679f32dc_0_372"/>
          <p:cNvPicPr preferRelativeResize="0"/>
          <p:nvPr/>
        </p:nvPicPr>
        <p:blipFill rotWithShape="1">
          <a:blip r:embed="rId4">
            <a:alphaModFix/>
          </a:blip>
          <a:srcRect b="0" l="0" r="28494" t="0"/>
          <a:stretch/>
        </p:blipFill>
        <p:spPr>
          <a:xfrm>
            <a:off x="5197625" y="1511964"/>
            <a:ext cx="3602701" cy="18262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g334679f32dc_0_372"/>
          <p:cNvSpPr/>
          <p:nvPr/>
        </p:nvSpPr>
        <p:spPr>
          <a:xfrm>
            <a:off x="5197625" y="2655639"/>
            <a:ext cx="3005100" cy="1041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3" name="Google Shape;333;g334679f32dc_0_372"/>
          <p:cNvSpPr/>
          <p:nvPr/>
        </p:nvSpPr>
        <p:spPr>
          <a:xfrm>
            <a:off x="320825" y="2475880"/>
            <a:ext cx="3602700" cy="1041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34" name="Google Shape;334;g334679f32dc_0_372"/>
          <p:cNvCxnSpPr>
            <a:stCxn id="330" idx="3"/>
            <a:endCxn id="331" idx="1"/>
          </p:cNvCxnSpPr>
          <p:nvPr/>
        </p:nvCxnSpPr>
        <p:spPr>
          <a:xfrm flipH="1" rot="10800000">
            <a:off x="4306525" y="2425150"/>
            <a:ext cx="891000" cy="2100"/>
          </a:xfrm>
          <a:prstGeom prst="straightConnector1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335" name="Google Shape;335;g334679f32dc_0_37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3550" y="4338715"/>
            <a:ext cx="4981575" cy="1504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6" name="Google Shape;336;g334679f32dc_0_372"/>
          <p:cNvCxnSpPr>
            <a:stCxn id="331" idx="2"/>
            <a:endCxn id="335" idx="0"/>
          </p:cNvCxnSpPr>
          <p:nvPr/>
        </p:nvCxnSpPr>
        <p:spPr>
          <a:xfrm rot="5400000">
            <a:off x="4401426" y="1741114"/>
            <a:ext cx="1000500" cy="4194600"/>
          </a:xfrm>
          <a:prstGeom prst="bentConnector3">
            <a:avLst>
              <a:gd fmla="val 50002" name="adj1"/>
            </a:avLst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37" name="Google Shape;337;g334679f32dc_0_372"/>
          <p:cNvSpPr/>
          <p:nvPr/>
        </p:nvSpPr>
        <p:spPr>
          <a:xfrm>
            <a:off x="375549" y="4435625"/>
            <a:ext cx="2740200" cy="199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8" name="Google Shape;338;g334679f32dc_0_372"/>
          <p:cNvSpPr/>
          <p:nvPr/>
        </p:nvSpPr>
        <p:spPr>
          <a:xfrm>
            <a:off x="2819827" y="5157895"/>
            <a:ext cx="2443800" cy="199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339" name="Google Shape;339;g334679f32dc_0_37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38725" y="4330315"/>
            <a:ext cx="3544075" cy="549616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g334679f32dc_0_372"/>
          <p:cNvSpPr txBox="1"/>
          <p:nvPr/>
        </p:nvSpPr>
        <p:spPr>
          <a:xfrm>
            <a:off x="272975" y="3952075"/>
            <a:ext cx="2481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java파일 컴파일-&gt; .class 변환</a:t>
            </a:r>
            <a:endParaRPr b="1" i="0" sz="13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1" name="Google Shape;341;g334679f32dc_0_372"/>
          <p:cNvSpPr txBox="1"/>
          <p:nvPr/>
        </p:nvSpPr>
        <p:spPr>
          <a:xfrm>
            <a:off x="5606975" y="3952075"/>
            <a:ext cx="2481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.class파일 실행하기</a:t>
            </a:r>
            <a:endParaRPr b="1" i="0" sz="13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42" name="Google Shape;342;g334679f32dc_0_372"/>
          <p:cNvCxnSpPr>
            <a:endCxn id="339" idx="2"/>
          </p:cNvCxnSpPr>
          <p:nvPr/>
        </p:nvCxnSpPr>
        <p:spPr>
          <a:xfrm flipH="1" rot="10800000">
            <a:off x="5295063" y="4879931"/>
            <a:ext cx="2015700" cy="211200"/>
          </a:xfrm>
          <a:prstGeom prst="bentConnector2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7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Google Shape;2068;p10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069" name="Google Shape;2069;p10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070" name="Google Shape;2070;p108"/>
          <p:cNvSpPr txBox="1"/>
          <p:nvPr/>
        </p:nvSpPr>
        <p:spPr>
          <a:xfrm>
            <a:off x="125760" y="1340768"/>
            <a:ext cx="8892600" cy="38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algun Gothic"/>
              <a:buNone/>
            </a:pP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Abstract(추상클래스)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otum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* abstract 예약어를 사용하여 선언한다.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otum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* Parent p = new Parent() (</a:t>
            </a:r>
            <a:r>
              <a:rPr b="1" i="0" lang="en-US" sz="1800" u="none" cap="none" strike="noStrike">
                <a:solidFill>
                  <a:srgbClr val="C00000"/>
                </a:solidFill>
                <a:latin typeface="Dotum"/>
                <a:ea typeface="Dotum"/>
                <a:cs typeface="Dotum"/>
                <a:sym typeface="Dotum"/>
              </a:rPr>
              <a:t>X </a:t>
            </a:r>
            <a:r>
              <a:rPr b="0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) </a:t>
            </a:r>
            <a:r>
              <a:rPr b="0" i="0" lang="en-US" sz="1800" u="none" cap="none" strike="noStrike">
                <a:solidFill>
                  <a:srgbClr val="132E66"/>
                </a:solidFill>
                <a:latin typeface="Arial"/>
                <a:ea typeface="Arial"/>
                <a:cs typeface="Arial"/>
                <a:sym typeface="Arial"/>
              </a:rPr>
              <a:t>⇒</a:t>
            </a:r>
            <a:r>
              <a:rPr b="0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</a:t>
            </a:r>
            <a:r>
              <a:rPr b="1" i="0" lang="en-US" sz="1800" u="none" cap="none" strike="noStrike">
                <a:solidFill>
                  <a:srgbClr val="C00000"/>
                </a:solidFill>
                <a:latin typeface="Dotum"/>
                <a:ea typeface="Dotum"/>
                <a:cs typeface="Dotum"/>
                <a:sym typeface="Dotum"/>
              </a:rPr>
              <a:t>new 사용 금지</a:t>
            </a:r>
            <a:endParaRPr b="0" i="0" sz="18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otum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* 상속강요 (상속 받는 곳에서 반드시 구현해야 한다.)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otum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* 클래스 내에 abstract method가 한 개 이상 있다면 반드시 </a:t>
            </a:r>
            <a:endParaRPr b="0" i="0" sz="18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otum"/>
              <a:buNone/>
            </a:pPr>
            <a:r>
              <a:rPr b="1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   </a:t>
            </a:r>
            <a:r>
              <a:rPr b="1" i="0" lang="en-US" sz="18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abstract Class가 되어야 한다.</a:t>
            </a:r>
            <a:endParaRPr b="0" i="0" sz="18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otum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* 하지만 </a:t>
            </a:r>
            <a:r>
              <a:rPr b="1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상속강요</a:t>
            </a:r>
            <a:r>
              <a:rPr b="0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와 </a:t>
            </a:r>
            <a:r>
              <a:rPr b="1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객체생성을 금지</a:t>
            </a:r>
            <a:r>
              <a:rPr b="0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하기 위해 abstract class를 선언하기도 </a:t>
            </a:r>
            <a:endParaRPr b="0" i="0" sz="18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otum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  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otum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* public abstract void make(); </a:t>
            </a:r>
            <a:r>
              <a:rPr b="0" i="0" lang="en-US" sz="1800" u="none" cap="none" strike="noStrike">
                <a:solidFill>
                  <a:srgbClr val="132E66"/>
                </a:solidFill>
                <a:latin typeface="Arial"/>
                <a:ea typeface="Arial"/>
                <a:cs typeface="Arial"/>
                <a:sym typeface="Arial"/>
              </a:rPr>
              <a:t>⇒</a:t>
            </a:r>
            <a:r>
              <a:rPr b="0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상속 받은 자식 클래스에서 override 해야 한다</a:t>
            </a:r>
            <a:r>
              <a:rPr b="0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1" name="Google Shape;2071;p108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Abstract(추상클래스)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(1/3)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6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7" name="Google Shape;2077;p109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078" name="Google Shape;2078;p10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grpSp>
        <p:nvGrpSpPr>
          <p:cNvPr id="2079" name="Google Shape;2079;p109"/>
          <p:cNvGrpSpPr/>
          <p:nvPr/>
        </p:nvGrpSpPr>
        <p:grpSpPr>
          <a:xfrm>
            <a:off x="4640622" y="911188"/>
            <a:ext cx="3639790" cy="4749368"/>
            <a:chOff x="4441838" y="1592796"/>
            <a:chExt cx="3639790" cy="4749368"/>
          </a:xfrm>
        </p:grpSpPr>
        <p:grpSp>
          <p:nvGrpSpPr>
            <p:cNvPr id="2080" name="Google Shape;2080;p109"/>
            <p:cNvGrpSpPr/>
            <p:nvPr/>
          </p:nvGrpSpPr>
          <p:grpSpPr>
            <a:xfrm>
              <a:off x="4441838" y="1592796"/>
              <a:ext cx="3478470" cy="2695992"/>
              <a:chOff x="4009790" y="1791449"/>
              <a:chExt cx="3478470" cy="2695992"/>
            </a:xfrm>
          </p:grpSpPr>
          <p:sp>
            <p:nvSpPr>
              <p:cNvPr id="2081" name="Google Shape;2081;p109"/>
              <p:cNvSpPr txBox="1"/>
              <p:nvPr/>
            </p:nvSpPr>
            <p:spPr>
              <a:xfrm>
                <a:off x="4009790" y="3873435"/>
                <a:ext cx="1157700" cy="33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OddMagic</a:t>
                </a:r>
                <a:endParaRPr b="0" i="0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grpSp>
            <p:nvGrpSpPr>
              <p:cNvPr id="2082" name="Google Shape;2082;p109"/>
              <p:cNvGrpSpPr/>
              <p:nvPr/>
            </p:nvGrpSpPr>
            <p:grpSpPr>
              <a:xfrm>
                <a:off x="4826943" y="1791449"/>
                <a:ext cx="2661317" cy="2695992"/>
                <a:chOff x="4826943" y="1791449"/>
                <a:chExt cx="2661317" cy="2695992"/>
              </a:xfrm>
            </p:grpSpPr>
            <p:grpSp>
              <p:nvGrpSpPr>
                <p:cNvPr id="2083" name="Google Shape;2083;p109"/>
                <p:cNvGrpSpPr/>
                <p:nvPr/>
              </p:nvGrpSpPr>
              <p:grpSpPr>
                <a:xfrm>
                  <a:off x="5898505" y="2985666"/>
                  <a:ext cx="214313" cy="709713"/>
                  <a:chOff x="1000100" y="2855923"/>
                  <a:chExt cx="214314" cy="703380"/>
                </a:xfrm>
              </p:grpSpPr>
              <p:sp>
                <p:nvSpPr>
                  <p:cNvPr id="2084" name="Google Shape;2084;p109"/>
                  <p:cNvSpPr/>
                  <p:nvPr/>
                </p:nvSpPr>
                <p:spPr>
                  <a:xfrm>
                    <a:off x="1000100" y="2855923"/>
                    <a:ext cx="214314" cy="184080"/>
                  </a:xfrm>
                  <a:prstGeom prst="triangle">
                    <a:avLst>
                      <a:gd fmla="val 50000" name="adj"/>
                    </a:avLst>
                  </a:prstGeom>
                  <a:noFill/>
                  <a:ln cap="flat" cmpd="sng" w="254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t/>
                    </a:r>
                    <a:endParaRPr b="0" i="0" sz="16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cxnSp>
                <p:nvCxnSpPr>
                  <p:cNvPr id="2085" name="Google Shape;2085;p109"/>
                  <p:cNvCxnSpPr>
                    <a:stCxn id="2084" idx="3"/>
                  </p:cNvCxnSpPr>
                  <p:nvPr/>
                </p:nvCxnSpPr>
                <p:spPr>
                  <a:xfrm flipH="1">
                    <a:off x="1103957" y="3040003"/>
                    <a:ext cx="3300" cy="519300"/>
                  </a:xfrm>
                  <a:prstGeom prst="straightConnector1">
                    <a:avLst/>
                  </a:prstGeom>
                  <a:noFill/>
                  <a:ln cap="flat" cmpd="sng" w="254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grpSp>
              <p:nvGrpSpPr>
                <p:cNvPr id="2086" name="Google Shape;2086;p109"/>
                <p:cNvGrpSpPr/>
                <p:nvPr/>
              </p:nvGrpSpPr>
              <p:grpSpPr>
                <a:xfrm>
                  <a:off x="4826943" y="1791449"/>
                  <a:ext cx="2661317" cy="2695992"/>
                  <a:chOff x="4826943" y="1791449"/>
                  <a:chExt cx="2661317" cy="2695992"/>
                </a:xfrm>
              </p:grpSpPr>
              <p:sp>
                <p:nvSpPr>
                  <p:cNvPr id="2087" name="Google Shape;2087;p109"/>
                  <p:cNvSpPr/>
                  <p:nvPr/>
                </p:nvSpPr>
                <p:spPr>
                  <a:xfrm>
                    <a:off x="4826943" y="2201441"/>
                    <a:ext cx="2286000" cy="785812"/>
                  </a:xfrm>
                  <a:prstGeom prst="rect">
                    <a:avLst/>
                  </a:prstGeom>
                  <a:noFill/>
                  <a:ln cap="flat" cmpd="sng" w="254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rPr b="0" i="0" lang="en-US" sz="16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abstract void make();</a:t>
                    </a:r>
                    <a:endParaRPr b="0" i="0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sp>
                <p:nvSpPr>
                  <p:cNvPr id="2088" name="Google Shape;2088;p109"/>
                  <p:cNvSpPr/>
                  <p:nvPr/>
                </p:nvSpPr>
                <p:spPr>
                  <a:xfrm>
                    <a:off x="5184130" y="3701628"/>
                    <a:ext cx="1643063" cy="785813"/>
                  </a:xfrm>
                  <a:prstGeom prst="rect">
                    <a:avLst/>
                  </a:prstGeom>
                  <a:noFill/>
                  <a:ln cap="flat" cmpd="sng" w="254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rPr b="0" i="0" lang="en-US" sz="16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make() { }</a:t>
                    </a:r>
                    <a:endParaRPr b="0" i="0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sp>
                <p:nvSpPr>
                  <p:cNvPr id="2089" name="Google Shape;2089;p109"/>
                  <p:cNvSpPr txBox="1"/>
                  <p:nvPr/>
                </p:nvSpPr>
                <p:spPr>
                  <a:xfrm>
                    <a:off x="5167479" y="1791449"/>
                    <a:ext cx="1605000" cy="3387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rPr b="0" i="0" lang="en-US" sz="16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abstract Magic</a:t>
                    </a:r>
                    <a:endParaRPr b="0" i="0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sp>
                <p:nvSpPr>
                  <p:cNvPr id="2090" name="Google Shape;2090;p109"/>
                  <p:cNvSpPr txBox="1"/>
                  <p:nvPr/>
                </p:nvSpPr>
                <p:spPr>
                  <a:xfrm>
                    <a:off x="6824360" y="3915941"/>
                    <a:ext cx="663900" cy="3387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rPr b="0" i="0" lang="en-US" sz="1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 </a:t>
                    </a:r>
                    <a:r>
                      <a:rPr b="1" i="0" lang="en-US" sz="16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구현</a:t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2091" name="Google Shape;2091;p109"/>
            <p:cNvGrpSpPr/>
            <p:nvPr/>
          </p:nvGrpSpPr>
          <p:grpSpPr>
            <a:xfrm>
              <a:off x="4724065" y="4615012"/>
              <a:ext cx="3357563" cy="1727152"/>
              <a:chOff x="2326630" y="4558878"/>
              <a:chExt cx="3357563" cy="1727152"/>
            </a:xfrm>
          </p:grpSpPr>
          <p:sp>
            <p:nvSpPr>
              <p:cNvPr id="2092" name="Google Shape;2092;p109"/>
              <p:cNvSpPr/>
              <p:nvPr/>
            </p:nvSpPr>
            <p:spPr>
              <a:xfrm>
                <a:off x="2326630" y="4558878"/>
                <a:ext cx="3357563" cy="642938"/>
              </a:xfrm>
              <a:prstGeom prst="rect">
                <a:avLst/>
              </a:prstGeom>
              <a:noFill/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Magic m = new OddMagic();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m.make();</a:t>
                </a:r>
                <a:endParaRPr b="0" i="0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cxnSp>
            <p:nvCxnSpPr>
              <p:cNvPr id="2093" name="Google Shape;2093;p109"/>
              <p:cNvCxnSpPr>
                <a:stCxn id="2092" idx="2"/>
                <a:endCxn id="2094" idx="0"/>
              </p:cNvCxnSpPr>
              <p:nvPr/>
            </p:nvCxnSpPr>
            <p:spPr>
              <a:xfrm flipH="1" rot="-5400000">
                <a:off x="3756112" y="5451116"/>
                <a:ext cx="499200" cy="600"/>
              </a:xfrm>
              <a:prstGeom prst="bentConnector3">
                <a:avLst>
                  <a:gd fmla="val 5021" name="adj1"/>
                </a:avLst>
              </a:prstGeom>
              <a:noFill/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sp>
            <p:nvSpPr>
              <p:cNvPr id="2094" name="Google Shape;2094;p109"/>
              <p:cNvSpPr txBox="1"/>
              <p:nvPr/>
            </p:nvSpPr>
            <p:spPr>
              <a:xfrm>
                <a:off x="2570609" y="5701030"/>
                <a:ext cx="2869800" cy="585000"/>
              </a:xfrm>
              <a:prstGeom prst="rect">
                <a:avLst/>
              </a:prstGeom>
              <a:noFill/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Magic의 make()가 아니라</a:t>
                </a:r>
                <a:endParaRPr b="0" i="0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oddMagic의  make()을 호출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095" name="Google Shape;2095;p109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Abstract(추상클래스)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(2/3)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2096" name="Google Shape;2096;p109"/>
          <p:cNvGrpSpPr/>
          <p:nvPr/>
        </p:nvGrpSpPr>
        <p:grpSpPr>
          <a:xfrm>
            <a:off x="143508" y="1804628"/>
            <a:ext cx="4560605" cy="2611747"/>
            <a:chOff x="-96608" y="1772816"/>
            <a:chExt cx="4560605" cy="2611747"/>
          </a:xfrm>
        </p:grpSpPr>
        <p:sp>
          <p:nvSpPr>
            <p:cNvPr id="2097" name="Google Shape;2097;p109"/>
            <p:cNvSpPr/>
            <p:nvPr/>
          </p:nvSpPr>
          <p:spPr>
            <a:xfrm>
              <a:off x="683568" y="1772816"/>
              <a:ext cx="2500312" cy="357187"/>
            </a:xfrm>
            <a:prstGeom prst="rect">
              <a:avLst/>
            </a:prstGeom>
            <a:noFill/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abstract void make();</a:t>
              </a:r>
              <a:endParaRPr b="0" i="0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grpSp>
          <p:nvGrpSpPr>
            <p:cNvPr id="2098" name="Google Shape;2098;p109"/>
            <p:cNvGrpSpPr/>
            <p:nvPr/>
          </p:nvGrpSpPr>
          <p:grpSpPr>
            <a:xfrm>
              <a:off x="-96608" y="2312876"/>
              <a:ext cx="4560605" cy="2071687"/>
              <a:chOff x="-36512" y="2344316"/>
              <a:chExt cx="4560605" cy="2071687"/>
            </a:xfrm>
          </p:grpSpPr>
          <p:grpSp>
            <p:nvGrpSpPr>
              <p:cNvPr id="2099" name="Google Shape;2099;p109"/>
              <p:cNvGrpSpPr/>
              <p:nvPr/>
            </p:nvGrpSpPr>
            <p:grpSpPr>
              <a:xfrm>
                <a:off x="-36512" y="2344316"/>
                <a:ext cx="4560605" cy="1195950"/>
                <a:chOff x="-36512" y="2344316"/>
                <a:chExt cx="4560605" cy="1195950"/>
              </a:xfrm>
            </p:grpSpPr>
            <p:sp>
              <p:nvSpPr>
                <p:cNvPr id="2100" name="Google Shape;2100;p109"/>
                <p:cNvSpPr txBox="1"/>
                <p:nvPr/>
              </p:nvSpPr>
              <p:spPr>
                <a:xfrm>
                  <a:off x="-36512" y="3198458"/>
                  <a:ext cx="14445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0" i="0" lang="en-US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Asia Elephant</a:t>
                  </a:r>
                  <a:endParaRPr b="0" i="0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  <p:sp>
              <p:nvSpPr>
                <p:cNvPr id="2101" name="Google Shape;2101;p109"/>
                <p:cNvSpPr txBox="1"/>
                <p:nvPr/>
              </p:nvSpPr>
              <p:spPr>
                <a:xfrm>
                  <a:off x="2540943" y="3201566"/>
                  <a:ext cx="15921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0" i="0" lang="en-US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Africa Elephant</a:t>
                  </a:r>
                  <a:endParaRPr b="0" i="0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  <p:sp>
              <p:nvSpPr>
                <p:cNvPr id="2102" name="Google Shape;2102;p109"/>
                <p:cNvSpPr txBox="1"/>
                <p:nvPr/>
              </p:nvSpPr>
              <p:spPr>
                <a:xfrm>
                  <a:off x="2255193" y="2344316"/>
                  <a:ext cx="22689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0" i="0" lang="en-US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abstract void Elephant</a:t>
                  </a:r>
                  <a:endParaRPr b="0" i="0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</p:grpSp>
          <p:grpSp>
            <p:nvGrpSpPr>
              <p:cNvPr id="2103" name="Google Shape;2103;p109"/>
              <p:cNvGrpSpPr/>
              <p:nvPr/>
            </p:nvGrpSpPr>
            <p:grpSpPr>
              <a:xfrm>
                <a:off x="791580" y="2458616"/>
                <a:ext cx="2392300" cy="1957387"/>
                <a:chOff x="791580" y="2458616"/>
                <a:chExt cx="2392300" cy="1957387"/>
              </a:xfrm>
            </p:grpSpPr>
            <p:grpSp>
              <p:nvGrpSpPr>
                <p:cNvPr id="2104" name="Google Shape;2104;p109"/>
                <p:cNvGrpSpPr/>
                <p:nvPr/>
              </p:nvGrpSpPr>
              <p:grpSpPr>
                <a:xfrm rot="2181700">
                  <a:off x="1349722" y="3182088"/>
                  <a:ext cx="357407" cy="501411"/>
                  <a:chOff x="835005" y="2856458"/>
                  <a:chExt cx="513300" cy="713550"/>
                </a:xfrm>
              </p:grpSpPr>
              <p:sp>
                <p:nvSpPr>
                  <p:cNvPr id="2105" name="Google Shape;2105;p109"/>
                  <p:cNvSpPr/>
                  <p:nvPr/>
                </p:nvSpPr>
                <p:spPr>
                  <a:xfrm>
                    <a:off x="991548" y="2856458"/>
                    <a:ext cx="214314" cy="185250"/>
                  </a:xfrm>
                  <a:prstGeom prst="triangle">
                    <a:avLst>
                      <a:gd fmla="val 50000" name="adj"/>
                    </a:avLst>
                  </a:prstGeom>
                  <a:noFill/>
                  <a:ln cap="flat" cmpd="sng" w="254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t/>
                    </a:r>
                    <a:endParaRPr b="0" i="0" sz="16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cxnSp>
                <p:nvCxnSpPr>
                  <p:cNvPr id="2106" name="Google Shape;2106;p109"/>
                  <p:cNvCxnSpPr>
                    <a:stCxn id="2105" idx="3"/>
                  </p:cNvCxnSpPr>
                  <p:nvPr/>
                </p:nvCxnSpPr>
                <p:spPr>
                  <a:xfrm flipH="1" rot="-2166057">
                    <a:off x="928470" y="3096576"/>
                    <a:ext cx="326369" cy="418564"/>
                  </a:xfrm>
                  <a:prstGeom prst="straightConnector1">
                    <a:avLst/>
                  </a:prstGeom>
                  <a:noFill/>
                  <a:ln cap="flat" cmpd="sng" w="254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sp>
              <p:nvSpPr>
                <p:cNvPr id="2107" name="Google Shape;2107;p109"/>
                <p:cNvSpPr/>
                <p:nvPr/>
              </p:nvSpPr>
              <p:spPr>
                <a:xfrm>
                  <a:off x="1521768" y="2458616"/>
                  <a:ext cx="857250" cy="857250"/>
                </a:xfrm>
                <a:prstGeom prst="ellipse">
                  <a:avLst/>
                </a:prstGeom>
                <a:noFill/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0" i="0" lang="en-US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eat()</a:t>
                  </a:r>
                  <a:endParaRPr b="0" i="0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  <p:sp>
              <p:nvSpPr>
                <p:cNvPr id="2108" name="Google Shape;2108;p109"/>
                <p:cNvSpPr/>
                <p:nvPr/>
              </p:nvSpPr>
              <p:spPr>
                <a:xfrm>
                  <a:off x="2326630" y="3558753"/>
                  <a:ext cx="857250" cy="857250"/>
                </a:xfrm>
                <a:prstGeom prst="ellipse">
                  <a:avLst/>
                </a:prstGeom>
                <a:noFill/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0" i="0" lang="en-US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eat()</a:t>
                  </a:r>
                  <a:endParaRPr b="0" i="0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  <p:grpSp>
              <p:nvGrpSpPr>
                <p:cNvPr id="2109" name="Google Shape;2109;p109"/>
                <p:cNvGrpSpPr/>
                <p:nvPr/>
              </p:nvGrpSpPr>
              <p:grpSpPr>
                <a:xfrm rot="-2160000">
                  <a:off x="2229071" y="3180046"/>
                  <a:ext cx="355109" cy="501201"/>
                  <a:chOff x="853408" y="2849388"/>
                  <a:chExt cx="510000" cy="713250"/>
                </a:xfrm>
              </p:grpSpPr>
              <p:sp>
                <p:nvSpPr>
                  <p:cNvPr id="2110" name="Google Shape;2110;p109"/>
                  <p:cNvSpPr/>
                  <p:nvPr/>
                </p:nvSpPr>
                <p:spPr>
                  <a:xfrm>
                    <a:off x="996451" y="2849388"/>
                    <a:ext cx="214314" cy="185250"/>
                  </a:xfrm>
                  <a:prstGeom prst="triangle">
                    <a:avLst>
                      <a:gd fmla="val 50000" name="adj"/>
                    </a:avLst>
                  </a:prstGeom>
                  <a:noFill/>
                  <a:ln cap="flat" cmpd="sng" w="254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t/>
                    </a:r>
                    <a:endParaRPr b="0" i="0" sz="16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cxnSp>
                <p:nvCxnSpPr>
                  <p:cNvPr id="2111" name="Google Shape;2111;p109"/>
                  <p:cNvCxnSpPr>
                    <a:stCxn id="2110" idx="3"/>
                  </p:cNvCxnSpPr>
                  <p:nvPr/>
                </p:nvCxnSpPr>
                <p:spPr>
                  <a:xfrm rot="2143873">
                    <a:off x="948386" y="3087126"/>
                    <a:ext cx="320043" cy="423024"/>
                  </a:xfrm>
                  <a:prstGeom prst="straightConnector1">
                    <a:avLst/>
                  </a:prstGeom>
                  <a:noFill/>
                  <a:ln cap="flat" cmpd="sng" w="254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sp>
              <p:nvSpPr>
                <p:cNvPr id="2112" name="Google Shape;2112;p109"/>
                <p:cNvSpPr/>
                <p:nvPr/>
              </p:nvSpPr>
              <p:spPr>
                <a:xfrm>
                  <a:off x="791580" y="3537012"/>
                  <a:ext cx="857250" cy="857250"/>
                </a:xfrm>
                <a:prstGeom prst="ellipse">
                  <a:avLst/>
                </a:prstGeom>
                <a:noFill/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0" i="0" lang="en-US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eat()</a:t>
                  </a:r>
                  <a:endParaRPr b="0" i="0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7" name="Shape 2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Google Shape;2118;p11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119" name="Google Shape;2119;p11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120" name="Google Shape;2120;p110"/>
          <p:cNvSpPr/>
          <p:nvPr/>
        </p:nvSpPr>
        <p:spPr>
          <a:xfrm>
            <a:off x="395525" y="839000"/>
            <a:ext cx="8352900" cy="5686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abstract class Test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int a = 10;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public Test( ) {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public void sum(int a, int b)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System.out.println(a + b);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</a:t>
            </a:r>
            <a:r>
              <a:rPr b="1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추상멤버가 있으면 그 클래스는 추상클래스가 되어야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public </a:t>
            </a:r>
            <a:r>
              <a:rPr b="1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abstract</a:t>
            </a: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void hap(int a, int b, int c);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public class AbstractTest extends Test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</a:t>
            </a:r>
            <a:r>
              <a:rPr b="1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추상클래스는 추상멤버를 오버라이딩(재정의) 해서 사용해야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public void hap(int a, int b, int c)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System.out.println(a + b + c);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public static void main(String[] args)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</a:t>
            </a:r>
            <a:r>
              <a:rPr b="1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Test t = new Test();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AbstractTest at = new AbstractTest();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at.sum(10, 20);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at.hap(100, 200, 300);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</a:t>
            </a:r>
            <a:r>
              <a:rPr b="1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공통적인 요소들을 상위로 끌어 올리고 하위들은 상속받게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</a:t>
            </a:r>
            <a:r>
              <a:rPr b="1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하위에서 내용이 다른 것은 추상적인 것들로 오버라이딩 하여 사용한다.</a:t>
            </a:r>
            <a:endParaRPr b="1" i="0" sz="1400" u="none" cap="none" strike="noStrike">
              <a:solidFill>
                <a:srgbClr val="14395E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1" name="Google Shape;2121;p110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Abstract(추상클래스)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(3/3)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p111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128" name="Google Shape;2128;p11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129" name="Google Shape;2129;p111"/>
          <p:cNvSpPr txBox="1"/>
          <p:nvPr/>
        </p:nvSpPr>
        <p:spPr>
          <a:xfrm>
            <a:off x="251520" y="836712"/>
            <a:ext cx="8892600" cy="45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* 변수는 자동으로 상수가 된다.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ex) int a = 1;은 public </a:t>
            </a: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final static</a:t>
            </a: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int a = 1;이 된다.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* private는 사용이 불가능하기 때문에, public 또는 protected 접근 제한자를 사용해야 한다.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ex) void show();는 </a:t>
            </a: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public</a:t>
            </a: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abstract void show();가 된다.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* void show();와 같이 바디({})를 붙이지 않는다. 메소드 이름을 나열한다.(추상메서드)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* 인터페이스의 추상 메서드를 구현하지 않으면, 자식 클래스는 추상 클래스가 된다.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* 상속(extends)을 먼저 선언한 후에 implements를 선언해야 한다. (상속이 우선 선언되야 한다.)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ex) Penguin </a:t>
            </a: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extends</a:t>
            </a: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Animal </a:t>
            </a: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implements</a:t>
            </a: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Ifish</a:t>
            </a:r>
            <a:endParaRPr b="0" i="0" sz="16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* 인터페이스는 여러 개의 인터페이스를 상속할 수 있다.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ex) Ipenguin </a:t>
            </a: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implements</a:t>
            </a: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IAnimal, IFish, Ibird</a:t>
            </a:r>
            <a:endParaRPr b="0" i="0" sz="16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130" name="Google Shape;2130;p111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Interface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(1/3)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5" name="Shape 2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6" name="Google Shape;2136;g32ad0131b72_0_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137" name="Google Shape;2137;g32ad0131b72_0_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138" name="Google Shape;2138;g32ad0131b72_0_0"/>
          <p:cNvSpPr txBox="1"/>
          <p:nvPr/>
        </p:nvSpPr>
        <p:spPr>
          <a:xfrm>
            <a:off x="480125" y="1217700"/>
            <a:ext cx="8357400" cy="360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구성 요소 : 2번부터 jdk8이상에서 추가된 기능임(기존 코드와의 </a:t>
            </a:r>
            <a:endParaRPr b="1" i="0" sz="19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호환성을 유지하면서 유연하게 설계할 수 도록 함)</a:t>
            </a:r>
            <a:endParaRPr b="1" i="0" sz="19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925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lgun Gothic"/>
              <a:buAutoNum type="arabicPeriod"/>
            </a:pPr>
            <a:r>
              <a:rPr b="1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추상메서드(기존 기능) </a:t>
            </a:r>
            <a:endParaRPr b="1" i="0" sz="19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925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lgun Gothic"/>
              <a:buAutoNum type="arabicPeriod"/>
            </a:pPr>
            <a:r>
              <a:rPr b="1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Default 메서드: 기본 기능 구현</a:t>
            </a:r>
            <a:endParaRPr b="1" i="0" sz="19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925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lgun Gothic"/>
              <a:buAutoNum type="arabicPeriod"/>
            </a:pPr>
            <a:r>
              <a:rPr b="1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static 메서드 : 정적메서드 정의 가능</a:t>
            </a:r>
            <a:endParaRPr b="1" i="0" sz="19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925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lgun Gothic"/>
              <a:buAutoNum type="arabicPeriod"/>
            </a:pPr>
            <a:r>
              <a:rPr b="1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함수형 인터페이스 : 람다식 사용하여 추상메서드 구현</a:t>
            </a:r>
            <a:endParaRPr b="1" i="0" sz="19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925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lgun Gothic"/>
              <a:buAutoNum type="arabicPeriod"/>
            </a:pPr>
            <a:r>
              <a:rPr b="1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@FunctionalInterface 어노테이션: 함수형 인터페이스 명시</a:t>
            </a:r>
            <a:endParaRPr b="1" i="0" sz="19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139" name="Google Shape;2139;g32ad0131b72_0_0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Interface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(1/3)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140" name="Google Shape;2140;g32ad0131b72_0_0"/>
          <p:cNvSpPr txBox="1"/>
          <p:nvPr/>
        </p:nvSpPr>
        <p:spPr>
          <a:xfrm>
            <a:off x="556300" y="5021100"/>
            <a:ext cx="8070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interface를 수정하면 해당 interface를 구현한 기존 클래스들의 코드들을 수정해야 하는 작업들이 발생할 여지가 있어 쉽게 interface를 변경하기 힘들고, 초기 설계시에도 유연하게 설계하기 쉽지 않은 점이 위 사항들이 추가된 이유이다.</a:t>
            </a:r>
            <a:endParaRPr b="0" i="0" sz="1600" u="none" cap="none" strike="noStrike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5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6" name="Google Shape;2146;p11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147" name="Google Shape;2147;p11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148" name="Google Shape;2148;p113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Interface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(3/3)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149" name="Google Shape;2149;p113"/>
          <p:cNvSpPr txBox="1"/>
          <p:nvPr/>
        </p:nvSpPr>
        <p:spPr>
          <a:xfrm>
            <a:off x="395536" y="4508152"/>
            <a:ext cx="4032300" cy="992100"/>
          </a:xfrm>
          <a:prstGeom prst="rect">
            <a:avLst/>
          </a:prstGeom>
          <a:solidFill>
            <a:srgbClr val="F0C966"/>
          </a:solidFill>
          <a:ln>
            <a:noFill/>
          </a:ln>
          <a:effectLst>
            <a:outerShdw blurRad="44450" algn="ctr" dir="5400000" dist="27940">
              <a:srgbClr val="000000">
                <a:alpha val="302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otum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Dotum"/>
                <a:ea typeface="Dotum"/>
                <a:cs typeface="Dotum"/>
                <a:sym typeface="Dotum"/>
              </a:rPr>
              <a:t> </a:t>
            </a:r>
            <a:r>
              <a:rPr b="1" i="0" lang="en-US" sz="1600" u="none" cap="none" strike="noStrike">
                <a:solidFill>
                  <a:srgbClr val="244061"/>
                </a:solidFill>
                <a:latin typeface="Malgun Gothic"/>
                <a:ea typeface="Malgun Gothic"/>
                <a:cs typeface="Malgun Gothic"/>
                <a:sym typeface="Malgun Gothic"/>
              </a:rPr>
              <a:t>Bird is Flyer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rgbClr val="244061"/>
              </a:buClr>
              <a:buSzPts val="1400"/>
              <a:buFont typeface="Malgun Gothic"/>
              <a:buNone/>
            </a:pPr>
            <a:r>
              <a:rPr b="1" i="0" lang="en-US" sz="1400" u="none" cap="none" strike="noStrike">
                <a:solidFill>
                  <a:srgbClr val="244061"/>
                </a:solidFill>
                <a:latin typeface="Malgun Gothic"/>
                <a:ea typeface="Malgun Gothic"/>
                <a:cs typeface="Malgun Gothic"/>
                <a:sym typeface="Malgun Gothic"/>
              </a:rPr>
              <a:t>(Bird와 Airplane은 </a:t>
            </a:r>
            <a:endParaRPr b="1" i="0" sz="1400" u="none" cap="none" strike="noStrike">
              <a:solidFill>
                <a:srgbClr val="24406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rgbClr val="244061"/>
              </a:buClr>
              <a:buSzPts val="1400"/>
              <a:buFont typeface="Malgun Gothic"/>
              <a:buNone/>
            </a:pPr>
            <a:r>
              <a:rPr b="1" i="0" lang="en-US" sz="1400" u="none" cap="none" strike="noStrike">
                <a:solidFill>
                  <a:srgbClr val="244061"/>
                </a:solidFill>
                <a:latin typeface="Malgun Gothic"/>
                <a:ea typeface="Malgun Gothic"/>
                <a:cs typeface="Malgun Gothic"/>
                <a:sym typeface="Malgun Gothic"/>
              </a:rPr>
              <a:t>공통으로 나는 기능을 갖고 있다.)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0" name="Google Shape;2150;p113"/>
          <p:cNvSpPr txBox="1"/>
          <p:nvPr/>
        </p:nvSpPr>
        <p:spPr>
          <a:xfrm>
            <a:off x="395536" y="5589240"/>
            <a:ext cx="4032300" cy="339600"/>
          </a:xfrm>
          <a:prstGeom prst="rect">
            <a:avLst/>
          </a:prstGeom>
          <a:solidFill>
            <a:srgbClr val="F0C966"/>
          </a:solidFill>
          <a:ln>
            <a:noFill/>
          </a:ln>
          <a:effectLst>
            <a:outerShdw blurRad="44450" algn="ctr" dir="5400000" dist="27940">
              <a:srgbClr val="000000">
                <a:alpha val="302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otum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Dotum"/>
                <a:ea typeface="Dotum"/>
                <a:cs typeface="Dotum"/>
                <a:sym typeface="Dotum"/>
              </a:rPr>
              <a:t> </a:t>
            </a:r>
            <a:r>
              <a:rPr b="1" i="0" lang="en-US" sz="1600" u="none" cap="none" strike="noStrike">
                <a:solidFill>
                  <a:srgbClr val="244061"/>
                </a:solidFill>
                <a:latin typeface="Malgun Gothic"/>
                <a:ea typeface="Malgun Gothic"/>
                <a:cs typeface="Malgun Gothic"/>
                <a:sym typeface="Malgun Gothic"/>
              </a:rPr>
              <a:t>Flyer fl = new Bird ( );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51" name="Google Shape;2151;p113"/>
          <p:cNvGrpSpPr/>
          <p:nvPr/>
        </p:nvGrpSpPr>
        <p:grpSpPr>
          <a:xfrm>
            <a:off x="503548" y="1649963"/>
            <a:ext cx="3955504" cy="2787299"/>
            <a:chOff x="503548" y="1649963"/>
            <a:chExt cx="3955504" cy="2787299"/>
          </a:xfrm>
        </p:grpSpPr>
        <p:cxnSp>
          <p:nvCxnSpPr>
            <p:cNvPr id="2152" name="Google Shape;2152;p113"/>
            <p:cNvCxnSpPr/>
            <p:nvPr/>
          </p:nvCxnSpPr>
          <p:spPr>
            <a:xfrm rot="10800000">
              <a:off x="2555986" y="2923752"/>
              <a:ext cx="792300" cy="504900"/>
            </a:xfrm>
            <a:prstGeom prst="straightConnector1">
              <a:avLst/>
            </a:prstGeom>
            <a:noFill/>
            <a:ln cap="flat" cmpd="sng" w="38100">
              <a:solidFill>
                <a:srgbClr val="000000"/>
              </a:solidFill>
              <a:prstDash val="dot"/>
              <a:round/>
              <a:headEnd len="sm" w="sm" type="none"/>
              <a:tailEnd len="med" w="med" type="triangle"/>
            </a:ln>
          </p:spPr>
        </p:cxnSp>
        <p:cxnSp>
          <p:nvCxnSpPr>
            <p:cNvPr id="2153" name="Google Shape;2153;p113"/>
            <p:cNvCxnSpPr/>
            <p:nvPr/>
          </p:nvCxnSpPr>
          <p:spPr>
            <a:xfrm flipH="1" rot="10800000">
              <a:off x="1533774" y="2923765"/>
              <a:ext cx="949200" cy="516000"/>
            </a:xfrm>
            <a:prstGeom prst="straightConnector1">
              <a:avLst/>
            </a:prstGeom>
            <a:noFill/>
            <a:ln cap="flat" cmpd="sng" w="38100">
              <a:solidFill>
                <a:srgbClr val="000000"/>
              </a:solidFill>
              <a:prstDash val="dot"/>
              <a:round/>
              <a:headEnd len="sm" w="sm" type="none"/>
              <a:tailEnd len="med" w="med" type="triangle"/>
            </a:ln>
          </p:spPr>
        </p:cxnSp>
        <p:grpSp>
          <p:nvGrpSpPr>
            <p:cNvPr id="2154" name="Google Shape;2154;p113"/>
            <p:cNvGrpSpPr/>
            <p:nvPr/>
          </p:nvGrpSpPr>
          <p:grpSpPr>
            <a:xfrm>
              <a:off x="503548" y="3090123"/>
              <a:ext cx="1792226" cy="1340242"/>
              <a:chOff x="503548" y="3090123"/>
              <a:chExt cx="1792226" cy="1340242"/>
            </a:xfrm>
          </p:grpSpPr>
          <p:sp>
            <p:nvSpPr>
              <p:cNvPr id="2155" name="Google Shape;2155;p113"/>
              <p:cNvSpPr txBox="1"/>
              <p:nvPr/>
            </p:nvSpPr>
            <p:spPr>
              <a:xfrm>
                <a:off x="503548" y="3090123"/>
                <a:ext cx="1219200" cy="267000"/>
              </a:xfrm>
              <a:prstGeom prst="rect">
                <a:avLst/>
              </a:prstGeom>
              <a:gradFill>
                <a:gsLst>
                  <a:gs pos="0">
                    <a:srgbClr val="737395"/>
                  </a:gs>
                  <a:gs pos="50000">
                    <a:srgbClr val="A6A6D8"/>
                  </a:gs>
                  <a:gs pos="100000">
                    <a:srgbClr val="C8C8FF"/>
                  </a:gs>
                </a:gsLst>
                <a:lin ang="5400012" scaled="0"/>
              </a:gradFill>
              <a:ln>
                <a:noFill/>
              </a:ln>
              <a:effectLst>
                <a:outerShdw blurRad="107950" algn="ctr" dir="5400000" dist="12700">
                  <a:srgbClr val="000000"/>
                </a:outerShdw>
              </a:effectLst>
            </p:spPr>
            <p:txBody>
              <a:bodyPr anchorCtr="0" anchor="t" bIns="46800" lIns="90000" spcFirstLastPara="1" rIns="90000" wrap="square" tIns="46800">
                <a:spAutoFit/>
              </a:bodyPr>
              <a:lstStyle/>
              <a:p>
                <a:pPr indent="0" lvl="0" marL="0" marR="0" rtl="0" algn="ctr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44061"/>
                  </a:buClr>
                  <a:buSzPts val="1600"/>
                  <a:buFont typeface="Malgun Gothic"/>
                  <a:buNone/>
                </a:pPr>
                <a:r>
                  <a:rPr b="1" i="0" lang="en-US" sz="1600" u="none" cap="none" strike="noStrike">
                    <a:solidFill>
                      <a:srgbClr val="24406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Bird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56" name="Google Shape;2156;p113"/>
              <p:cNvGrpSpPr/>
              <p:nvPr/>
            </p:nvGrpSpPr>
            <p:grpSpPr>
              <a:xfrm>
                <a:off x="924174" y="3439765"/>
                <a:ext cx="1371600" cy="990600"/>
                <a:chOff x="924174" y="3439765"/>
                <a:chExt cx="1371600" cy="990600"/>
              </a:xfrm>
            </p:grpSpPr>
            <p:sp>
              <p:nvSpPr>
                <p:cNvPr id="2157" name="Google Shape;2157;p113"/>
                <p:cNvSpPr/>
                <p:nvPr/>
              </p:nvSpPr>
              <p:spPr>
                <a:xfrm>
                  <a:off x="924174" y="3439765"/>
                  <a:ext cx="1371600" cy="990600"/>
                </a:xfrm>
                <a:prstGeom prst="ellipse">
                  <a:avLst/>
                </a:prstGeom>
                <a:noFill/>
                <a:ln cap="flat" cmpd="sng" w="3810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6800" lIns="90000" spcFirstLastPara="1" rIns="90000" wrap="square" tIns="46800">
                  <a:noAutofit/>
                </a:bodyPr>
                <a:lstStyle/>
                <a:p>
                  <a:pPr indent="0" lvl="0" marL="0" marR="0" rtl="0" algn="ctr">
                    <a:lnSpc>
                      <a:spcPct val="7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Malgun Gothic"/>
                    <a:buNone/>
                  </a:pPr>
                  <a:r>
                    <a:t/>
                  </a:r>
                  <a:endParaRPr b="0" i="0" sz="1600" u="none" cap="none" strike="noStrike">
                    <a:solidFill>
                      <a:srgbClr val="000000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grpSp>
              <p:nvGrpSpPr>
                <p:cNvPr id="2158" name="Google Shape;2158;p113"/>
                <p:cNvGrpSpPr/>
                <p:nvPr/>
              </p:nvGrpSpPr>
              <p:grpSpPr>
                <a:xfrm>
                  <a:off x="1338300" y="3526829"/>
                  <a:ext cx="533400" cy="774043"/>
                  <a:chOff x="1305174" y="3526829"/>
                  <a:chExt cx="533400" cy="774043"/>
                </a:xfrm>
              </p:grpSpPr>
              <p:sp>
                <p:nvSpPr>
                  <p:cNvPr id="2159" name="Google Shape;2159;p113"/>
                  <p:cNvSpPr/>
                  <p:nvPr/>
                </p:nvSpPr>
                <p:spPr>
                  <a:xfrm>
                    <a:off x="1381374" y="4077072"/>
                    <a:ext cx="381000" cy="223800"/>
                  </a:xfrm>
                  <a:prstGeom prst="triangle">
                    <a:avLst>
                      <a:gd fmla="val 50000" name="adj"/>
                    </a:avLst>
                  </a:prstGeom>
                  <a:gradFill>
                    <a:gsLst>
                      <a:gs pos="0">
                        <a:srgbClr val="9E7C00"/>
                      </a:gs>
                      <a:gs pos="50000">
                        <a:srgbClr val="E4B300"/>
                      </a:gs>
                      <a:gs pos="100000">
                        <a:srgbClr val="FFD700"/>
                      </a:gs>
                    </a:gsLst>
                    <a:path path="circle">
                      <a:fillToRect b="0%" l="100%" r="0%" t="100%"/>
                    </a:path>
                    <a:tileRect b="-100%" l="0%" r="-100%" t="0%"/>
                  </a:gradFill>
                  <a:ln cap="flat" cmpd="sng" w="12700">
                    <a:solidFill>
                      <a:srgbClr val="00000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6800" lIns="90000" spcFirstLastPara="1" rIns="90000" wrap="square" tIns="468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t/>
                    </a:r>
                    <a:endParaRPr b="0" i="0" sz="1600" u="none" cap="none" strike="noStrike">
                      <a:solidFill>
                        <a:schemeClr val="dk1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2160" name="Google Shape;2160;p113"/>
                  <p:cNvSpPr/>
                  <p:nvPr/>
                </p:nvSpPr>
                <p:spPr>
                  <a:xfrm>
                    <a:off x="1403648" y="3526829"/>
                    <a:ext cx="324000" cy="217800"/>
                  </a:xfrm>
                  <a:prstGeom prst="ellipse">
                    <a:avLst/>
                  </a:prstGeom>
                  <a:gradFill>
                    <a:gsLst>
                      <a:gs pos="0">
                        <a:srgbClr val="9E7C00"/>
                      </a:gs>
                      <a:gs pos="50000">
                        <a:srgbClr val="E4B300"/>
                      </a:gs>
                      <a:gs pos="100000">
                        <a:srgbClr val="FFD700"/>
                      </a:gs>
                    </a:gsLst>
                    <a:path path="circle">
                      <a:fillToRect b="0%" l="100%" r="0%" t="100%"/>
                    </a:path>
                    <a:tileRect b="-100%" l="0%" r="-100%" t="0%"/>
                  </a:gradFill>
                  <a:ln cap="flat" cmpd="sng" w="12700">
                    <a:solidFill>
                      <a:srgbClr val="0000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6800" lIns="90000" spcFirstLastPara="1" rIns="90000" wrap="square" tIns="468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t/>
                    </a:r>
                    <a:endParaRPr b="0" i="0" sz="1600" u="none" cap="none" strike="noStrike">
                      <a:solidFill>
                        <a:schemeClr val="dk1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2161" name="Google Shape;2161;p113"/>
                  <p:cNvSpPr/>
                  <p:nvPr/>
                </p:nvSpPr>
                <p:spPr>
                  <a:xfrm>
                    <a:off x="1305174" y="3820765"/>
                    <a:ext cx="533400" cy="22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9E7C00"/>
                      </a:gs>
                      <a:gs pos="50000">
                        <a:srgbClr val="E4B300"/>
                      </a:gs>
                      <a:gs pos="100000">
                        <a:srgbClr val="FFD700"/>
                      </a:gs>
                    </a:gsLst>
                    <a:path path="circle">
                      <a:fillToRect b="0%" l="100%" r="0%" t="100%"/>
                    </a:path>
                    <a:tileRect b="-100%" l="0%" r="-100%" t="0%"/>
                  </a:gradFill>
                  <a:ln cap="flat" cmpd="sng" w="12700">
                    <a:solidFill>
                      <a:srgbClr val="00000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6800" lIns="90000" spcFirstLastPara="1" rIns="90000" wrap="square" tIns="468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t/>
                    </a:r>
                    <a:endParaRPr b="0" i="0" sz="1600" u="none" cap="none" strike="noStrike">
                      <a:solidFill>
                        <a:schemeClr val="dk1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</p:grpSp>
          </p:grpSp>
        </p:grpSp>
        <p:grpSp>
          <p:nvGrpSpPr>
            <p:cNvPr id="2162" name="Google Shape;2162;p113"/>
            <p:cNvGrpSpPr/>
            <p:nvPr/>
          </p:nvGrpSpPr>
          <p:grpSpPr>
            <a:xfrm>
              <a:off x="2771800" y="3104964"/>
              <a:ext cx="1687252" cy="1332298"/>
              <a:chOff x="2771800" y="3104964"/>
              <a:chExt cx="1687252" cy="1332298"/>
            </a:xfrm>
          </p:grpSpPr>
          <p:sp>
            <p:nvSpPr>
              <p:cNvPr id="2163" name="Google Shape;2163;p113"/>
              <p:cNvSpPr txBox="1"/>
              <p:nvPr/>
            </p:nvSpPr>
            <p:spPr>
              <a:xfrm>
                <a:off x="3239852" y="3104964"/>
                <a:ext cx="1219200" cy="267000"/>
              </a:xfrm>
              <a:prstGeom prst="rect">
                <a:avLst/>
              </a:prstGeom>
              <a:gradFill>
                <a:gsLst>
                  <a:gs pos="0">
                    <a:srgbClr val="737395"/>
                  </a:gs>
                  <a:gs pos="50000">
                    <a:srgbClr val="A6A6D8"/>
                  </a:gs>
                  <a:gs pos="100000">
                    <a:srgbClr val="C8C8FF"/>
                  </a:gs>
                </a:gsLst>
                <a:lin ang="5400012" scaled="0"/>
              </a:gradFill>
              <a:ln>
                <a:noFill/>
              </a:ln>
              <a:effectLst>
                <a:outerShdw blurRad="107950" algn="ctr" dir="5400000" dist="12700">
                  <a:srgbClr val="000000"/>
                </a:outerShdw>
              </a:effectLst>
            </p:spPr>
            <p:txBody>
              <a:bodyPr anchorCtr="0" anchor="t" bIns="46800" lIns="90000" spcFirstLastPara="1" rIns="90000" wrap="square" tIns="46800">
                <a:spAutoFit/>
              </a:bodyPr>
              <a:lstStyle/>
              <a:p>
                <a:pPr indent="0" lvl="0" marL="0" marR="0" rtl="0" algn="ctr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44061"/>
                  </a:buClr>
                  <a:buSzPts val="1600"/>
                  <a:buFont typeface="Malgun Gothic"/>
                  <a:buNone/>
                </a:pPr>
                <a:r>
                  <a:rPr b="1" i="0" lang="en-US" sz="1600" u="none" cap="none" strike="noStrike">
                    <a:solidFill>
                      <a:srgbClr val="24406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Airplane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64" name="Google Shape;2164;p113"/>
              <p:cNvGrpSpPr/>
              <p:nvPr/>
            </p:nvGrpSpPr>
            <p:grpSpPr>
              <a:xfrm>
                <a:off x="2771800" y="3465562"/>
                <a:ext cx="1439400" cy="971700"/>
                <a:chOff x="2771800" y="3465562"/>
                <a:chExt cx="1439400" cy="971700"/>
              </a:xfrm>
            </p:grpSpPr>
            <p:sp>
              <p:nvSpPr>
                <p:cNvPr id="2165" name="Google Shape;2165;p113"/>
                <p:cNvSpPr/>
                <p:nvPr/>
              </p:nvSpPr>
              <p:spPr>
                <a:xfrm>
                  <a:off x="2771800" y="3465562"/>
                  <a:ext cx="1439400" cy="971700"/>
                </a:xfrm>
                <a:prstGeom prst="ellipse">
                  <a:avLst/>
                </a:prstGeom>
                <a:noFill/>
                <a:ln cap="flat" cmpd="sng" w="3810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6800" lIns="90000" spcFirstLastPara="1" rIns="90000" wrap="square" tIns="46800">
                  <a:noAutofit/>
                </a:bodyPr>
                <a:lstStyle/>
                <a:p>
                  <a:pPr indent="0" lvl="0" marL="0" marR="0" rtl="0" algn="ctr">
                    <a:lnSpc>
                      <a:spcPct val="7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Malgun Gothic"/>
                    <a:buNone/>
                  </a:pPr>
                  <a:r>
                    <a:t/>
                  </a:r>
                  <a:endParaRPr b="0" i="0" sz="1600" u="none" cap="none" strike="noStrike">
                    <a:solidFill>
                      <a:srgbClr val="000000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grpSp>
              <p:nvGrpSpPr>
                <p:cNvPr id="2166" name="Google Shape;2166;p113"/>
                <p:cNvGrpSpPr/>
                <p:nvPr/>
              </p:nvGrpSpPr>
              <p:grpSpPr>
                <a:xfrm>
                  <a:off x="3239845" y="3536905"/>
                  <a:ext cx="511165" cy="806177"/>
                  <a:chOff x="3254624" y="3509615"/>
                  <a:chExt cx="546000" cy="833430"/>
                </a:xfrm>
              </p:grpSpPr>
              <p:sp>
                <p:nvSpPr>
                  <p:cNvPr id="2167" name="Google Shape;2167;p113"/>
                  <p:cNvSpPr/>
                  <p:nvPr/>
                </p:nvSpPr>
                <p:spPr>
                  <a:xfrm>
                    <a:off x="3391149" y="4119215"/>
                    <a:ext cx="273024" cy="223830"/>
                  </a:xfrm>
                  <a:custGeom>
                    <a:rect b="b" l="l" r="r" t="t"/>
                    <a:pathLst>
                      <a:path extrusionOk="0" h="21600" w="21600">
                        <a:moveTo>
                          <a:pt x="10860" y="2187"/>
                        </a:moveTo>
                        <a:cubicBezTo>
                          <a:pt x="10451" y="1746"/>
                          <a:pt x="9529" y="1018"/>
                          <a:pt x="9015" y="730"/>
                        </a:cubicBezTo>
                        <a:cubicBezTo>
                          <a:pt x="7865" y="152"/>
                          <a:pt x="6685" y="0"/>
                          <a:pt x="5415" y="0"/>
                        </a:cubicBezTo>
                        <a:cubicBezTo>
                          <a:pt x="4175" y="152"/>
                          <a:pt x="2995" y="575"/>
                          <a:pt x="1967" y="1305"/>
                        </a:cubicBezTo>
                        <a:cubicBezTo>
                          <a:pt x="1150" y="2187"/>
                          <a:pt x="575" y="3222"/>
                          <a:pt x="242" y="4220"/>
                        </a:cubicBezTo>
                        <a:cubicBezTo>
                          <a:pt x="0" y="5410"/>
                          <a:pt x="242" y="6560"/>
                          <a:pt x="575" y="7597"/>
                        </a:cubicBezTo>
                        <a:lnTo>
                          <a:pt x="10860" y="21600"/>
                        </a:lnTo>
                        <a:lnTo>
                          <a:pt x="20995" y="7597"/>
                        </a:lnTo>
                        <a:cubicBezTo>
                          <a:pt x="21480" y="6560"/>
                          <a:pt x="21600" y="5410"/>
                          <a:pt x="21480" y="4220"/>
                        </a:cubicBezTo>
                        <a:cubicBezTo>
                          <a:pt x="21115" y="3222"/>
                          <a:pt x="20420" y="2187"/>
                          <a:pt x="19632" y="1305"/>
                        </a:cubicBezTo>
                        <a:cubicBezTo>
                          <a:pt x="18575" y="575"/>
                          <a:pt x="17425" y="152"/>
                          <a:pt x="16275" y="0"/>
                        </a:cubicBezTo>
                        <a:cubicBezTo>
                          <a:pt x="15005" y="0"/>
                          <a:pt x="13735" y="152"/>
                          <a:pt x="12705" y="730"/>
                        </a:cubicBezTo>
                        <a:cubicBezTo>
                          <a:pt x="12176" y="1018"/>
                          <a:pt x="11254" y="1746"/>
                          <a:pt x="10860" y="21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9E7C00"/>
                      </a:gs>
                      <a:gs pos="50000">
                        <a:srgbClr val="E4B300"/>
                      </a:gs>
                      <a:gs pos="100000">
                        <a:srgbClr val="FFD700"/>
                      </a:gs>
                    </a:gsLst>
                    <a:path path="circle">
                      <a:fillToRect b="0%" l="100%" r="0%" t="100%"/>
                    </a:path>
                    <a:tileRect b="-100%" l="0%" r="-100%" t="0%"/>
                  </a:gradFill>
                  <a:ln cap="flat" cmpd="sng" w="12700">
                    <a:solidFill>
                      <a:srgbClr val="00000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6800" lIns="90000" spcFirstLastPara="1" rIns="90000" wrap="square" tIns="468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t/>
                    </a:r>
                    <a:endParaRPr b="0" i="0" sz="1600" u="none" cap="none" strike="noStrike">
                      <a:solidFill>
                        <a:schemeClr val="dk1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2168" name="Google Shape;2168;p113"/>
                  <p:cNvSpPr/>
                  <p:nvPr/>
                </p:nvSpPr>
                <p:spPr>
                  <a:xfrm>
                    <a:off x="3322886" y="3509615"/>
                    <a:ext cx="409500" cy="249300"/>
                  </a:xfrm>
                  <a:prstGeom prst="ellipse">
                    <a:avLst/>
                  </a:prstGeom>
                  <a:gradFill>
                    <a:gsLst>
                      <a:gs pos="0">
                        <a:srgbClr val="9E7C00"/>
                      </a:gs>
                      <a:gs pos="50000">
                        <a:srgbClr val="E4B300"/>
                      </a:gs>
                      <a:gs pos="100000">
                        <a:srgbClr val="FFD700"/>
                      </a:gs>
                    </a:gsLst>
                    <a:path path="circle">
                      <a:fillToRect b="0%" l="100%" r="0%" t="100%"/>
                    </a:path>
                    <a:tileRect b="-100%" l="0%" r="-100%" t="0%"/>
                  </a:gradFill>
                  <a:ln cap="flat" cmpd="sng" w="12700">
                    <a:solidFill>
                      <a:srgbClr val="0000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6800" lIns="90000" spcFirstLastPara="1" rIns="90000" wrap="square" tIns="468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t/>
                    </a:r>
                    <a:endParaRPr b="0" i="0" sz="1600" u="none" cap="none" strike="noStrike">
                      <a:solidFill>
                        <a:schemeClr val="dk1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2169" name="Google Shape;2169;p113"/>
                  <p:cNvSpPr/>
                  <p:nvPr/>
                </p:nvSpPr>
                <p:spPr>
                  <a:xfrm>
                    <a:off x="3254624" y="3814415"/>
                    <a:ext cx="546000" cy="223800"/>
                  </a:xfrm>
                  <a:prstGeom prst="rect">
                    <a:avLst/>
                  </a:prstGeom>
                  <a:gradFill>
                    <a:gsLst>
                      <a:gs pos="0">
                        <a:srgbClr val="9E7C00"/>
                      </a:gs>
                      <a:gs pos="50000">
                        <a:srgbClr val="E4B300"/>
                      </a:gs>
                      <a:gs pos="100000">
                        <a:srgbClr val="FFD700"/>
                      </a:gs>
                    </a:gsLst>
                    <a:path path="circle">
                      <a:fillToRect b="0%" l="100%" r="0%" t="100%"/>
                    </a:path>
                    <a:tileRect b="-100%" l="0%" r="-100%" t="0%"/>
                  </a:gradFill>
                  <a:ln cap="flat" cmpd="sng" w="12700">
                    <a:solidFill>
                      <a:srgbClr val="00000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6800" lIns="90000" spcFirstLastPara="1" rIns="90000" wrap="square" tIns="468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t/>
                    </a:r>
                    <a:endParaRPr b="0" i="0" sz="1600" u="none" cap="none" strike="noStrike">
                      <a:solidFill>
                        <a:schemeClr val="dk1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</p:grpSp>
          </p:grpSp>
        </p:grpSp>
        <p:grpSp>
          <p:nvGrpSpPr>
            <p:cNvPr id="2170" name="Google Shape;2170;p113"/>
            <p:cNvGrpSpPr/>
            <p:nvPr/>
          </p:nvGrpSpPr>
          <p:grpSpPr>
            <a:xfrm>
              <a:off x="1619499" y="1649963"/>
              <a:ext cx="1873200" cy="1362764"/>
              <a:chOff x="1619499" y="1649963"/>
              <a:chExt cx="1873200" cy="1362764"/>
            </a:xfrm>
          </p:grpSpPr>
          <p:grpSp>
            <p:nvGrpSpPr>
              <p:cNvPr id="2171" name="Google Shape;2171;p113"/>
              <p:cNvGrpSpPr/>
              <p:nvPr/>
            </p:nvGrpSpPr>
            <p:grpSpPr>
              <a:xfrm>
                <a:off x="1979861" y="2060227"/>
                <a:ext cx="952500" cy="952500"/>
                <a:chOff x="1338" y="1298"/>
                <a:chExt cx="600" cy="600"/>
              </a:xfrm>
            </p:grpSpPr>
            <p:sp>
              <p:nvSpPr>
                <p:cNvPr id="2172" name="Google Shape;2172;p113"/>
                <p:cNvSpPr/>
                <p:nvPr/>
              </p:nvSpPr>
              <p:spPr>
                <a:xfrm>
                  <a:off x="1338" y="1298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cap="flat" cmpd="sng" w="38100">
                  <a:solidFill>
                    <a:srgbClr val="000000"/>
                  </a:solidFill>
                  <a:prstDash val="dot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6800" lIns="90000" spcFirstLastPara="1" rIns="90000" wrap="square" tIns="468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Malgun Gothic"/>
                    <a:buNone/>
                  </a:pPr>
                  <a:r>
                    <a:t/>
                  </a:r>
                  <a:endParaRPr b="0" i="0" sz="1600" u="none" cap="none" strike="noStrike">
                    <a:solidFill>
                      <a:srgbClr val="000000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2173" name="Google Shape;2173;p113"/>
                <p:cNvSpPr/>
                <p:nvPr/>
              </p:nvSpPr>
              <p:spPr>
                <a:xfrm>
                  <a:off x="1537" y="1374"/>
                  <a:ext cx="300" cy="300"/>
                </a:xfrm>
                <a:prstGeom prst="ellipse">
                  <a:avLst/>
                </a:prstGeom>
                <a:solidFill>
                  <a:srgbClr val="FFCC00"/>
                </a:solidFill>
                <a:ln cap="flat" cmpd="sng" w="38100">
                  <a:solidFill>
                    <a:srgbClr val="000000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6800" lIns="90000" spcFirstLastPara="1" rIns="90000" wrap="square" tIns="468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Malgun Gothic"/>
                    <a:buNone/>
                  </a:pPr>
                  <a:r>
                    <a:t/>
                  </a:r>
                  <a:endParaRPr b="0" i="0" sz="1600" u="none" cap="none" strike="noStrike">
                    <a:solidFill>
                      <a:srgbClr val="000000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2174" name="Google Shape;2174;p113"/>
                <p:cNvSpPr/>
                <p:nvPr/>
              </p:nvSpPr>
              <p:spPr>
                <a:xfrm>
                  <a:off x="1489" y="1621"/>
                  <a:ext cx="300" cy="0"/>
                </a:xfrm>
                <a:prstGeom prst="rect">
                  <a:avLst/>
                </a:prstGeom>
                <a:solidFill>
                  <a:srgbClr val="FFCC00"/>
                </a:solidFill>
                <a:ln cap="flat" cmpd="sng" w="38100">
                  <a:solidFill>
                    <a:srgbClr val="000000"/>
                  </a:solidFill>
                  <a:prstDash val="dot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6800" lIns="90000" spcFirstLastPara="1" rIns="90000" wrap="square" tIns="468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Malgun Gothic"/>
                    <a:buNone/>
                  </a:pPr>
                  <a:r>
                    <a:t/>
                  </a:r>
                  <a:endParaRPr b="0" i="0" sz="1600" u="none" cap="none" strike="noStrike">
                    <a:solidFill>
                      <a:srgbClr val="000000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  <p:sp>
            <p:nvSpPr>
              <p:cNvPr id="2175" name="Google Shape;2175;p113"/>
              <p:cNvSpPr txBox="1"/>
              <p:nvPr/>
            </p:nvSpPr>
            <p:spPr>
              <a:xfrm>
                <a:off x="1619499" y="1649963"/>
                <a:ext cx="1873200" cy="267000"/>
              </a:xfrm>
              <a:prstGeom prst="rect">
                <a:avLst/>
              </a:prstGeom>
              <a:gradFill>
                <a:gsLst>
                  <a:gs pos="0">
                    <a:srgbClr val="737395"/>
                  </a:gs>
                  <a:gs pos="50000">
                    <a:srgbClr val="A6A6D8"/>
                  </a:gs>
                  <a:gs pos="100000">
                    <a:srgbClr val="C8C8FF"/>
                  </a:gs>
                </a:gsLst>
                <a:lin ang="5400012" scaled="0"/>
              </a:gradFill>
              <a:ln>
                <a:noFill/>
              </a:ln>
              <a:effectLst>
                <a:outerShdw blurRad="107950" algn="ctr" dir="5400000" dist="12700">
                  <a:srgbClr val="000000"/>
                </a:outerShdw>
              </a:effectLst>
            </p:spPr>
            <p:txBody>
              <a:bodyPr anchorCtr="0" anchor="t" bIns="46800" lIns="90000" spcFirstLastPara="1" rIns="90000" wrap="square" tIns="46800">
                <a:spAutoFit/>
              </a:bodyPr>
              <a:lstStyle/>
              <a:p>
                <a:pPr indent="0" lvl="0" marL="0" marR="0" rtl="0" algn="ctr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44061"/>
                  </a:buClr>
                  <a:buSzPts val="1600"/>
                  <a:buFont typeface="Malgun Gothic"/>
                  <a:buNone/>
                </a:pPr>
                <a:r>
                  <a:rPr b="1" i="0" lang="en-US" sz="1600" u="none" cap="none" strike="noStrike">
                    <a:solidFill>
                      <a:srgbClr val="24406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&lt;&lt;Flyer&gt;&gt;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76" name="Google Shape;2176;p113"/>
          <p:cNvGrpSpPr/>
          <p:nvPr/>
        </p:nvGrpSpPr>
        <p:grpSpPr>
          <a:xfrm>
            <a:off x="4638924" y="1196752"/>
            <a:ext cx="3857550" cy="4784916"/>
            <a:chOff x="4638924" y="1196752"/>
            <a:chExt cx="3857550" cy="4784916"/>
          </a:xfrm>
        </p:grpSpPr>
        <p:grpSp>
          <p:nvGrpSpPr>
            <p:cNvPr id="2177" name="Google Shape;2177;p113"/>
            <p:cNvGrpSpPr/>
            <p:nvPr/>
          </p:nvGrpSpPr>
          <p:grpSpPr>
            <a:xfrm>
              <a:off x="5142166" y="5714668"/>
              <a:ext cx="2743225" cy="267000"/>
              <a:chOff x="5142166" y="5714668"/>
              <a:chExt cx="2743225" cy="267000"/>
            </a:xfrm>
          </p:grpSpPr>
          <p:sp>
            <p:nvSpPr>
              <p:cNvPr id="2178" name="Google Shape;2178;p113"/>
              <p:cNvSpPr txBox="1"/>
              <p:nvPr/>
            </p:nvSpPr>
            <p:spPr>
              <a:xfrm>
                <a:off x="5142166" y="5714668"/>
                <a:ext cx="1150800" cy="267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t" bIns="46800" lIns="90000" spcFirstLastPara="1" rIns="90000" wrap="square" tIns="46800">
                <a:spAutoFit/>
              </a:bodyPr>
              <a:lstStyle/>
              <a:p>
                <a:pPr indent="0" lvl="0" marL="0" marR="0" rtl="0" algn="l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44061"/>
                  </a:buClr>
                  <a:buSzPts val="1600"/>
                  <a:buFont typeface="Malgun Gothic"/>
                  <a:buNone/>
                </a:pPr>
                <a:r>
                  <a:rPr b="1" i="0" lang="en-US" sz="1600" u="none" cap="none" strike="noStrike">
                    <a:solidFill>
                      <a:srgbClr val="24406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  fl.  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9" name="Google Shape;2179;p113"/>
              <p:cNvSpPr/>
              <p:nvPr/>
            </p:nvSpPr>
            <p:spPr>
              <a:xfrm>
                <a:off x="5861304" y="5736893"/>
                <a:ext cx="297000" cy="216000"/>
              </a:xfrm>
              <a:prstGeom prst="ellipse">
                <a:avLst/>
              </a:prstGeom>
              <a:gradFill>
                <a:gsLst>
                  <a:gs pos="0">
                    <a:srgbClr val="9E9E00"/>
                  </a:gs>
                  <a:gs pos="50000">
                    <a:srgbClr val="E4E400"/>
                  </a:gs>
                  <a:gs pos="100000">
                    <a:srgbClr val="FFFF00"/>
                  </a:gs>
                </a:gsLst>
                <a:path path="circle">
                  <a:fillToRect b="0%" l="100%" r="0%" t="100%"/>
                </a:path>
                <a:tileRect b="-100%" l="0%" r="-100%" t="0%"/>
              </a:gradFill>
              <a:ln cap="flat" cmpd="sng" w="1270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800" lIns="90000" spcFirstLastPara="1" rIns="90000" wrap="square" tIns="468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0" i="0" sz="16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2180" name="Google Shape;2180;p113"/>
              <p:cNvSpPr txBox="1"/>
              <p:nvPr/>
            </p:nvSpPr>
            <p:spPr>
              <a:xfrm>
                <a:off x="6726491" y="5714668"/>
                <a:ext cx="1158900" cy="267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t" bIns="46800" lIns="90000" spcFirstLastPara="1" rIns="90000" wrap="square" tIns="46800">
                <a:spAutoFit/>
              </a:bodyPr>
              <a:lstStyle/>
              <a:p>
                <a:pPr indent="0" lvl="0" marL="0" marR="0" rtl="0" algn="l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44061"/>
                  </a:buClr>
                  <a:buSzPts val="1600"/>
                  <a:buFont typeface="Malgun Gothic"/>
                  <a:buNone/>
                </a:pPr>
                <a:r>
                  <a:rPr b="1" i="0" lang="en-US" sz="1600" u="none" cap="none" strike="noStrike">
                    <a:solidFill>
                      <a:srgbClr val="24406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  fl.  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1" name="Google Shape;2181;p113"/>
              <p:cNvSpPr/>
              <p:nvPr/>
            </p:nvSpPr>
            <p:spPr>
              <a:xfrm>
                <a:off x="7299572" y="5744814"/>
                <a:ext cx="339600" cy="186600"/>
              </a:xfrm>
              <a:prstGeom prst="rect">
                <a:avLst/>
              </a:prstGeom>
              <a:gradFill>
                <a:gsLst>
                  <a:gs pos="0">
                    <a:srgbClr val="9E9E00"/>
                  </a:gs>
                  <a:gs pos="50000">
                    <a:srgbClr val="E4E400"/>
                  </a:gs>
                  <a:gs pos="100000">
                    <a:srgbClr val="FFFF00"/>
                  </a:gs>
                </a:gsLst>
                <a:path path="circle">
                  <a:fillToRect b="0%" l="100%" r="0%" t="100%"/>
                </a:path>
                <a:tileRect b="-100%" l="0%" r="-100%" t="0%"/>
              </a:gradFill>
              <a:ln cap="flat" cmpd="sng" w="12700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6800" lIns="90000" spcFirstLastPara="1" rIns="90000" wrap="square" tIns="468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0" i="0" sz="16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grpSp>
          <p:nvGrpSpPr>
            <p:cNvPr id="2182" name="Google Shape;2182;p113"/>
            <p:cNvGrpSpPr/>
            <p:nvPr/>
          </p:nvGrpSpPr>
          <p:grpSpPr>
            <a:xfrm>
              <a:off x="4638924" y="1196752"/>
              <a:ext cx="3857550" cy="4392425"/>
              <a:chOff x="4638924" y="1196752"/>
              <a:chExt cx="3857550" cy="4392425"/>
            </a:xfrm>
          </p:grpSpPr>
          <p:sp>
            <p:nvSpPr>
              <p:cNvPr id="2183" name="Google Shape;2183;p113"/>
              <p:cNvSpPr txBox="1"/>
              <p:nvPr/>
            </p:nvSpPr>
            <p:spPr>
              <a:xfrm>
                <a:off x="4716016" y="4590702"/>
                <a:ext cx="3756600" cy="624000"/>
              </a:xfrm>
              <a:prstGeom prst="rect">
                <a:avLst/>
              </a:prstGeom>
              <a:solidFill>
                <a:srgbClr val="F0C966"/>
              </a:solidFill>
              <a:ln>
                <a:noFill/>
              </a:ln>
              <a:effectLst>
                <a:outerShdw blurRad="44450" algn="ctr" dir="5400000" dist="27940">
                  <a:srgbClr val="000000">
                    <a:alpha val="302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Dotum"/>
                  <a:buNone/>
                </a:pPr>
                <a:r>
                  <a:rPr b="0" i="0" lang="en-US" sz="1600" u="none" cap="none" strike="noStrike">
                    <a:solidFill>
                      <a:srgbClr val="000000"/>
                    </a:solidFill>
                    <a:latin typeface="Dotum"/>
                    <a:ea typeface="Dotum"/>
                    <a:cs typeface="Dotum"/>
                    <a:sym typeface="Dotum"/>
                  </a:rPr>
                  <a:t> </a:t>
                </a:r>
                <a:r>
                  <a:rPr b="1" i="0" lang="en-US" sz="1400" u="none" cap="none" strike="noStrike">
                    <a:solidFill>
                      <a:srgbClr val="24406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interface는 메소드 목록을 나열.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70000"/>
                  </a:lnSpc>
                  <a:spcBef>
                    <a:spcPts val="700"/>
                  </a:spcBef>
                  <a:spcAft>
                    <a:spcPts val="0"/>
                  </a:spcAft>
                  <a:buClr>
                    <a:srgbClr val="244061"/>
                  </a:buClr>
                  <a:buSzPts val="1400"/>
                  <a:buFont typeface="Malgun Gothic"/>
                  <a:buNone/>
                </a:pPr>
                <a:r>
                  <a:rPr b="1" i="0" lang="en-US" sz="1400" u="none" cap="none" strike="noStrike">
                    <a:solidFill>
                      <a:srgbClr val="24406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자식 쪽에서 메소드를 구현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4" name="Google Shape;2184;p113"/>
              <p:cNvSpPr txBox="1"/>
              <p:nvPr/>
            </p:nvSpPr>
            <p:spPr>
              <a:xfrm>
                <a:off x="6096249" y="3823940"/>
                <a:ext cx="431700" cy="267000"/>
              </a:xfrm>
              <a:prstGeom prst="rect">
                <a:avLst/>
              </a:prstGeom>
              <a:solidFill>
                <a:srgbClr val="EEBE9A"/>
              </a:solidFill>
              <a:ln>
                <a:noFill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6800" lIns="90000" spcFirstLastPara="1" rIns="90000" wrap="square" tIns="46800">
                <a:spAutoFit/>
              </a:bodyPr>
              <a:lstStyle/>
              <a:p>
                <a:pPr indent="0" lvl="0" marL="0" marR="0" rtl="0" algn="ctr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44061"/>
                  </a:buClr>
                  <a:buSzPts val="1400"/>
                  <a:buFont typeface="Malgun Gothic"/>
                  <a:buNone/>
                </a:pPr>
                <a:r>
                  <a:rPr b="1" i="0" lang="en-US" sz="1400" u="none" cap="none" strike="noStrike">
                    <a:solidFill>
                      <a:srgbClr val="24406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f</a:t>
                </a:r>
                <a:r>
                  <a:rPr b="1" i="0" lang="en-US" sz="1600" u="none" cap="none" strike="noStrike">
                    <a:solidFill>
                      <a:srgbClr val="24406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l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5" name="Google Shape;2185;p113"/>
              <p:cNvSpPr txBox="1"/>
              <p:nvPr/>
            </p:nvSpPr>
            <p:spPr>
              <a:xfrm>
                <a:off x="4716016" y="5228877"/>
                <a:ext cx="3750300" cy="360300"/>
              </a:xfrm>
              <a:prstGeom prst="rect">
                <a:avLst/>
              </a:prstGeom>
              <a:solidFill>
                <a:srgbClr val="E5B8B7"/>
              </a:solidFill>
              <a:ln>
                <a:noFill/>
              </a:ln>
              <a:effectLst>
                <a:outerShdw blurRad="44450" algn="ctr" dir="5400000" dist="27940">
                  <a:srgbClr val="000000">
                    <a:alpha val="302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24406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선언과 구현 분리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86" name="Google Shape;2186;p113"/>
              <p:cNvGrpSpPr/>
              <p:nvPr/>
            </p:nvGrpSpPr>
            <p:grpSpPr>
              <a:xfrm>
                <a:off x="4859586" y="3141315"/>
                <a:ext cx="792300" cy="649200"/>
                <a:chOff x="4859586" y="3141315"/>
                <a:chExt cx="792300" cy="649200"/>
              </a:xfrm>
            </p:grpSpPr>
            <p:sp>
              <p:nvSpPr>
                <p:cNvPr id="2187" name="Google Shape;2187;p113"/>
                <p:cNvSpPr/>
                <p:nvPr/>
              </p:nvSpPr>
              <p:spPr>
                <a:xfrm>
                  <a:off x="4859586" y="3141315"/>
                  <a:ext cx="792300" cy="649200"/>
                </a:xfrm>
                <a:prstGeom prst="rect">
                  <a:avLst/>
                </a:prstGeom>
                <a:solidFill>
                  <a:srgbClr val="FFFFCC"/>
                </a:solidFill>
                <a:ln cap="flat" cmpd="sng" w="28575">
                  <a:solidFill>
                    <a:srgbClr val="000000"/>
                  </a:solidFill>
                  <a:prstDash val="dot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6800" lIns="90000" spcFirstLastPara="1" rIns="90000" wrap="square" tIns="468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Malgun Gothic"/>
                    <a:buNone/>
                  </a:pPr>
                  <a:r>
                    <a:t/>
                  </a:r>
                  <a:endParaRPr b="0" i="0" sz="1600" u="none" cap="none" strike="noStrike">
                    <a:solidFill>
                      <a:srgbClr val="000000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2188" name="Google Shape;2188;p113"/>
                <p:cNvSpPr/>
                <p:nvPr/>
              </p:nvSpPr>
              <p:spPr>
                <a:xfrm>
                  <a:off x="5091410" y="3232024"/>
                  <a:ext cx="335400" cy="252900"/>
                </a:xfrm>
                <a:prstGeom prst="ellipse">
                  <a:avLst/>
                </a:prstGeom>
                <a:gradFill>
                  <a:gsLst>
                    <a:gs pos="0">
                      <a:srgbClr val="9E7C00"/>
                    </a:gs>
                    <a:gs pos="50000">
                      <a:srgbClr val="E4B300"/>
                    </a:gs>
                    <a:gs pos="100000">
                      <a:srgbClr val="FFD700"/>
                    </a:gs>
                  </a:gsLst>
                  <a:path path="circle">
                    <a:fillToRect b="0%" l="100%" r="0%" t="100%"/>
                  </a:path>
                  <a:tileRect b="-100%" l="0%" r="-100%" t="0%"/>
                </a:gradFill>
                <a:ln cap="flat" cmpd="sng" w="28575">
                  <a:solidFill>
                    <a:srgbClr val="000000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6800" lIns="90000" spcFirstLastPara="1" rIns="90000" wrap="square" tIns="468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t/>
                  </a:r>
                  <a:endParaRPr b="0" i="0" sz="16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  <p:sp>
            <p:nvSpPr>
              <p:cNvPr id="2189" name="Google Shape;2189;p113"/>
              <p:cNvSpPr/>
              <p:nvPr/>
            </p:nvSpPr>
            <p:spPr>
              <a:xfrm>
                <a:off x="5035493" y="3526829"/>
                <a:ext cx="447300" cy="168300"/>
              </a:xfrm>
              <a:prstGeom prst="rect">
                <a:avLst/>
              </a:prstGeom>
              <a:gradFill>
                <a:gsLst>
                  <a:gs pos="0">
                    <a:srgbClr val="9E7C00"/>
                  </a:gs>
                  <a:gs pos="50000">
                    <a:srgbClr val="E4B300"/>
                  </a:gs>
                  <a:gs pos="100000">
                    <a:srgbClr val="FFD700"/>
                  </a:gs>
                </a:gsLst>
                <a:path path="circle">
                  <a:fillToRect b="0%" l="100%" r="0%" t="100%"/>
                </a:path>
                <a:tileRect b="-100%" l="0%" r="-100%" t="0%"/>
              </a:gradFill>
              <a:ln cap="flat" cmpd="sng" w="28575">
                <a:solidFill>
                  <a:srgbClr val="000000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6800" lIns="90000" spcFirstLastPara="1" rIns="90000" wrap="square" tIns="468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0" i="0" sz="16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cxnSp>
            <p:nvCxnSpPr>
              <p:cNvPr id="2190" name="Google Shape;2190;p113"/>
              <p:cNvCxnSpPr/>
              <p:nvPr/>
            </p:nvCxnSpPr>
            <p:spPr>
              <a:xfrm rot="10800000">
                <a:off x="5435949" y="3644540"/>
                <a:ext cx="736500" cy="255600"/>
              </a:xfrm>
              <a:prstGeom prst="straightConnector1">
                <a:avLst/>
              </a:prstGeom>
              <a:noFill/>
              <a:ln cap="flat" cmpd="sng" w="50800">
                <a:solidFill>
                  <a:srgbClr val="000000"/>
                </a:solidFill>
                <a:prstDash val="dot"/>
                <a:round/>
                <a:headEnd len="sm" w="sm" type="none"/>
                <a:tailEnd len="med" w="med" type="triangle"/>
              </a:ln>
            </p:spPr>
          </p:cxnSp>
          <p:cxnSp>
            <p:nvCxnSpPr>
              <p:cNvPr id="2191" name="Google Shape;2191;p113"/>
              <p:cNvCxnSpPr/>
              <p:nvPr/>
            </p:nvCxnSpPr>
            <p:spPr>
              <a:xfrm rot="10800000">
                <a:off x="5410449" y="3366740"/>
                <a:ext cx="685800" cy="533400"/>
              </a:xfrm>
              <a:prstGeom prst="straightConnector1">
                <a:avLst/>
              </a:prstGeom>
              <a:noFill/>
              <a:ln cap="flat" cmpd="sng" w="50800">
                <a:solidFill>
                  <a:srgbClr val="000000"/>
                </a:solidFill>
                <a:prstDash val="dot"/>
                <a:round/>
                <a:headEnd len="sm" w="sm" type="none"/>
                <a:tailEnd len="med" w="med" type="triangle"/>
              </a:ln>
            </p:spPr>
          </p:cxnSp>
          <p:sp>
            <p:nvSpPr>
              <p:cNvPr id="2192" name="Google Shape;2192;p113"/>
              <p:cNvSpPr/>
              <p:nvPr/>
            </p:nvSpPr>
            <p:spPr>
              <a:xfrm>
                <a:off x="7451974" y="2780952"/>
                <a:ext cx="792300" cy="649200"/>
              </a:xfrm>
              <a:prstGeom prst="rect">
                <a:avLst/>
              </a:prstGeom>
              <a:solidFill>
                <a:srgbClr val="FFFFCC"/>
              </a:solidFill>
              <a:ln cap="flat" cmpd="sng" w="28575">
                <a:solidFill>
                  <a:srgbClr val="000000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6800" lIns="90000" spcFirstLastPara="1" rIns="90000" wrap="square" tIns="468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Malgun Gothic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000000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2193" name="Google Shape;2193;p113"/>
              <p:cNvSpPr/>
              <p:nvPr/>
            </p:nvSpPr>
            <p:spPr>
              <a:xfrm>
                <a:off x="7683798" y="2871661"/>
                <a:ext cx="335400" cy="252900"/>
              </a:xfrm>
              <a:prstGeom prst="ellipse">
                <a:avLst/>
              </a:prstGeom>
              <a:gradFill>
                <a:gsLst>
                  <a:gs pos="0">
                    <a:srgbClr val="9E7C00"/>
                  </a:gs>
                  <a:gs pos="50000">
                    <a:srgbClr val="E4B300"/>
                  </a:gs>
                  <a:gs pos="100000">
                    <a:srgbClr val="FFD700"/>
                  </a:gs>
                </a:gsLst>
                <a:path path="circle">
                  <a:fillToRect b="0%" l="100%" r="0%" t="100%"/>
                </a:path>
                <a:tileRect b="-100%" l="0%" r="-100%" t="0%"/>
              </a:gradFill>
              <a:ln cap="flat" cmpd="sng" w="28575">
                <a:solidFill>
                  <a:srgbClr val="000000"/>
                </a:solidFill>
                <a:prstDash val="dot"/>
                <a:round/>
                <a:headEnd len="sm" w="sm" type="none"/>
                <a:tailEnd len="sm" w="sm" type="none"/>
              </a:ln>
            </p:spPr>
            <p:txBody>
              <a:bodyPr anchorCtr="0" anchor="ctr" bIns="46800" lIns="90000" spcFirstLastPara="1" rIns="90000" wrap="square" tIns="468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0" i="0" sz="16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2194" name="Google Shape;2194;p113"/>
              <p:cNvSpPr/>
              <p:nvPr/>
            </p:nvSpPr>
            <p:spPr>
              <a:xfrm>
                <a:off x="7627881" y="3166467"/>
                <a:ext cx="447300" cy="168300"/>
              </a:xfrm>
              <a:prstGeom prst="rect">
                <a:avLst/>
              </a:prstGeom>
              <a:gradFill>
                <a:gsLst>
                  <a:gs pos="0">
                    <a:srgbClr val="9E7C00"/>
                  </a:gs>
                  <a:gs pos="50000">
                    <a:srgbClr val="E4B300"/>
                  </a:gs>
                  <a:gs pos="100000">
                    <a:srgbClr val="FFD700"/>
                  </a:gs>
                </a:gsLst>
                <a:path path="circle">
                  <a:fillToRect b="0%" l="100%" r="0%" t="100%"/>
                </a:path>
                <a:tileRect b="-100%" l="0%" r="-100%" t="0%"/>
              </a:gradFill>
              <a:ln cap="flat" cmpd="sng" w="28575">
                <a:solidFill>
                  <a:srgbClr val="000000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6800" lIns="90000" spcFirstLastPara="1" rIns="90000" wrap="square" tIns="468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0" i="0" sz="16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2195" name="Google Shape;2195;p113"/>
              <p:cNvSpPr/>
              <p:nvPr/>
            </p:nvSpPr>
            <p:spPr>
              <a:xfrm>
                <a:off x="7391649" y="3442940"/>
                <a:ext cx="990600" cy="685800"/>
              </a:xfrm>
              <a:prstGeom prst="ellipse">
                <a:avLst/>
              </a:prstGeom>
              <a:solidFill>
                <a:srgbClr val="FFFFCC"/>
              </a:solidFill>
              <a:ln cap="flat" cmpd="sng" w="222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800" lIns="90000" spcFirstLastPara="1" rIns="90000" wrap="square" tIns="46800">
                <a:noAutofit/>
              </a:bodyPr>
              <a:lstStyle/>
              <a:p>
                <a:pPr indent="0" lvl="0" marL="0" marR="0" rtl="0" algn="ctr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Malgun Gothic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000000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2196" name="Google Shape;2196;p113"/>
              <p:cNvSpPr/>
              <p:nvPr/>
            </p:nvSpPr>
            <p:spPr>
              <a:xfrm>
                <a:off x="7721849" y="3917725"/>
                <a:ext cx="275100" cy="155100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9E7C00"/>
                  </a:gs>
                  <a:gs pos="50000">
                    <a:srgbClr val="E4B300"/>
                  </a:gs>
                  <a:gs pos="100000">
                    <a:srgbClr val="FFD700"/>
                  </a:gs>
                </a:gsLst>
                <a:path path="circle">
                  <a:fillToRect b="0%" l="100%" r="0%" t="100%"/>
                </a:path>
                <a:tileRect b="-100%" l="0%" r="-100%" t="0%"/>
              </a:gradFill>
              <a:ln cap="flat" cmpd="sng" w="12700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6800" lIns="90000" spcFirstLastPara="1" rIns="90000" wrap="square" tIns="468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Malgun Gothic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000000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2197" name="Google Shape;2197;p113"/>
              <p:cNvSpPr/>
              <p:nvPr/>
            </p:nvSpPr>
            <p:spPr>
              <a:xfrm>
                <a:off x="7698184" y="3495694"/>
                <a:ext cx="330300" cy="158400"/>
              </a:xfrm>
              <a:prstGeom prst="ellipse">
                <a:avLst/>
              </a:prstGeom>
              <a:gradFill>
                <a:gsLst>
                  <a:gs pos="0">
                    <a:srgbClr val="9E7C00"/>
                  </a:gs>
                  <a:gs pos="50000">
                    <a:srgbClr val="E4B300"/>
                  </a:gs>
                  <a:gs pos="100000">
                    <a:srgbClr val="FFD700"/>
                  </a:gs>
                </a:gsLst>
                <a:path path="circle">
                  <a:fillToRect b="0%" l="100%" r="0%" t="100%"/>
                </a:path>
                <a:tileRect b="-100%" l="0%" r="-100%" t="0%"/>
              </a:gradFill>
              <a:ln cap="flat" cmpd="sng" w="1270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800" lIns="90000" spcFirstLastPara="1" rIns="90000" wrap="square" tIns="468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0" i="0" sz="16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2198" name="Google Shape;2198;p113"/>
              <p:cNvSpPr/>
              <p:nvPr/>
            </p:nvSpPr>
            <p:spPr>
              <a:xfrm>
                <a:off x="7666816" y="3706709"/>
                <a:ext cx="385200" cy="158400"/>
              </a:xfrm>
              <a:prstGeom prst="rect">
                <a:avLst/>
              </a:prstGeom>
              <a:gradFill>
                <a:gsLst>
                  <a:gs pos="0">
                    <a:srgbClr val="9E7C00"/>
                  </a:gs>
                  <a:gs pos="50000">
                    <a:srgbClr val="E4B300"/>
                  </a:gs>
                  <a:gs pos="100000">
                    <a:srgbClr val="FFD700"/>
                  </a:gs>
                </a:gsLst>
                <a:path path="circle">
                  <a:fillToRect b="0%" l="100%" r="0%" t="100%"/>
                </a:path>
                <a:tileRect b="-100%" l="0%" r="-100%" t="0%"/>
              </a:gradFill>
              <a:ln cap="flat" cmpd="sng" w="12700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6800" lIns="90000" spcFirstLastPara="1" rIns="90000" wrap="square" tIns="468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0" i="0" sz="16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grpSp>
            <p:nvGrpSpPr>
              <p:cNvPr id="2199" name="Google Shape;2199;p113"/>
              <p:cNvGrpSpPr/>
              <p:nvPr/>
            </p:nvGrpSpPr>
            <p:grpSpPr>
              <a:xfrm>
                <a:off x="8077449" y="3063511"/>
                <a:ext cx="304800" cy="754144"/>
                <a:chOff x="2971" y="120"/>
                <a:chExt cx="341" cy="600"/>
              </a:xfrm>
            </p:grpSpPr>
            <p:cxnSp>
              <p:nvCxnSpPr>
                <p:cNvPr id="2200" name="Google Shape;2200;p113"/>
                <p:cNvCxnSpPr/>
                <p:nvPr/>
              </p:nvCxnSpPr>
              <p:spPr>
                <a:xfrm>
                  <a:off x="2971" y="245"/>
                  <a:ext cx="300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2201" name="Google Shape;2201;p113"/>
                <p:cNvCxnSpPr/>
                <p:nvPr/>
              </p:nvCxnSpPr>
              <p:spPr>
                <a:xfrm rot="10800000">
                  <a:off x="3312" y="120"/>
                  <a:ext cx="0" cy="6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2202" name="Google Shape;2202;p113"/>
                <p:cNvCxnSpPr/>
                <p:nvPr/>
              </p:nvCxnSpPr>
              <p:spPr>
                <a:xfrm rot="10800000">
                  <a:off x="3012" y="720"/>
                  <a:ext cx="300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</p:grpSp>
          <p:grpSp>
            <p:nvGrpSpPr>
              <p:cNvPr id="2203" name="Google Shape;2203;p113"/>
              <p:cNvGrpSpPr/>
              <p:nvPr/>
            </p:nvGrpSpPr>
            <p:grpSpPr>
              <a:xfrm>
                <a:off x="8001249" y="2834911"/>
                <a:ext cx="304800" cy="754144"/>
                <a:chOff x="2971" y="120"/>
                <a:chExt cx="341" cy="600"/>
              </a:xfrm>
            </p:grpSpPr>
            <p:cxnSp>
              <p:nvCxnSpPr>
                <p:cNvPr id="2204" name="Google Shape;2204;p113"/>
                <p:cNvCxnSpPr/>
                <p:nvPr/>
              </p:nvCxnSpPr>
              <p:spPr>
                <a:xfrm>
                  <a:off x="2971" y="245"/>
                  <a:ext cx="300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2205" name="Google Shape;2205;p113"/>
                <p:cNvCxnSpPr/>
                <p:nvPr/>
              </p:nvCxnSpPr>
              <p:spPr>
                <a:xfrm rot="10800000">
                  <a:off x="3312" y="120"/>
                  <a:ext cx="0" cy="6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2206" name="Google Shape;2206;p113"/>
                <p:cNvCxnSpPr/>
                <p:nvPr/>
              </p:nvCxnSpPr>
              <p:spPr>
                <a:xfrm rot="10800000">
                  <a:off x="3012" y="720"/>
                  <a:ext cx="300" cy="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</p:grpSp>
          <p:sp>
            <p:nvSpPr>
              <p:cNvPr id="2207" name="Google Shape;2207;p113"/>
              <p:cNvSpPr/>
              <p:nvPr/>
            </p:nvSpPr>
            <p:spPr>
              <a:xfrm>
                <a:off x="4638924" y="1787177"/>
                <a:ext cx="1285800" cy="2714700"/>
              </a:xfrm>
              <a:prstGeom prst="roundRect">
                <a:avLst>
                  <a:gd fmla="val 16667" name="adj"/>
                </a:avLst>
              </a:prstGeom>
              <a:noFill/>
              <a:ln cap="flat" cmpd="sng" w="1587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Malgun Gothic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2208" name="Google Shape;2208;p113"/>
              <p:cNvSpPr/>
              <p:nvPr/>
            </p:nvSpPr>
            <p:spPr>
              <a:xfrm>
                <a:off x="5924799" y="1787177"/>
                <a:ext cx="1285800" cy="2714700"/>
              </a:xfrm>
              <a:prstGeom prst="roundRect">
                <a:avLst>
                  <a:gd fmla="val 16667" name="adj"/>
                </a:avLst>
              </a:prstGeom>
              <a:noFill/>
              <a:ln cap="flat" cmpd="sng" w="1587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Malgun Gothic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2209" name="Google Shape;2209;p113"/>
              <p:cNvSpPr/>
              <p:nvPr/>
            </p:nvSpPr>
            <p:spPr>
              <a:xfrm>
                <a:off x="7210674" y="1787177"/>
                <a:ext cx="1285800" cy="2714700"/>
              </a:xfrm>
              <a:prstGeom prst="roundRect">
                <a:avLst>
                  <a:gd fmla="val 16667" name="adj"/>
                </a:avLst>
              </a:prstGeom>
              <a:noFill/>
              <a:ln cap="flat" cmpd="sng" w="1587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Malgun Gothic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2210" name="Google Shape;2210;p113"/>
              <p:cNvSpPr/>
              <p:nvPr/>
            </p:nvSpPr>
            <p:spPr>
              <a:xfrm>
                <a:off x="4788024" y="1196752"/>
                <a:ext cx="936000" cy="720000"/>
              </a:xfrm>
              <a:prstGeom prst="roundRect">
                <a:avLst>
                  <a:gd fmla="val 16667" name="adj"/>
                </a:avLst>
              </a:prstGeom>
              <a:solidFill>
                <a:srgbClr val="EEBE9A"/>
              </a:solidFill>
              <a:ln cap="flat" cmpd="sng" w="1587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44061"/>
                  </a:buClr>
                  <a:buSzPts val="1400"/>
                  <a:buFont typeface="Malgun Gothic"/>
                  <a:buNone/>
                </a:pPr>
                <a:r>
                  <a:rPr b="1" i="0" lang="en-US" sz="1400" u="none" cap="none" strike="noStrike">
                    <a:solidFill>
                      <a:srgbClr val="24406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Method Area</a:t>
                </a:r>
                <a:endParaRPr b="1" i="0" sz="1400" u="none" cap="none" strike="noStrike">
                  <a:solidFill>
                    <a:srgbClr val="24406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44061"/>
                  </a:buClr>
                  <a:buSzPts val="1400"/>
                  <a:buFont typeface="Malgun Gothic"/>
                  <a:buNone/>
                </a:pPr>
                <a:r>
                  <a:rPr b="1" i="0" lang="en-US" sz="1400" u="none" cap="none" strike="noStrike">
                    <a:solidFill>
                      <a:srgbClr val="24406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(static)</a:t>
                </a:r>
                <a:endParaRPr b="1" i="0" sz="1400" u="none" cap="none" strike="noStrike">
                  <a:solidFill>
                    <a:srgbClr val="24406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2211" name="Google Shape;2211;p113"/>
              <p:cNvSpPr/>
              <p:nvPr/>
            </p:nvSpPr>
            <p:spPr>
              <a:xfrm>
                <a:off x="6139111" y="1644302"/>
                <a:ext cx="785700" cy="241200"/>
              </a:xfrm>
              <a:prstGeom prst="roundRect">
                <a:avLst>
                  <a:gd fmla="val 16667" name="adj"/>
                </a:avLst>
              </a:prstGeom>
              <a:solidFill>
                <a:srgbClr val="EEBE9A"/>
              </a:solidFill>
              <a:ln cap="flat" cmpd="sng" w="1587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44061"/>
                  </a:buClr>
                  <a:buSzPts val="1400"/>
                  <a:buFont typeface="Malgun Gothic"/>
                  <a:buNone/>
                </a:pPr>
                <a:r>
                  <a:rPr b="1" i="0" lang="en-US" sz="1400" u="none" cap="none" strike="noStrike">
                    <a:solidFill>
                      <a:srgbClr val="24406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stack</a:t>
                </a:r>
                <a:endParaRPr b="1" i="0" sz="1400" u="none" cap="none" strike="noStrike">
                  <a:solidFill>
                    <a:srgbClr val="24406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2212" name="Google Shape;2212;p113"/>
              <p:cNvSpPr/>
              <p:nvPr/>
            </p:nvSpPr>
            <p:spPr>
              <a:xfrm>
                <a:off x="7424986" y="1644302"/>
                <a:ext cx="785700" cy="241200"/>
              </a:xfrm>
              <a:prstGeom prst="roundRect">
                <a:avLst>
                  <a:gd fmla="val 16667" name="adj"/>
                </a:avLst>
              </a:prstGeom>
              <a:solidFill>
                <a:srgbClr val="EEBE9A"/>
              </a:solidFill>
              <a:ln cap="flat" cmpd="sng" w="1587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44061"/>
                  </a:buClr>
                  <a:buSzPts val="1400"/>
                  <a:buFont typeface="Malgun Gothic"/>
                  <a:buNone/>
                </a:pPr>
                <a:r>
                  <a:rPr b="1" i="0" lang="en-US" sz="1400" u="none" cap="none" strike="noStrike">
                    <a:solidFill>
                      <a:srgbClr val="24406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heap</a:t>
                </a:r>
                <a:endParaRPr b="1" i="0" sz="1400" u="none" cap="none" strike="noStrike">
                  <a:solidFill>
                    <a:srgbClr val="24406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grpSp>
            <p:nvGrpSpPr>
              <p:cNvPr id="2213" name="Google Shape;2213;p113"/>
              <p:cNvGrpSpPr/>
              <p:nvPr/>
            </p:nvGrpSpPr>
            <p:grpSpPr>
              <a:xfrm>
                <a:off x="6656636" y="1991965"/>
                <a:ext cx="780913" cy="2376600"/>
                <a:chOff x="6656636" y="1991965"/>
                <a:chExt cx="780913" cy="2376600"/>
              </a:xfrm>
            </p:grpSpPr>
            <p:sp>
              <p:nvSpPr>
                <p:cNvPr id="2214" name="Google Shape;2214;p113"/>
                <p:cNvSpPr/>
                <p:nvPr/>
              </p:nvSpPr>
              <p:spPr>
                <a:xfrm>
                  <a:off x="6656636" y="1991965"/>
                  <a:ext cx="476400" cy="2376600"/>
                </a:xfrm>
                <a:prstGeom prst="rect">
                  <a:avLst/>
                </a:prstGeom>
                <a:solidFill>
                  <a:srgbClr val="FFFFFF"/>
                </a:solidFill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6800" lIns="90000" spcFirstLastPara="1" rIns="90000" wrap="square" tIns="468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Malgun Gothic"/>
                    <a:buNone/>
                  </a:pPr>
                  <a:r>
                    <a:t/>
                  </a:r>
                  <a:endParaRPr b="0" i="0" sz="1600" u="none" cap="none" strike="noStrike">
                    <a:solidFill>
                      <a:srgbClr val="000000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cxnSp>
              <p:nvCxnSpPr>
                <p:cNvPr id="2215" name="Google Shape;2215;p113"/>
                <p:cNvCxnSpPr/>
                <p:nvPr/>
              </p:nvCxnSpPr>
              <p:spPr>
                <a:xfrm flipH="1" rot="10800000">
                  <a:off x="6934449" y="3284052"/>
                  <a:ext cx="503100" cy="6780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sp>
              <p:nvSpPr>
                <p:cNvPr id="2216" name="Google Shape;2216;p113"/>
                <p:cNvSpPr/>
                <p:nvPr/>
              </p:nvSpPr>
              <p:spPr>
                <a:xfrm>
                  <a:off x="6724899" y="3811240"/>
                  <a:ext cx="279300" cy="212700"/>
                </a:xfrm>
                <a:prstGeom prst="rect">
                  <a:avLst/>
                </a:prstGeom>
                <a:gradFill>
                  <a:gsLst>
                    <a:gs pos="0">
                      <a:srgbClr val="9E7C00"/>
                    </a:gs>
                    <a:gs pos="50000">
                      <a:srgbClr val="E4B300"/>
                    </a:gs>
                    <a:gs pos="100000">
                      <a:srgbClr val="FFD700"/>
                    </a:gs>
                  </a:gsLst>
                  <a:path path="circle">
                    <a:fillToRect b="0%" l="100%" r="0%" t="100%"/>
                  </a:path>
                  <a:tileRect b="-100%" l="0%" r="-100%" t="0%"/>
                </a:gradFill>
                <a:ln cap="flat" cmpd="sng" w="127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6800" lIns="90000" spcFirstLastPara="1" rIns="90000" wrap="square" tIns="468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t/>
                  </a:r>
                  <a:endParaRPr b="0" i="0" sz="16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1" name="Shape 2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" name="Google Shape;2222;g36e9785920e_0_557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223" name="Google Shape;2223;g36e9785920e_0_55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224" name="Google Shape;2224;g36e9785920e_0_557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Interface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(3/3)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25" name="Google Shape;2225;g36e9785920e_0_557"/>
          <p:cNvSpPr txBox="1"/>
          <p:nvPr/>
        </p:nvSpPr>
        <p:spPr>
          <a:xfrm>
            <a:off x="757600" y="833925"/>
            <a:ext cx="7929300" cy="26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Interface VS 추상클래스(상속)</a:t>
            </a:r>
            <a:endParaRPr sz="2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algun Gothic"/>
              <a:buChar char="-"/>
            </a:pPr>
            <a:r>
              <a:rPr lang="en-US" sz="15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다형성 제공: interface와 부모클래스 모두 상위 타입으로 하위 객체를 참조 가능함.</a:t>
            </a:r>
            <a:endParaRPr sz="15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algun Gothic"/>
              <a:buChar char="-"/>
            </a:pPr>
            <a:r>
              <a:rPr lang="en-US" sz="15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비슷하지만 목적과 철학이 다르다.</a:t>
            </a:r>
            <a:endParaRPr sz="15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algun Gothic"/>
              <a:buChar char="-"/>
            </a:pPr>
            <a:r>
              <a:rPr lang="en-US" sz="15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추상클래스(부모클래스)는 공통된 필드와 구현을 함께 제공하면서 하위 클래스가 이를 확장하도록 함(확장가능)</a:t>
            </a:r>
            <a:endParaRPr sz="15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algun Gothic"/>
              <a:buChar char="-"/>
            </a:pPr>
            <a:r>
              <a:rPr lang="en-US" sz="15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인터페이스는 기능(행위) 만을 정의하며, 여러 클래스가 공통된 동작을 보장하게 만든다.(구현 강요)</a:t>
            </a:r>
            <a:endParaRPr sz="15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2226" name="Google Shape;2226;g36e9785920e_0_557"/>
          <p:cNvGraphicFramePr/>
          <p:nvPr/>
        </p:nvGraphicFramePr>
        <p:xfrm>
          <a:off x="838200" y="396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{0851B4D5-2843-4C55-9846-3CBCB133E8C7}</a:tableStyleId>
              </a:tblPr>
              <a:tblGrid>
                <a:gridCol w="5417650"/>
                <a:gridCol w="1946450"/>
              </a:tblGrid>
              <a:tr h="2381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</a:rPr>
                        <a:t>상황</a:t>
                      </a:r>
                      <a:endParaRPr b="1" sz="15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</a:rPr>
                        <a:t>선택</a:t>
                      </a:r>
                      <a:endParaRPr b="1" sz="15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8DC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"A는 B다" 라는 </a:t>
                      </a:r>
                      <a:r>
                        <a:rPr b="1" lang="en-US" sz="1300"/>
                        <a:t>계층 구조</a:t>
                      </a:r>
                      <a:r>
                        <a:rPr lang="en-US" sz="1300"/>
                        <a:t>가 필요할 때</a:t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부모 클래스</a:t>
                      </a:r>
                      <a:r>
                        <a:rPr lang="en-US" sz="1300"/>
                        <a:t> (상속)</a:t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"A는 B할 수 있다"는 </a:t>
                      </a:r>
                      <a:r>
                        <a:rPr b="1" lang="en-US" sz="1300"/>
                        <a:t>행위 인터페이스</a:t>
                      </a:r>
                      <a:r>
                        <a:rPr lang="en-US" sz="1300"/>
                        <a:t>가 필요할 때</a:t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인터페이스</a:t>
                      </a:r>
                      <a:endParaRPr sz="1300">
                        <a:solidFill>
                          <a:srgbClr val="188038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여러 객체가 특정 기능만 공유하게 만들고 싶을 때</a:t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인터페이스</a:t>
                      </a:r>
                      <a:endParaRPr sz="1300">
                        <a:solidFill>
                          <a:srgbClr val="188038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공통 필드나 로직을 재사용하고 싶을 때</a:t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추상 클래스</a:t>
                      </a:r>
                      <a:endParaRPr sz="1300">
                        <a:solidFill>
                          <a:srgbClr val="188038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27" name="Google Shape;2227;g36e9785920e_0_557"/>
          <p:cNvSpPr txBox="1"/>
          <p:nvPr/>
        </p:nvSpPr>
        <p:spPr>
          <a:xfrm>
            <a:off x="779500" y="3587575"/>
            <a:ext cx="53382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*상황별 활용</a:t>
            </a:r>
            <a:endParaRPr sz="15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2" name="Shape 2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3" name="Google Shape;2233;g36e9785920e_0_64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234" name="Google Shape;2234;g36e9785920e_0_64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235" name="Google Shape;2235;g36e9785920e_0_643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Interface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(3/3)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36" name="Google Shape;2236;g36e9785920e_0_643"/>
          <p:cNvSpPr txBox="1"/>
          <p:nvPr/>
        </p:nvSpPr>
        <p:spPr>
          <a:xfrm>
            <a:off x="270538" y="681525"/>
            <a:ext cx="7929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Interface VS 추상클래스(상속)</a:t>
            </a:r>
            <a:endParaRPr sz="15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2237" name="Google Shape;2237;g36e9785920e_0_643"/>
          <p:cNvGraphicFramePr/>
          <p:nvPr/>
        </p:nvGraphicFramePr>
        <p:xfrm>
          <a:off x="347700" y="1137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{0851B4D5-2843-4C55-9846-3CBCB133E8C7}</a:tableStyleId>
              </a:tblPr>
              <a:tblGrid>
                <a:gridCol w="1478375"/>
                <a:gridCol w="2751875"/>
                <a:gridCol w="4171700"/>
              </a:tblGrid>
              <a:tr h="393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</a:rPr>
                        <a:t>항목</a:t>
                      </a:r>
                      <a:endParaRPr b="1" sz="15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</a:rPr>
                        <a:t>추상 클래스</a:t>
                      </a:r>
                      <a:endParaRPr b="1" sz="15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</a:rPr>
                        <a:t>인터페이스</a:t>
                      </a:r>
                      <a:endParaRPr b="1" sz="15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8DC"/>
                    </a:solidFill>
                  </a:tcPr>
                </a:tc>
              </a:tr>
              <a:tr h="375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관계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"is-a" 관계 (확장)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"can-do" 관계 (기능 명세)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5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다중 상속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단일 상속만 가능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다중 구현 가능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2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필드/구현 제공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필드 + 메서드 구현 가능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default 메서드만 구현 가능 (Java 8+)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5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사용 예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0000FF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abstract class Animal</a:t>
                      </a:r>
                      <a:endParaRPr sz="1200">
                        <a:solidFill>
                          <a:srgbClr val="0000FF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0000FF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interface Runnable</a:t>
                      </a:r>
                      <a:endParaRPr sz="1200">
                        <a:solidFill>
                          <a:srgbClr val="0000FF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5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목적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기본 동작, 상태 공유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동작 명세 및 계약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38" name="Google Shape;2238;g36e9785920e_0_643"/>
          <p:cNvSpPr txBox="1"/>
          <p:nvPr/>
        </p:nvSpPr>
        <p:spPr>
          <a:xfrm>
            <a:off x="380323" y="3591575"/>
            <a:ext cx="8336700" cy="2986200"/>
          </a:xfrm>
          <a:prstGeom prst="rect">
            <a:avLst/>
          </a:prstGeom>
          <a:noFill/>
          <a:ln cap="flat" cmpd="sng" w="9525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00FF"/>
                </a:solidFill>
              </a:rPr>
              <a:t>abstract class </a:t>
            </a:r>
            <a:r>
              <a:rPr lang="en-US" sz="1300"/>
              <a:t>Animal { </a:t>
            </a:r>
            <a:r>
              <a:rPr lang="en-US" sz="1300">
                <a:solidFill>
                  <a:srgbClr val="2A00FF"/>
                </a:solidFill>
              </a:rPr>
              <a:t>//Dog</a:t>
            </a:r>
            <a:r>
              <a:rPr lang="en-US" sz="1300">
                <a:solidFill>
                  <a:srgbClr val="2A00FF"/>
                </a:solidFill>
              </a:rPr>
              <a:t>클래스에게 상속해준다.</a:t>
            </a:r>
            <a:endParaRPr sz="1300">
              <a:solidFill>
                <a:srgbClr val="2A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    String name;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    </a:t>
            </a:r>
            <a:r>
              <a:rPr lang="en-US" sz="1300">
                <a:solidFill>
                  <a:srgbClr val="FF00FF"/>
                </a:solidFill>
              </a:rPr>
              <a:t>void </a:t>
            </a:r>
            <a:r>
              <a:rPr lang="en-US" sz="1300"/>
              <a:t>breathe() { System.out.println("숨 쉰다"); }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}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00FF"/>
                </a:solidFill>
              </a:rPr>
              <a:t>interface </a:t>
            </a:r>
            <a:r>
              <a:rPr lang="en-US" sz="1300"/>
              <a:t>Swimmable {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    </a:t>
            </a:r>
            <a:r>
              <a:rPr lang="en-US" sz="1300">
                <a:solidFill>
                  <a:srgbClr val="FF00FF"/>
                </a:solidFill>
              </a:rPr>
              <a:t>void </a:t>
            </a:r>
            <a:r>
              <a:rPr lang="en-US" sz="1300"/>
              <a:t>swim(); </a:t>
            </a:r>
            <a:r>
              <a:rPr lang="en-US" sz="1300">
                <a:solidFill>
                  <a:srgbClr val="2A00FF"/>
                </a:solidFill>
              </a:rPr>
              <a:t>//</a:t>
            </a:r>
            <a:r>
              <a:rPr lang="en-US" sz="1300">
                <a:solidFill>
                  <a:srgbClr val="2A00FF"/>
                </a:solidFill>
              </a:rPr>
              <a:t>기능 명세</a:t>
            </a:r>
            <a:endParaRPr sz="1300">
              <a:solidFill>
                <a:srgbClr val="2A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}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00FF"/>
                </a:solidFill>
              </a:rPr>
              <a:t>class </a:t>
            </a:r>
            <a:r>
              <a:rPr lang="en-US" sz="1300"/>
              <a:t>Dog </a:t>
            </a:r>
            <a:r>
              <a:rPr lang="en-US" sz="1300">
                <a:solidFill>
                  <a:srgbClr val="FF00FF"/>
                </a:solidFill>
              </a:rPr>
              <a:t>extends </a:t>
            </a:r>
            <a:r>
              <a:rPr lang="en-US" sz="1300"/>
              <a:t>Animal implements Swimmable {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    </a:t>
            </a:r>
            <a:r>
              <a:rPr lang="en-US" sz="1300">
                <a:solidFill>
                  <a:srgbClr val="FF00FF"/>
                </a:solidFill>
              </a:rPr>
              <a:t>public </a:t>
            </a:r>
            <a:r>
              <a:rPr lang="en-US" sz="1300">
                <a:solidFill>
                  <a:srgbClr val="FF00FF"/>
                </a:solidFill>
              </a:rPr>
              <a:t>void </a:t>
            </a:r>
            <a:r>
              <a:rPr lang="en-US" sz="1300"/>
              <a:t>swim() { </a:t>
            </a:r>
            <a:r>
              <a:rPr lang="en-US" sz="1300">
                <a:solidFill>
                  <a:srgbClr val="2A00FF"/>
                </a:solidFill>
              </a:rPr>
              <a:t>//</a:t>
            </a:r>
            <a:r>
              <a:rPr lang="en-US" sz="1300">
                <a:solidFill>
                  <a:srgbClr val="2A00FF"/>
                </a:solidFill>
              </a:rPr>
              <a:t>무조건 구현해야 된다.</a:t>
            </a:r>
            <a:endParaRPr sz="1300">
              <a:solidFill>
                <a:srgbClr val="2A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        System.out.println("</a:t>
            </a:r>
            <a:r>
              <a:rPr lang="en-US" sz="1300"/>
              <a:t>수</a:t>
            </a:r>
            <a:r>
              <a:rPr lang="en-US" sz="1300"/>
              <a:t>영한다!");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    }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}</a:t>
            </a:r>
            <a:endParaRPr sz="130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3" name="Shape 2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4" name="Google Shape;2244;g334679f32dc_0_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245" name="Google Shape;2245;g334679f32dc_0_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246" name="Google Shape;2246;g334679f32dc_0_0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중첩클래스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47" name="Google Shape;2247;g334679f32dc_0_0"/>
          <p:cNvSpPr txBox="1"/>
          <p:nvPr/>
        </p:nvSpPr>
        <p:spPr>
          <a:xfrm>
            <a:off x="304800" y="990600"/>
            <a:ext cx="8751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자바에서 중첩 클래스(Nested Class)는 하나의 클래스 내부에 또 다른 클래스를 정의하는 방식.</a:t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논리적으로 연관된 클래스들을 그룹화하여 코드의 가독성을 높이고 캡슐화를 강화하는 데 유용함.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48" name="Google Shape;2248;g334679f32dc_0_0"/>
          <p:cNvGraphicFramePr/>
          <p:nvPr/>
        </p:nvGraphicFramePr>
        <p:xfrm>
          <a:off x="304825" y="2019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{D037480D-330D-441B-8E96-C64AD206BDF8}</a:tableStyleId>
              </a:tblPr>
              <a:tblGrid>
                <a:gridCol w="1705975"/>
                <a:gridCol w="2433700"/>
                <a:gridCol w="2249250"/>
                <a:gridCol w="21296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n-US" sz="1300" u="none" cap="none" strike="noStrike"/>
                        <a:t>중첩 클래스 종류</a:t>
                      </a:r>
                      <a:endParaRPr b="1" sz="1300" u="none" cap="none" strike="noStrike"/>
                    </a:p>
                  </a:txBody>
                  <a:tcPr marT="91425" marB="91425" marR="91425" marL="91425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n-US" sz="1300" u="none" cap="none" strike="noStrike"/>
                        <a:t>특징</a:t>
                      </a:r>
                      <a:endParaRPr b="1" sz="1300" u="none" cap="none" strike="noStrike"/>
                    </a:p>
                  </a:txBody>
                  <a:tcPr marT="91425" marB="91425" marR="91425" marL="91425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n-US" sz="1300" u="none" cap="none" strike="noStrike"/>
                        <a:t>외부 클래스 멤버 접근 가능 여부</a:t>
                      </a:r>
                      <a:endParaRPr b="1" sz="1300" u="none" cap="none" strike="noStrike"/>
                    </a:p>
                  </a:txBody>
                  <a:tcPr marT="91425" marB="91425" marR="91425" marL="91425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n-US" sz="1300" u="none" cap="none" strike="noStrike"/>
                        <a:t>사용 방식</a:t>
                      </a:r>
                      <a:endParaRPr b="1" sz="1300" u="none" cap="none" strike="noStrike"/>
                    </a:p>
                  </a:txBody>
                  <a:tcPr marT="91425" marB="91425" marR="91425" marL="91425" anchor="ctr">
                    <a:solidFill>
                      <a:srgbClr val="FFC0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정적 중첩 클래스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static</a:t>
                      </a:r>
                      <a:r>
                        <a:rPr lang="en-US" sz="1300" u="none" cap="none" strike="noStrike">
                          <a:solidFill>
                            <a:schemeClr val="dk1"/>
                          </a:solidFill>
                        </a:rPr>
                        <a:t> 키워드 사용, 독립적 사용 가능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static</a:t>
                      </a:r>
                      <a:r>
                        <a:rPr lang="en-US" sz="1300" u="none" cap="none" strike="noStrike">
                          <a:solidFill>
                            <a:schemeClr val="dk1"/>
                          </a:solidFill>
                        </a:rPr>
                        <a:t> 멤버만 접근 가능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외부 클래스의 독립적인 유틸리티 역할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인스턴스 내부 클래스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외부 클래스의 인스턴스에 종속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모든 멤버 접근 가능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외부 클래스의 데이터를 활용해야 할 때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지역 내부 클래스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메서드 내부에서 정의됨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final</a:t>
                      </a:r>
                      <a:r>
                        <a:rPr lang="en-US" sz="1300" u="none" cap="none" strike="noStrike">
                          <a:solidFill>
                            <a:schemeClr val="dk1"/>
                          </a:solidFill>
                        </a:rPr>
                        <a:t> 또는 *effectively final 변수만 접근 가능</a:t>
                      </a:r>
                      <a:endParaRPr sz="1600" u="none" cap="none" strike="noStrike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특정 메서드 내에서만 필요할 때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익명 내부 클래스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이름 없이 즉시 생성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외부 클래스의 멤버 접근 가능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1회성 사용, 이벤트 핸들링, 인터페이스 구현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  <p:sp>
        <p:nvSpPr>
          <p:cNvPr id="2249" name="Google Shape;2249;g334679f32dc_0_0"/>
          <p:cNvSpPr txBox="1"/>
          <p:nvPr/>
        </p:nvSpPr>
        <p:spPr>
          <a:xfrm>
            <a:off x="457200" y="5257800"/>
            <a:ext cx="8097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* effectively final 변수: final 선언 변수는 아니지만 값이 한번 할당되고 더이상 변하지 않는 변수를 의미한다. 즉, 재할당을 하지 않는 변수</a:t>
            </a:r>
            <a:endParaRPr b="0" i="0" sz="15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4" name="Shape 2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" name="Google Shape;2255;g36dc6529d5e_0_17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256" name="Google Shape;2256;g36dc6529d5e_0_17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257" name="Google Shape;2257;g36dc6529d5e_0_170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중첩클래스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58" name="Google Shape;2258;g36dc6529d5e_0_170"/>
          <p:cNvSpPr txBox="1"/>
          <p:nvPr/>
        </p:nvSpPr>
        <p:spPr>
          <a:xfrm>
            <a:off x="848175" y="1138475"/>
            <a:ext cx="7092900" cy="4433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122030"/>
                </a:solidFill>
                <a:latin typeface="Malgun Gothic"/>
                <a:ea typeface="Malgun Gothic"/>
                <a:cs typeface="Malgun Gothic"/>
                <a:sym typeface="Malgun Gothic"/>
              </a:rPr>
              <a:t>public </a:t>
            </a:r>
            <a:r>
              <a:rPr lang="en-US" sz="2300">
                <a:solidFill>
                  <a:srgbClr val="FF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class </a:t>
            </a:r>
            <a:r>
              <a:rPr lang="en-US" sz="2300">
                <a:solidFill>
                  <a:srgbClr val="122030"/>
                </a:solidFill>
                <a:latin typeface="Malgun Gothic"/>
                <a:ea typeface="Malgun Gothic"/>
                <a:cs typeface="Malgun Gothic"/>
                <a:sym typeface="Malgun Gothic"/>
              </a:rPr>
              <a:t>A{</a:t>
            </a:r>
            <a:endParaRPr sz="2300">
              <a:solidFill>
                <a:srgbClr val="12203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122030"/>
                </a:solidFill>
                <a:latin typeface="Malgun Gothic"/>
                <a:ea typeface="Malgun Gothic"/>
                <a:cs typeface="Malgun Gothic"/>
                <a:sym typeface="Malgun Gothic"/>
              </a:rPr>
              <a:t>		public int a;</a:t>
            </a:r>
            <a:endParaRPr sz="2300">
              <a:solidFill>
                <a:srgbClr val="12203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12203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122030"/>
                </a:solidFill>
                <a:latin typeface="Malgun Gothic"/>
                <a:ea typeface="Malgun Gothic"/>
                <a:cs typeface="Malgun Gothic"/>
                <a:sym typeface="Malgun Gothic"/>
              </a:rPr>
              <a:t>		</a:t>
            </a:r>
            <a:r>
              <a:rPr lang="en-US" sz="2300">
                <a:solidFill>
                  <a:srgbClr val="FF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class </a:t>
            </a:r>
            <a:r>
              <a:rPr lang="en-US" sz="2300">
                <a:solidFill>
                  <a:srgbClr val="122030"/>
                </a:solidFill>
                <a:latin typeface="Malgun Gothic"/>
                <a:ea typeface="Malgun Gothic"/>
                <a:cs typeface="Malgun Gothic"/>
                <a:sym typeface="Malgun Gothic"/>
              </a:rPr>
              <a:t>B{    }</a:t>
            </a:r>
            <a:r>
              <a:rPr lang="en-US" sz="2300">
                <a:solidFill>
                  <a:srgbClr val="2A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//내부 인스턴스 클래스</a:t>
            </a:r>
            <a:endParaRPr sz="2300">
              <a:solidFill>
                <a:srgbClr val="2A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12203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122030"/>
                </a:solidFill>
                <a:latin typeface="Malgun Gothic"/>
                <a:ea typeface="Malgun Gothic"/>
                <a:cs typeface="Malgun Gothic"/>
                <a:sym typeface="Malgun Gothic"/>
              </a:rPr>
              <a:t>		static class C{    }</a:t>
            </a:r>
            <a:r>
              <a:rPr lang="en-US" sz="23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//내부 정적 클래스</a:t>
            </a:r>
            <a:endParaRPr sz="2300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12203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122030"/>
                </a:solidFill>
                <a:latin typeface="Malgun Gothic"/>
                <a:ea typeface="Malgun Gothic"/>
                <a:cs typeface="Malgun Gothic"/>
                <a:sym typeface="Malgun Gothic"/>
              </a:rPr>
              <a:t>		public void method(){ </a:t>
            </a:r>
            <a:r>
              <a:rPr lang="en-US" sz="23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//지역 클래스</a:t>
            </a:r>
            <a:endParaRPr sz="2300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122030"/>
                </a:solidFill>
                <a:latin typeface="Malgun Gothic"/>
                <a:ea typeface="Malgun Gothic"/>
                <a:cs typeface="Malgun Gothic"/>
                <a:sym typeface="Malgun Gothic"/>
              </a:rPr>
              <a:t>			int d=30;</a:t>
            </a:r>
            <a:endParaRPr sz="2300">
              <a:solidFill>
                <a:srgbClr val="12203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122030"/>
                </a:solidFill>
                <a:latin typeface="Malgun Gothic"/>
                <a:ea typeface="Malgun Gothic"/>
                <a:cs typeface="Malgun Gothic"/>
                <a:sym typeface="Malgun Gothic"/>
              </a:rPr>
              <a:t>			</a:t>
            </a:r>
            <a:r>
              <a:rPr lang="en-US" sz="2300">
                <a:solidFill>
                  <a:srgbClr val="FF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class </a:t>
            </a:r>
            <a:r>
              <a:rPr lang="en-US" sz="2300">
                <a:solidFill>
                  <a:srgbClr val="122030"/>
                </a:solidFill>
                <a:latin typeface="Malgun Gothic"/>
                <a:ea typeface="Malgun Gothic"/>
                <a:cs typeface="Malgun Gothic"/>
                <a:sym typeface="Malgun Gothic"/>
              </a:rPr>
              <a:t>D{   }</a:t>
            </a:r>
            <a:endParaRPr sz="2300">
              <a:solidFill>
                <a:srgbClr val="12203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122030"/>
                </a:solidFill>
                <a:latin typeface="Malgun Gothic"/>
                <a:ea typeface="Malgun Gothic"/>
                <a:cs typeface="Malgun Gothic"/>
                <a:sym typeface="Malgun Gothic"/>
              </a:rPr>
              <a:t>		}</a:t>
            </a:r>
            <a:endParaRPr sz="2300">
              <a:solidFill>
                <a:srgbClr val="12203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122030"/>
                </a:solidFill>
                <a:latin typeface="Malgun Gothic"/>
                <a:ea typeface="Malgun Gothic"/>
                <a:cs typeface="Malgun Gothic"/>
                <a:sym typeface="Malgun Gothic"/>
              </a:rPr>
              <a:t>}</a:t>
            </a:r>
            <a:endParaRPr sz="2300">
              <a:solidFill>
                <a:srgbClr val="12203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49" name="Google Shape;349;p11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lgun Gothic"/>
              <a:buNone/>
            </a:pPr>
            <a:r>
              <a:rPr b="1" lang="en-US" sz="2400">
                <a:latin typeface="Malgun Gothic"/>
                <a:ea typeface="Malgun Gothic"/>
                <a:cs typeface="Malgun Gothic"/>
                <a:sym typeface="Malgun Gothic"/>
              </a:rPr>
              <a:t>4. 명명법</a:t>
            </a:r>
            <a:endParaRPr b="1" sz="2400"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0" name="Google Shape;350;p11"/>
          <p:cNvSpPr txBox="1"/>
          <p:nvPr>
            <p:ph idx="4294967295" type="body"/>
          </p:nvPr>
        </p:nvSpPr>
        <p:spPr>
          <a:xfrm>
            <a:off x="395536" y="692696"/>
            <a:ext cx="8640900" cy="57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 sz="1600">
                <a:latin typeface="Malgun Gothic"/>
                <a:ea typeface="Malgun Gothic"/>
                <a:cs typeface="Malgun Gothic"/>
                <a:sym typeface="Malgun Gothic"/>
              </a:rPr>
              <a:t>  - Pascal : 클래스명, Interface, 생성자(Constructor)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/>
              <a:t>    * </a:t>
            </a:r>
            <a:r>
              <a:rPr lang="en-US" sz="1400"/>
              <a:t>첫번째 글자는 대문자, 그 뒤는 소문자 의미가 있으면 중간에도 대문자 사용 (대 → 소 → 대)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</a:pPr>
            <a:r>
              <a:t/>
            </a:r>
            <a:endParaRPr sz="5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	  ex) JavaProgramming</a:t>
            </a:r>
            <a:endParaRPr sz="1400"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 sz="1600">
                <a:latin typeface="Malgun Gothic"/>
                <a:ea typeface="Malgun Gothic"/>
                <a:cs typeface="Malgun Gothic"/>
                <a:sym typeface="Malgun Gothic"/>
              </a:rPr>
              <a:t>  - Camel : 변수, 메서드명</a:t>
            </a:r>
            <a:endParaRPr b="1" sz="16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/>
              <a:t>	* </a:t>
            </a:r>
            <a:r>
              <a:rPr lang="en-US" sz="1400"/>
              <a:t>소문자로 시작해서 의미있는 문자 대문자 그 다음은 다시 소문자 (소 → 대 → 소)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</a:pPr>
            <a:r>
              <a:t/>
            </a:r>
            <a:endParaRPr sz="4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	   ex) int a (O), int A (X), printKey (O)</a:t>
            </a:r>
            <a:endParaRPr sz="1400"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 sz="1600">
                <a:latin typeface="Malgun Gothic"/>
                <a:ea typeface="Malgun Gothic"/>
                <a:cs typeface="Malgun Gothic"/>
                <a:sym typeface="Malgun Gothic"/>
              </a:rPr>
              <a:t>  - Upper : 상수 (대문자)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	ex) PI, 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 sz="1600">
                <a:latin typeface="Malgun Gothic"/>
                <a:ea typeface="Malgun Gothic"/>
                <a:cs typeface="Malgun Gothic"/>
                <a:sym typeface="Malgun Gothic"/>
              </a:rPr>
              <a:t>  - Lower : 패키지, 예약어 (소문자)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	ex) package, public static void</a:t>
            </a:r>
            <a:endParaRPr/>
          </a:p>
        </p:txBody>
      </p:sp>
      <p:sp>
        <p:nvSpPr>
          <p:cNvPr id="351" name="Google Shape;351;p11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3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4" name="Google Shape;2264;p12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265" name="Google Shape;2265;p12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266" name="Google Shape;2266;p120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Generic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67" name="Google Shape;2267;p120"/>
          <p:cNvSpPr txBox="1"/>
          <p:nvPr/>
        </p:nvSpPr>
        <p:spPr>
          <a:xfrm>
            <a:off x="377225" y="81432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/>
              <a:t> 제네릭(Generic)의 개념</a:t>
            </a:r>
            <a:endParaRPr sz="1600"/>
          </a:p>
        </p:txBody>
      </p:sp>
      <p:sp>
        <p:nvSpPr>
          <p:cNvPr id="2268" name="Google Shape;2268;p120"/>
          <p:cNvSpPr txBox="1"/>
          <p:nvPr/>
        </p:nvSpPr>
        <p:spPr>
          <a:xfrm>
            <a:off x="424400" y="1245425"/>
            <a:ext cx="8066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>
                <a:solidFill>
                  <a:schemeClr val="dk1"/>
                </a:solidFill>
              </a:rPr>
              <a:t>제네릭은 클래스, 인터페이스, 메서드를 정의할 때 </a:t>
            </a:r>
            <a:r>
              <a:rPr b="1" lang="en-US" sz="1700">
                <a:solidFill>
                  <a:schemeClr val="dk1"/>
                </a:solidFill>
              </a:rPr>
              <a:t>사용할 타입을 나중에 지정할 수 있게 하는 기능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>
                <a:solidFill>
                  <a:schemeClr val="dk1"/>
                </a:solidFill>
              </a:rPr>
              <a:t>타입 안정성(Type Safety): 컴파일 시 타입을 체크하여, 실행 시 타입 오류를 방지할 수 있</a:t>
            </a:r>
            <a:r>
              <a:rPr lang="en-US" sz="1700">
                <a:solidFill>
                  <a:schemeClr val="dk1"/>
                </a:solidFill>
              </a:rPr>
              <a:t>다.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>
                <a:solidFill>
                  <a:schemeClr val="dk1"/>
                </a:solidFill>
              </a:rPr>
              <a:t>코드 재사용성(Code Reusability): 같은 로직을 다양한 타입에 대해 재사용할 수 있</a:t>
            </a:r>
            <a:r>
              <a:rPr lang="en-US" sz="1700">
                <a:solidFill>
                  <a:schemeClr val="dk1"/>
                </a:solidFill>
              </a:rPr>
              <a:t>다.</a:t>
            </a:r>
            <a:endParaRPr sz="1700">
              <a:solidFill>
                <a:schemeClr val="dk1"/>
              </a:solidFill>
            </a:endParaRPr>
          </a:p>
        </p:txBody>
      </p:sp>
      <p:sp>
        <p:nvSpPr>
          <p:cNvPr id="2269" name="Google Shape;2269;p120"/>
          <p:cNvSpPr txBox="1"/>
          <p:nvPr/>
        </p:nvSpPr>
        <p:spPr>
          <a:xfrm>
            <a:off x="1752600" y="3657600"/>
            <a:ext cx="6587400" cy="1062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List list = </a:t>
            </a:r>
            <a:r>
              <a:rPr lang="en-US" sz="1900">
                <a:solidFill>
                  <a:srgbClr val="FF00FF"/>
                </a:solidFill>
              </a:rPr>
              <a:t>new </a:t>
            </a:r>
            <a:r>
              <a:rPr lang="en-US" sz="1900"/>
              <a:t>ArrayList();  </a:t>
            </a:r>
            <a:r>
              <a:rPr lang="en-US" sz="1900">
                <a:solidFill>
                  <a:srgbClr val="1155CC"/>
                </a:solidFill>
              </a:rPr>
              <a:t>// 타입 미지정, Object로 처리</a:t>
            </a:r>
            <a:endParaRPr sz="19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list.add("hello");</a:t>
            </a:r>
            <a:endParaRPr sz="1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String s = (String) list.get(0); </a:t>
            </a:r>
            <a:r>
              <a:rPr lang="en-US" sz="1900">
                <a:solidFill>
                  <a:srgbClr val="1155CC"/>
                </a:solidFill>
              </a:rPr>
              <a:t>// 강제 형변환 필요</a:t>
            </a:r>
            <a:endParaRPr sz="1900">
              <a:solidFill>
                <a:srgbClr val="1155CC"/>
              </a:solidFill>
            </a:endParaRPr>
          </a:p>
        </p:txBody>
      </p:sp>
      <p:sp>
        <p:nvSpPr>
          <p:cNvPr id="2270" name="Google Shape;2270;p120"/>
          <p:cNvSpPr txBox="1"/>
          <p:nvPr/>
        </p:nvSpPr>
        <p:spPr>
          <a:xfrm>
            <a:off x="1752600" y="5083900"/>
            <a:ext cx="6587400" cy="1062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List&lt;String&gt; list = </a:t>
            </a:r>
            <a:r>
              <a:rPr lang="en-US" sz="1900">
                <a:solidFill>
                  <a:srgbClr val="FF00FF"/>
                </a:solidFill>
              </a:rPr>
              <a:t>new </a:t>
            </a:r>
            <a:r>
              <a:rPr lang="en-US" sz="1900"/>
              <a:t>ArrayList&lt;&gt;(); </a:t>
            </a:r>
            <a:r>
              <a:rPr lang="en-US" sz="1900">
                <a:solidFill>
                  <a:srgbClr val="1155CC"/>
                </a:solidFill>
              </a:rPr>
              <a:t> // 제네릭 사용</a:t>
            </a:r>
            <a:endParaRPr sz="19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list.add("hello");</a:t>
            </a:r>
            <a:endParaRPr sz="1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String s = list.get(0);  </a:t>
            </a:r>
            <a:r>
              <a:rPr lang="en-US" sz="1900">
                <a:solidFill>
                  <a:srgbClr val="1155CC"/>
                </a:solidFill>
              </a:rPr>
              <a:t>// 형변환 불필요, 안전</a:t>
            </a:r>
            <a:endParaRPr sz="1900">
              <a:solidFill>
                <a:srgbClr val="1155CC"/>
              </a:solidFill>
            </a:endParaRPr>
          </a:p>
        </p:txBody>
      </p:sp>
      <p:sp>
        <p:nvSpPr>
          <p:cNvPr id="2271" name="Google Shape;2271;p120"/>
          <p:cNvSpPr txBox="1"/>
          <p:nvPr/>
        </p:nvSpPr>
        <p:spPr>
          <a:xfrm>
            <a:off x="327500" y="5188275"/>
            <a:ext cx="1425000" cy="4311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제네릭적용</a:t>
            </a:r>
            <a:endParaRPr b="1" sz="1600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72" name="Google Shape;2272;p120"/>
          <p:cNvSpPr txBox="1"/>
          <p:nvPr/>
        </p:nvSpPr>
        <p:spPr>
          <a:xfrm>
            <a:off x="327725" y="3740475"/>
            <a:ext cx="1425000" cy="4311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제네릭</a:t>
            </a:r>
            <a:r>
              <a:rPr b="1" lang="en-US" sz="16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미</a:t>
            </a:r>
            <a:r>
              <a:rPr b="1" lang="en-US" sz="16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적용</a:t>
            </a:r>
            <a:endParaRPr b="1" sz="1600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7" name="Shape 2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8" name="Google Shape;2278;g36e9785920e_0_45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279" name="Google Shape;2279;g36e9785920e_0_45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280" name="Google Shape;2280;g36e9785920e_0_458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Generic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81" name="Google Shape;2281;g36e9785920e_0_458"/>
          <p:cNvSpPr txBox="1"/>
          <p:nvPr/>
        </p:nvSpPr>
        <p:spPr>
          <a:xfrm>
            <a:off x="377225" y="81432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/>
              <a:t> 제네릭 </a:t>
            </a:r>
            <a:r>
              <a:rPr lang="en-US" sz="1600"/>
              <a:t>클래스 구현하기</a:t>
            </a:r>
            <a:endParaRPr sz="1600"/>
          </a:p>
        </p:txBody>
      </p:sp>
      <p:sp>
        <p:nvSpPr>
          <p:cNvPr id="2282" name="Google Shape;2282;g36e9785920e_0_458"/>
          <p:cNvSpPr txBox="1"/>
          <p:nvPr/>
        </p:nvSpPr>
        <p:spPr>
          <a:xfrm>
            <a:off x="424400" y="1245425"/>
            <a:ext cx="8066400" cy="13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T</a:t>
            </a:r>
            <a:r>
              <a:rPr lang="en-US" sz="1700">
                <a:solidFill>
                  <a:schemeClr val="dk1"/>
                </a:solidFill>
              </a:rPr>
              <a:t>는 타입 매개변수(Type Parameter)이며, 객체를 </a:t>
            </a:r>
            <a:r>
              <a:rPr b="1" lang="en-US" sz="1700">
                <a:solidFill>
                  <a:srgbClr val="0000FF"/>
                </a:solidFill>
              </a:rPr>
              <a:t>생성</a:t>
            </a:r>
            <a:r>
              <a:rPr lang="en-US" sz="1700">
                <a:solidFill>
                  <a:schemeClr val="dk1"/>
                </a:solidFill>
              </a:rPr>
              <a:t>할 때 실제 </a:t>
            </a:r>
            <a:r>
              <a:rPr b="1" lang="en-US" sz="1700">
                <a:solidFill>
                  <a:srgbClr val="0000FF"/>
                </a:solidFill>
              </a:rPr>
              <a:t>타입</a:t>
            </a:r>
            <a:r>
              <a:rPr lang="en-US" sz="1700">
                <a:solidFill>
                  <a:schemeClr val="dk1"/>
                </a:solidFill>
              </a:rPr>
              <a:t>으로 </a:t>
            </a:r>
            <a:r>
              <a:rPr b="1" lang="en-US" sz="1700">
                <a:solidFill>
                  <a:srgbClr val="0000FF"/>
                </a:solidFill>
              </a:rPr>
              <a:t>결정</a:t>
            </a:r>
            <a:endParaRPr b="1" sz="1700">
              <a:solidFill>
                <a:srgbClr val="0000FF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>
                <a:solidFill>
                  <a:schemeClr val="dk1"/>
                </a:solidFill>
              </a:rPr>
              <a:t>하나의 클래스 구조로 다양한 타입을 처리할 수 있어 </a:t>
            </a:r>
            <a:r>
              <a:rPr b="1" lang="en-US" sz="1700">
                <a:solidFill>
                  <a:srgbClr val="0000FF"/>
                </a:solidFill>
              </a:rPr>
              <a:t>코드 중복을 줄임</a:t>
            </a:r>
            <a:endParaRPr b="1" sz="1700">
              <a:solidFill>
                <a:srgbClr val="0000FF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>
                <a:solidFill>
                  <a:schemeClr val="dk1"/>
                </a:solidFill>
              </a:rPr>
              <a:t>메서드 선언부 앞에 </a:t>
            </a:r>
            <a:r>
              <a:rPr lang="en-US" sz="17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&lt;T&gt;</a:t>
            </a:r>
            <a:r>
              <a:rPr lang="en-US" sz="1700">
                <a:solidFill>
                  <a:schemeClr val="dk1"/>
                </a:solidFill>
              </a:rPr>
              <a:t>를 붙여 제네릭 메서드를 정의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>
                <a:solidFill>
                  <a:schemeClr val="dk1"/>
                </a:solidFill>
              </a:rPr>
              <a:t>클래스가 제네릭이 아니더라도 </a:t>
            </a:r>
            <a:r>
              <a:rPr b="1" lang="en-US" sz="1700">
                <a:solidFill>
                  <a:srgbClr val="0000FF"/>
                </a:solidFill>
              </a:rPr>
              <a:t>메서드만 제네릭</a:t>
            </a:r>
            <a:r>
              <a:rPr lang="en-US" sz="1700">
                <a:solidFill>
                  <a:schemeClr val="dk1"/>
                </a:solidFill>
              </a:rPr>
              <a:t>으로 선언</a:t>
            </a:r>
            <a:endParaRPr sz="2300">
              <a:solidFill>
                <a:schemeClr val="dk1"/>
              </a:solidFill>
            </a:endParaRPr>
          </a:p>
        </p:txBody>
      </p:sp>
      <p:sp>
        <p:nvSpPr>
          <p:cNvPr id="2283" name="Google Shape;2283;g36e9785920e_0_458"/>
          <p:cNvSpPr txBox="1"/>
          <p:nvPr/>
        </p:nvSpPr>
        <p:spPr>
          <a:xfrm>
            <a:off x="640100" y="3074800"/>
            <a:ext cx="3441000" cy="3063000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class Box</a:t>
            </a:r>
            <a:r>
              <a:rPr lang="en-US" sz="1700">
                <a:solidFill>
                  <a:srgbClr val="FF0000"/>
                </a:solidFill>
              </a:rPr>
              <a:t>&lt;T&gt;</a:t>
            </a:r>
            <a:r>
              <a:rPr lang="en-US" sz="1700"/>
              <a:t> {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    	private T item;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    	public void set(</a:t>
            </a:r>
            <a:r>
              <a:rPr lang="en-US" sz="1700">
                <a:solidFill>
                  <a:srgbClr val="FF0000"/>
                </a:solidFill>
              </a:rPr>
              <a:t>T</a:t>
            </a:r>
            <a:r>
              <a:rPr lang="en-US" sz="1700"/>
              <a:t> item) {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       		 this.item = item;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    	}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    	public </a:t>
            </a:r>
            <a:r>
              <a:rPr lang="en-US" sz="1700">
                <a:solidFill>
                  <a:srgbClr val="FF0000"/>
                </a:solidFill>
              </a:rPr>
              <a:t>T</a:t>
            </a:r>
            <a:r>
              <a:rPr lang="en-US" sz="1700"/>
              <a:t> get() {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        	return item;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    	}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}</a:t>
            </a:r>
            <a:endParaRPr sz="1700"/>
          </a:p>
        </p:txBody>
      </p:sp>
      <p:sp>
        <p:nvSpPr>
          <p:cNvPr id="2284" name="Google Shape;2284;g36e9785920e_0_458"/>
          <p:cNvSpPr txBox="1"/>
          <p:nvPr/>
        </p:nvSpPr>
        <p:spPr>
          <a:xfrm>
            <a:off x="4530525" y="3074800"/>
            <a:ext cx="3769200" cy="3063000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Box&lt;</a:t>
            </a:r>
            <a:r>
              <a:rPr lang="en-US" sz="1700">
                <a:solidFill>
                  <a:srgbClr val="FF0000"/>
                </a:solidFill>
              </a:rPr>
              <a:t>String</a:t>
            </a:r>
            <a:r>
              <a:rPr lang="en-US" sz="1700"/>
              <a:t>&gt; strBox = new Box&lt;&gt;();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strBox.set("Hello");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System.out.println(strBox.get());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Box&lt;</a:t>
            </a:r>
            <a:r>
              <a:rPr lang="en-US" sz="1700">
                <a:solidFill>
                  <a:srgbClr val="FF0000"/>
                </a:solidFill>
              </a:rPr>
              <a:t>Integer</a:t>
            </a:r>
            <a:r>
              <a:rPr lang="en-US" sz="1700"/>
              <a:t>&gt; intBox = new Box&lt;&gt;();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intBox.set(123);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System.out.println(intBox.get());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2285" name="Google Shape;2285;g36e9785920e_0_458"/>
          <p:cNvSpPr txBox="1"/>
          <p:nvPr/>
        </p:nvSpPr>
        <p:spPr>
          <a:xfrm>
            <a:off x="587725" y="2694800"/>
            <a:ext cx="10845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작성</a:t>
            </a:r>
            <a:endParaRPr sz="19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86" name="Google Shape;2286;g36e9785920e_0_458"/>
          <p:cNvSpPr txBox="1"/>
          <p:nvPr/>
        </p:nvSpPr>
        <p:spPr>
          <a:xfrm>
            <a:off x="4550125" y="2694800"/>
            <a:ext cx="14478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사용방법</a:t>
            </a:r>
            <a:endParaRPr sz="19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1" name="Shape 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2" name="Google Shape;2292;g36e9785920e_0_481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293" name="Google Shape;2293;g36e9785920e_0_48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294" name="Google Shape;2294;g36e9785920e_0_481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Generic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95" name="Google Shape;2295;g36e9785920e_0_481"/>
          <p:cNvSpPr txBox="1"/>
          <p:nvPr/>
        </p:nvSpPr>
        <p:spPr>
          <a:xfrm>
            <a:off x="377225" y="81432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/>
              <a:t> 제네릭 </a:t>
            </a:r>
            <a:r>
              <a:rPr lang="en-US" sz="1600"/>
              <a:t>인터페이스</a:t>
            </a:r>
            <a:endParaRPr sz="1600"/>
          </a:p>
        </p:txBody>
      </p:sp>
      <p:sp>
        <p:nvSpPr>
          <p:cNvPr id="2296" name="Google Shape;2296;g36e9785920e_0_481"/>
          <p:cNvSpPr txBox="1"/>
          <p:nvPr/>
        </p:nvSpPr>
        <p:spPr>
          <a:xfrm>
            <a:off x="424400" y="1245425"/>
            <a:ext cx="8066400" cy="7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인터페이스에도 제네릭 타입을 사용할 수 있으며, 구현체는 이를 명시적으로 지정해야 한다.</a:t>
            </a:r>
            <a:endParaRPr sz="17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297" name="Google Shape;2297;g36e9785920e_0_481"/>
          <p:cNvSpPr txBox="1"/>
          <p:nvPr/>
        </p:nvSpPr>
        <p:spPr>
          <a:xfrm>
            <a:off x="746525" y="2077150"/>
            <a:ext cx="7264800" cy="4109700"/>
          </a:xfrm>
          <a:prstGeom prst="rect">
            <a:avLst/>
          </a:prstGeom>
          <a:noFill/>
          <a:ln cap="flat" cmpd="sng" w="9525">
            <a:solidFill>
              <a:srgbClr val="2A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0000FF"/>
                </a:solidFill>
              </a:rPr>
              <a:t>interface</a:t>
            </a:r>
            <a:r>
              <a:rPr lang="en-US" sz="1700"/>
              <a:t> </a:t>
            </a:r>
            <a:r>
              <a:rPr lang="en-US" sz="1700">
                <a:solidFill>
                  <a:srgbClr val="FF0000"/>
                </a:solidFill>
              </a:rPr>
              <a:t>Printer</a:t>
            </a:r>
            <a:r>
              <a:rPr lang="en-US" sz="1700"/>
              <a:t>&lt;T&gt; {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    void print(T value);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}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class StringPrinter implements </a:t>
            </a:r>
            <a:r>
              <a:rPr lang="en-US" sz="1700">
                <a:solidFill>
                  <a:srgbClr val="FF0000"/>
                </a:solidFill>
              </a:rPr>
              <a:t>Printer</a:t>
            </a:r>
            <a:r>
              <a:rPr lang="en-US" sz="1700"/>
              <a:t>&lt;String&gt; {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    public void print(String value) {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        System.out.println("String: " + value);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    }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}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class IntegerPrinter implements </a:t>
            </a:r>
            <a:r>
              <a:rPr lang="en-US" sz="1700">
                <a:solidFill>
                  <a:srgbClr val="FF0000"/>
                </a:solidFill>
              </a:rPr>
              <a:t>Printer</a:t>
            </a:r>
            <a:r>
              <a:rPr lang="en-US" sz="1700"/>
              <a:t>&lt;Integer&gt; {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    public void print(Integer value) {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        System.out.println("Integer: " + value);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    }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}</a:t>
            </a:r>
            <a:endParaRPr sz="1700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2" name="Shape 2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3" name="Google Shape;2303;g36e9785920e_0_49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304" name="Google Shape;2304;g36e9785920e_0_49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305" name="Google Shape;2305;g36e9785920e_0_498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Generic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306" name="Google Shape;2306;g36e9785920e_0_498"/>
          <p:cNvSpPr txBox="1"/>
          <p:nvPr/>
        </p:nvSpPr>
        <p:spPr>
          <a:xfrm>
            <a:off x="377225" y="814325"/>
            <a:ext cx="5557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/>
              <a:t> </a:t>
            </a:r>
            <a:r>
              <a:rPr lang="en-US" sz="1600"/>
              <a:t>타입 매개변수 이름 규칙(T,E,K,V 등)</a:t>
            </a:r>
            <a:endParaRPr sz="1600"/>
          </a:p>
        </p:txBody>
      </p:sp>
      <p:sp>
        <p:nvSpPr>
          <p:cNvPr id="2307" name="Google Shape;2307;g36e9785920e_0_498"/>
          <p:cNvSpPr txBox="1"/>
          <p:nvPr/>
        </p:nvSpPr>
        <p:spPr>
          <a:xfrm>
            <a:off x="424400" y="1245425"/>
            <a:ext cx="80664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자바에서는 관례적으로 특정 알파벳을 제네릭 타입 매개변수로 사용</a:t>
            </a:r>
            <a:endParaRPr sz="17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aphicFrame>
        <p:nvGraphicFramePr>
          <p:cNvPr id="2308" name="Google Shape;2308;g36e9785920e_0_498"/>
          <p:cNvGraphicFramePr/>
          <p:nvPr/>
        </p:nvGraphicFramePr>
        <p:xfrm>
          <a:off x="745775" y="2274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{5F62C9AF-AF52-4E9E-99C8-E309270E80C6}</a:tableStyleId>
              </a:tblPr>
              <a:tblGrid>
                <a:gridCol w="606250"/>
                <a:gridCol w="2829425"/>
                <a:gridCol w="4086250"/>
              </a:tblGrid>
              <a:tr h="448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solidFill>
                            <a:schemeClr val="lt1"/>
                          </a:solidFill>
                        </a:rPr>
                        <a:t>기호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3C7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solidFill>
                            <a:schemeClr val="lt1"/>
                          </a:solidFill>
                        </a:rPr>
                        <a:t>의미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3C7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solidFill>
                            <a:schemeClr val="lt1"/>
                          </a:solidFill>
                        </a:rPr>
                        <a:t>예시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3C78D8"/>
                    </a:solidFill>
                  </a:tcPr>
                </a:tc>
              </a:tr>
              <a:tr h="448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Type: 일반적인 타입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Box&lt;T&gt;, Response&lt;T&gt;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48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Element: 컬렉션 요소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List&lt;E&gt;, Set&lt;E&gt;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48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K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Key: 맵의 키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Map&lt;K, V&gt;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48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V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Value: 맵의 값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Map&lt;K, V&gt;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48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Number: 숫자 타입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Calculator&lt;N extends Number&gt;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3" name="Shape 2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" name="Google Shape;2314;g36e9785920e_0_521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315" name="Google Shape;2315;g36e9785920e_0_52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316" name="Google Shape;2316;g36e9785920e_0_521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Generic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317" name="Google Shape;2317;g36e9785920e_0_521"/>
          <p:cNvSpPr txBox="1"/>
          <p:nvPr/>
        </p:nvSpPr>
        <p:spPr>
          <a:xfrm>
            <a:off x="377225" y="814325"/>
            <a:ext cx="5557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/>
              <a:t> </a:t>
            </a:r>
            <a:r>
              <a:rPr lang="en-US" sz="1600">
                <a:solidFill>
                  <a:schemeClr val="dk1"/>
                </a:solidFill>
              </a:rPr>
              <a:t>제한된 타입 (Bounded Type)</a:t>
            </a:r>
            <a:endParaRPr sz="1600"/>
          </a:p>
        </p:txBody>
      </p:sp>
      <p:sp>
        <p:nvSpPr>
          <p:cNvPr id="2318" name="Google Shape;2318;g36e9785920e_0_521"/>
          <p:cNvSpPr txBox="1"/>
          <p:nvPr/>
        </p:nvSpPr>
        <p:spPr>
          <a:xfrm>
            <a:off x="424400" y="1245425"/>
            <a:ext cx="8262300" cy="7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>
                <a:solidFill>
                  <a:schemeClr val="dk1"/>
                </a:solidFill>
              </a:rPr>
              <a:t>특정 타입의 </a:t>
            </a:r>
            <a:r>
              <a:rPr lang="en-US" sz="1700">
                <a:solidFill>
                  <a:srgbClr val="0000FF"/>
                </a:solidFill>
              </a:rPr>
              <a:t>하위 클래스만 허용</a:t>
            </a:r>
            <a:r>
              <a:rPr lang="en-US" sz="1700">
                <a:solidFill>
                  <a:schemeClr val="dk1"/>
                </a:solidFill>
              </a:rPr>
              <a:t>하고 싶은 경우 </a:t>
            </a:r>
            <a:r>
              <a:rPr lang="en-US" sz="17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T extends 클래스</a:t>
            </a:r>
            <a:r>
              <a:rPr lang="en-US" sz="1700">
                <a:solidFill>
                  <a:schemeClr val="dk1"/>
                </a:solidFill>
              </a:rPr>
              <a:t> 구문을 사용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>
                <a:solidFill>
                  <a:schemeClr val="dk1"/>
                </a:solidFill>
              </a:rPr>
              <a:t>이를 통해 해당 클래스의 메서드를 사용</a:t>
            </a:r>
            <a:endParaRPr sz="23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319" name="Google Shape;2319;g36e9785920e_0_521"/>
          <p:cNvSpPr txBox="1"/>
          <p:nvPr/>
        </p:nvSpPr>
        <p:spPr>
          <a:xfrm>
            <a:off x="591000" y="2144325"/>
            <a:ext cx="6753300" cy="2678100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class NumberBox&lt;T extends </a:t>
            </a:r>
            <a:r>
              <a:rPr lang="en-US" sz="1800">
                <a:solidFill>
                  <a:srgbClr val="2A00FF"/>
                </a:solidFill>
              </a:rPr>
              <a:t>Number</a:t>
            </a:r>
            <a:r>
              <a:rPr lang="en-US" sz="1800"/>
              <a:t>&gt; {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private T num;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public void set(T num) { this.num = num; }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public void printDouble() {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    System.out.println(num.doubleValue());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    }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}</a:t>
            </a:r>
            <a:endParaRPr sz="1800"/>
          </a:p>
        </p:txBody>
      </p:sp>
      <p:sp>
        <p:nvSpPr>
          <p:cNvPr id="2320" name="Google Shape;2320;g36e9785920e_0_521"/>
          <p:cNvSpPr txBox="1"/>
          <p:nvPr/>
        </p:nvSpPr>
        <p:spPr>
          <a:xfrm>
            <a:off x="591000" y="5167225"/>
            <a:ext cx="6753300" cy="1015800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NumberBox&lt;Integer&gt; intBox = new NumberBox&lt;&gt;();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intBox.set(42);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intBox.printDouble();</a:t>
            </a:r>
            <a:r>
              <a:rPr lang="en-US" sz="1800">
                <a:solidFill>
                  <a:srgbClr val="0000FF"/>
                </a:solidFill>
              </a:rPr>
              <a:t>//</a:t>
            </a:r>
            <a:r>
              <a:rPr lang="en-US" sz="1800">
                <a:solidFill>
                  <a:srgbClr val="0000FF"/>
                </a:solidFill>
              </a:rPr>
              <a:t>출력: 42.0</a:t>
            </a:r>
            <a:endParaRPr sz="18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5" name="Shape 2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6" name="Google Shape;2326;g36e9785920e_0_539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327" name="Google Shape;2327;g36e9785920e_0_53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328" name="Google Shape;2328;g36e9785920e_0_539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Generic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329" name="Google Shape;2329;g36e9785920e_0_539"/>
          <p:cNvSpPr txBox="1"/>
          <p:nvPr/>
        </p:nvSpPr>
        <p:spPr>
          <a:xfrm>
            <a:off x="377225" y="814325"/>
            <a:ext cx="5557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/>
              <a:t> </a:t>
            </a:r>
            <a:r>
              <a:rPr lang="en-US" sz="1600">
                <a:solidFill>
                  <a:schemeClr val="dk1"/>
                </a:solidFill>
              </a:rPr>
              <a:t>와일드카드 ? 사용법</a:t>
            </a:r>
            <a:endParaRPr sz="1600"/>
          </a:p>
        </p:txBody>
      </p:sp>
      <p:sp>
        <p:nvSpPr>
          <p:cNvPr id="2330" name="Google Shape;2330;g36e9785920e_0_539"/>
          <p:cNvSpPr txBox="1"/>
          <p:nvPr/>
        </p:nvSpPr>
        <p:spPr>
          <a:xfrm>
            <a:off x="424400" y="1245425"/>
            <a:ext cx="8262300" cy="10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?</a:t>
            </a:r>
            <a:r>
              <a:rPr lang="en-US" sz="1700">
                <a:solidFill>
                  <a:schemeClr val="dk1"/>
                </a:solidFill>
              </a:rPr>
              <a:t>는 모든 타입을 의미하는 와일드카드입니다.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? extends T</a:t>
            </a:r>
            <a:r>
              <a:rPr lang="en-US" sz="1700">
                <a:solidFill>
                  <a:schemeClr val="dk1"/>
                </a:solidFill>
              </a:rPr>
              <a:t>: T 또는 그 하위 타입 </a:t>
            </a:r>
            <a:r>
              <a:rPr lang="en-US" sz="1700">
                <a:solidFill>
                  <a:srgbClr val="0000FF"/>
                </a:solidFill>
              </a:rPr>
              <a:t>(읽기 전용</a:t>
            </a:r>
            <a:r>
              <a:rPr lang="en-US" sz="1700">
                <a:solidFill>
                  <a:schemeClr val="dk1"/>
                </a:solidFill>
              </a:rPr>
              <a:t>)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? super T</a:t>
            </a:r>
            <a:r>
              <a:rPr lang="en-US" sz="1700">
                <a:solidFill>
                  <a:schemeClr val="dk1"/>
                </a:solidFill>
              </a:rPr>
              <a:t>: T 또는 그 상위 타입 (</a:t>
            </a:r>
            <a:r>
              <a:rPr lang="en-US" sz="1700">
                <a:solidFill>
                  <a:srgbClr val="2A00FF"/>
                </a:solidFill>
              </a:rPr>
              <a:t>쓰기 가능</a:t>
            </a:r>
            <a:r>
              <a:rPr lang="en-US" sz="1700">
                <a:solidFill>
                  <a:schemeClr val="dk1"/>
                </a:solidFill>
              </a:rPr>
              <a:t>)</a:t>
            </a:r>
            <a:endParaRPr sz="1700">
              <a:solidFill>
                <a:schemeClr val="dk1"/>
              </a:solidFill>
            </a:endParaRPr>
          </a:p>
        </p:txBody>
      </p:sp>
      <p:sp>
        <p:nvSpPr>
          <p:cNvPr id="2331" name="Google Shape;2331;g36e9785920e_0_539"/>
          <p:cNvSpPr txBox="1"/>
          <p:nvPr/>
        </p:nvSpPr>
        <p:spPr>
          <a:xfrm>
            <a:off x="474250" y="2325625"/>
            <a:ext cx="7210500" cy="1048200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List&lt;?&gt; anyList = new ArrayList&lt;String&gt;();</a:t>
            </a:r>
            <a:endParaRPr sz="17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List&lt;? extends Number&gt; numbers = new ArrayList&lt;Integer&gt;();</a:t>
            </a:r>
            <a:endParaRPr sz="17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List&lt;? super Integer&gt; ints = new ArrayList&lt;Number&gt;();</a:t>
            </a:r>
            <a:endParaRPr sz="1700"/>
          </a:p>
        </p:txBody>
      </p:sp>
      <p:sp>
        <p:nvSpPr>
          <p:cNvPr id="2332" name="Google Shape;2332;g36e9785920e_0_539"/>
          <p:cNvSpPr txBox="1"/>
          <p:nvPr/>
        </p:nvSpPr>
        <p:spPr>
          <a:xfrm>
            <a:off x="424400" y="3382424"/>
            <a:ext cx="7260300" cy="32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-"/>
            </a:pPr>
            <a:r>
              <a:rPr lang="en-US" sz="1700">
                <a:solidFill>
                  <a:schemeClr val="dk1"/>
                </a:solidFill>
              </a:rPr>
              <a:t>? extends T 가 읽기 전용인 이유..</a:t>
            </a:r>
            <a:endParaRPr sz="17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List&lt;? extends Number&gt; numbers = new ArrayList&lt;Integer&gt;();</a:t>
            </a:r>
            <a:endParaRPr sz="16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numbers.add(10); </a:t>
            </a:r>
            <a:r>
              <a:rPr lang="en-US" sz="1600">
                <a:solidFill>
                  <a:srgbClr val="0000FF"/>
                </a:solidFill>
              </a:rPr>
              <a:t>//</a:t>
            </a:r>
            <a:r>
              <a:rPr lang="en-US" sz="1600">
                <a:solidFill>
                  <a:srgbClr val="0000FF"/>
                </a:solidFill>
              </a:rPr>
              <a:t>오류발생,</a:t>
            </a:r>
            <a:r>
              <a:rPr lang="en-US" sz="1600">
                <a:solidFill>
                  <a:srgbClr val="0000FF"/>
                </a:solidFill>
              </a:rPr>
              <a:t> </a:t>
            </a:r>
            <a:r>
              <a:rPr lang="en-US" sz="1600">
                <a:solidFill>
                  <a:srgbClr val="0000FF"/>
                </a:solidFill>
              </a:rPr>
              <a:t>값을 추가할 수 없음.</a:t>
            </a:r>
            <a:endParaRPr sz="1600">
              <a:solidFill>
                <a:srgbClr val="0000FF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0000"/>
                </a:solidFill>
              </a:rPr>
              <a:t>→ Number의 하위 클래스 중 어떤 클래스가 전달되는지 컴파일러는 알수가 없다 그래서 값을 추가 할 수 없고, 읽기는 부모가 명확히 정의 되어 있기때문에 Number타입으로 받을 수 있다</a:t>
            </a:r>
            <a:endParaRPr sz="1600">
              <a:solidFill>
                <a:srgbClr val="FF0000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-"/>
            </a:pPr>
            <a:r>
              <a:rPr lang="en-US" sz="1700">
                <a:solidFill>
                  <a:schemeClr val="dk1"/>
                </a:solidFill>
              </a:rPr>
              <a:t>? super T 가 쓰기 가능한 이유..</a:t>
            </a:r>
            <a:endParaRPr sz="17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List&lt;? super Integer&gt; ints = new ArrayList&lt;Number&gt;();</a:t>
            </a:r>
            <a:endParaRPr sz="16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ints.add(4); </a:t>
            </a:r>
            <a:r>
              <a:rPr lang="en-US" sz="1600">
                <a:solidFill>
                  <a:srgbClr val="2A00FF"/>
                </a:solidFill>
              </a:rPr>
              <a:t>//추가 가능: 오류없음</a:t>
            </a:r>
            <a:endParaRPr sz="1600">
              <a:solidFill>
                <a:srgbClr val="2A00FF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Integer ii=ints.get(0);</a:t>
            </a:r>
            <a:r>
              <a:rPr lang="en-US" sz="1600">
                <a:solidFill>
                  <a:srgbClr val="2A00FF"/>
                </a:solidFill>
              </a:rPr>
              <a:t>//오류발생: 반환되는 타입은 모두 Object</a:t>
            </a:r>
            <a:endParaRPr sz="1600">
              <a:solidFill>
                <a:srgbClr val="2A00FF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0000"/>
                </a:solidFill>
              </a:rPr>
              <a:t>→ Integer의 부모는 Number로 명확히 정의할 수 있다.</a:t>
            </a:r>
            <a:endParaRPr sz="16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6" name="Shape 2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7" name="Google Shape;2337;p114"/>
          <p:cNvSpPr txBox="1"/>
          <p:nvPr>
            <p:ph idx="4294967295" type="ctrTitle"/>
          </p:nvPr>
        </p:nvSpPr>
        <p:spPr>
          <a:xfrm>
            <a:off x="683568" y="2132856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3.자바프로그래밍활용</a:t>
            </a:r>
            <a:endParaRPr b="0" i="0" sz="4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338" name="Google Shape;2338;p114"/>
          <p:cNvSpPr txBox="1"/>
          <p:nvPr>
            <p:ph idx="4294967295" type="subTitle"/>
          </p:nvPr>
        </p:nvSpPr>
        <p:spPr>
          <a:xfrm>
            <a:off x="11430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컬렉션 프레임워크</a:t>
            </a:r>
            <a:endParaRPr b="0" i="0" sz="3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예외처리</a:t>
            </a:r>
            <a:endParaRPr b="0" i="0" sz="3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자바입출력</a:t>
            </a:r>
            <a:endParaRPr b="0" i="0" sz="3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3" name="Shape 2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" name="Google Shape;2344;p115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345" name="Google Shape;2345;p11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346" name="Google Shape;2346;p115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JFC(Java Foundation Class)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2347" name="Google Shape;2347;p115"/>
          <p:cNvGrpSpPr/>
          <p:nvPr/>
        </p:nvGrpSpPr>
        <p:grpSpPr>
          <a:xfrm>
            <a:off x="323528" y="1184176"/>
            <a:ext cx="8496944" cy="4768790"/>
            <a:chOff x="323528" y="1412776"/>
            <a:chExt cx="8496944" cy="4768790"/>
          </a:xfrm>
        </p:grpSpPr>
        <p:cxnSp>
          <p:nvCxnSpPr>
            <p:cNvPr id="2348" name="Google Shape;2348;p115"/>
            <p:cNvCxnSpPr/>
            <p:nvPr/>
          </p:nvCxnSpPr>
          <p:spPr>
            <a:xfrm>
              <a:off x="2987823" y="1428390"/>
              <a:ext cx="1" cy="3152738"/>
            </a:xfrm>
            <a:prstGeom prst="straightConnector1">
              <a:avLst/>
            </a:prstGeom>
            <a:noFill/>
            <a:ln cap="flat" cmpd="sng" w="28575">
              <a:solidFill>
                <a:srgbClr val="1A418E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49" name="Google Shape;2349;p115"/>
            <p:cNvCxnSpPr/>
            <p:nvPr/>
          </p:nvCxnSpPr>
          <p:spPr>
            <a:xfrm>
              <a:off x="5642654" y="1428390"/>
              <a:ext cx="9466" cy="3152738"/>
            </a:xfrm>
            <a:prstGeom prst="straightConnector1">
              <a:avLst/>
            </a:prstGeom>
            <a:noFill/>
            <a:ln cap="flat" cmpd="sng" w="28575">
              <a:solidFill>
                <a:srgbClr val="1A418E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2350" name="Google Shape;2350;p115"/>
            <p:cNvGrpSpPr/>
            <p:nvPr/>
          </p:nvGrpSpPr>
          <p:grpSpPr>
            <a:xfrm>
              <a:off x="323528" y="1412776"/>
              <a:ext cx="8496944" cy="4768790"/>
              <a:chOff x="323528" y="1124744"/>
              <a:chExt cx="8496944" cy="4768790"/>
            </a:xfrm>
          </p:grpSpPr>
          <p:grpSp>
            <p:nvGrpSpPr>
              <p:cNvPr id="2351" name="Google Shape;2351;p115"/>
              <p:cNvGrpSpPr/>
              <p:nvPr/>
            </p:nvGrpSpPr>
            <p:grpSpPr>
              <a:xfrm>
                <a:off x="323528" y="1124744"/>
                <a:ext cx="8496944" cy="4768790"/>
                <a:chOff x="323528" y="1124744"/>
                <a:chExt cx="8496944" cy="4768790"/>
              </a:xfrm>
            </p:grpSpPr>
            <p:sp>
              <p:nvSpPr>
                <p:cNvPr id="2352" name="Google Shape;2352;p115"/>
                <p:cNvSpPr/>
                <p:nvPr/>
              </p:nvSpPr>
              <p:spPr>
                <a:xfrm>
                  <a:off x="323528" y="1124744"/>
                  <a:ext cx="8496944" cy="3168352"/>
                </a:xfrm>
                <a:prstGeom prst="rect">
                  <a:avLst/>
                </a:prstGeom>
                <a:noFill/>
                <a:ln cap="flat" cmpd="sng" w="254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grpSp>
              <p:nvGrpSpPr>
                <p:cNvPr id="2353" name="Google Shape;2353;p115"/>
                <p:cNvGrpSpPr/>
                <p:nvPr/>
              </p:nvGrpSpPr>
              <p:grpSpPr>
                <a:xfrm>
                  <a:off x="323528" y="1282440"/>
                  <a:ext cx="2664296" cy="4611094"/>
                  <a:chOff x="323528" y="1282440"/>
                  <a:chExt cx="2664296" cy="4611094"/>
                </a:xfrm>
              </p:grpSpPr>
              <p:grpSp>
                <p:nvGrpSpPr>
                  <p:cNvPr id="2354" name="Google Shape;2354;p115"/>
                  <p:cNvGrpSpPr/>
                  <p:nvPr/>
                </p:nvGrpSpPr>
                <p:grpSpPr>
                  <a:xfrm>
                    <a:off x="556082" y="1282440"/>
                    <a:ext cx="2083816" cy="2935228"/>
                    <a:chOff x="556082" y="1282440"/>
                    <a:chExt cx="2083816" cy="2935228"/>
                  </a:xfrm>
                </p:grpSpPr>
                <p:sp>
                  <p:nvSpPr>
                    <p:cNvPr id="2355" name="Google Shape;2355;p115"/>
                    <p:cNvSpPr/>
                    <p:nvPr/>
                  </p:nvSpPr>
                  <p:spPr>
                    <a:xfrm>
                      <a:off x="1088162" y="1282440"/>
                      <a:ext cx="1071570" cy="28575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en-US" sz="1600" u="sng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Set 계열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56" name="Google Shape;2356;p115"/>
                    <p:cNvSpPr/>
                    <p:nvPr/>
                  </p:nvSpPr>
                  <p:spPr>
                    <a:xfrm>
                      <a:off x="556082" y="3861048"/>
                      <a:ext cx="2071702" cy="356620"/>
                    </a:xfrm>
                    <a:prstGeom prst="roundRect">
                      <a:avLst>
                        <a:gd fmla="val 16667" name="adj"/>
                      </a:avLst>
                    </a:prstGeom>
                    <a:solidFill>
                      <a:srgbClr val="FFC000"/>
                    </a:solidFill>
                    <a:ln cap="flat" cmpd="sng" w="12700">
                      <a:solidFill>
                        <a:srgbClr val="395E89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순서도 없고 중복 못함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2357" name="Google Shape;2357;p115"/>
                    <p:cNvGrpSpPr/>
                    <p:nvPr/>
                  </p:nvGrpSpPr>
                  <p:grpSpPr>
                    <a:xfrm>
                      <a:off x="710928" y="1592796"/>
                      <a:ext cx="1928970" cy="2196244"/>
                      <a:chOff x="710928" y="1592796"/>
                      <a:chExt cx="1928970" cy="2196244"/>
                    </a:xfrm>
                  </p:grpSpPr>
                  <p:grpSp>
                    <p:nvGrpSpPr>
                      <p:cNvPr id="2358" name="Google Shape;2358;p115"/>
                      <p:cNvGrpSpPr/>
                      <p:nvPr/>
                    </p:nvGrpSpPr>
                    <p:grpSpPr>
                      <a:xfrm>
                        <a:off x="710928" y="1592796"/>
                        <a:ext cx="1909922" cy="1814148"/>
                        <a:chOff x="710928" y="1592796"/>
                        <a:chExt cx="1909922" cy="1814148"/>
                      </a:xfrm>
                    </p:grpSpPr>
                    <p:sp>
                      <p:nvSpPr>
                        <p:cNvPr id="2359" name="Google Shape;2359;p115"/>
                        <p:cNvSpPr/>
                        <p:nvPr/>
                      </p:nvSpPr>
                      <p:spPr>
                        <a:xfrm>
                          <a:off x="710928" y="1906746"/>
                          <a:ext cx="1643074" cy="1500198"/>
                        </a:xfrm>
                        <a:prstGeom prst="ellipse">
                          <a:avLst/>
                        </a:prstGeom>
                        <a:noFill/>
                        <a:ln cap="flat" cmpd="sng" w="25400">
                          <a:solidFill>
                            <a:srgbClr val="0070C0"/>
                          </a:solidFill>
                          <a:prstDash val="solid"/>
                          <a:round/>
                          <a:headEnd len="sm" w="sm" type="none"/>
                          <a:tailEnd len="sm" w="sm" type="none"/>
                        </a:ln>
                      </p:spPr>
                      <p:txBody>
                        <a:bodyPr anchorCtr="0" anchor="ctr" bIns="45700" lIns="91425" spcFirstLastPara="1" rIns="91425" wrap="square" tIns="45700">
                          <a:noAutofit/>
                        </a:bodyPr>
                        <a:lstStyle/>
                        <a:p>
                          <a:pPr indent="0" lvl="0" marL="0" marR="0" rtl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600"/>
                            <a:buFont typeface="Arial"/>
                            <a:buNone/>
                          </a:pPr>
                          <a:r>
                            <a:t/>
                          </a:r>
                          <a:endParaRPr b="1" i="0" sz="1600" u="none" cap="none" strike="noStrike">
                            <a:solidFill>
                              <a:srgbClr val="132E66"/>
                            </a:solidFill>
                            <a:latin typeface="Dotum"/>
                            <a:ea typeface="Dotum"/>
                            <a:cs typeface="Dotum"/>
                            <a:sym typeface="Dotum"/>
                          </a:endParaRPr>
                        </a:p>
                      </p:txBody>
                    </p:sp>
                    <p:grpSp>
                      <p:nvGrpSpPr>
                        <p:cNvPr id="2360" name="Google Shape;2360;p115"/>
                        <p:cNvGrpSpPr/>
                        <p:nvPr/>
                      </p:nvGrpSpPr>
                      <p:grpSpPr>
                        <a:xfrm>
                          <a:off x="996680" y="1592796"/>
                          <a:ext cx="1624170" cy="1528396"/>
                          <a:chOff x="996680" y="1592796"/>
                          <a:chExt cx="1624170" cy="1528396"/>
                        </a:xfrm>
                      </p:grpSpPr>
                      <p:grpSp>
                        <p:nvGrpSpPr>
                          <p:cNvPr id="2361" name="Google Shape;2361;p115"/>
                          <p:cNvGrpSpPr/>
                          <p:nvPr/>
                        </p:nvGrpSpPr>
                        <p:grpSpPr>
                          <a:xfrm>
                            <a:off x="996680" y="2263936"/>
                            <a:ext cx="1071570" cy="857256"/>
                            <a:chOff x="996680" y="2263936"/>
                            <a:chExt cx="1071570" cy="857256"/>
                          </a:xfrm>
                        </p:grpSpPr>
                        <p:sp>
                          <p:nvSpPr>
                            <p:cNvPr id="2362" name="Google Shape;2362;p115"/>
                            <p:cNvSpPr/>
                            <p:nvPr/>
                          </p:nvSpPr>
                          <p:spPr>
                            <a:xfrm>
                              <a:off x="996680" y="2335374"/>
                              <a:ext cx="285752" cy="285752"/>
                            </a:xfrm>
                            <a:prstGeom prst="ellipse">
                              <a:avLst/>
                            </a:prstGeom>
                            <a:solidFill>
                              <a:srgbClr val="A5A5A5"/>
                            </a:solidFill>
                            <a:ln>
                              <a:noFill/>
                            </a:ln>
                            <a:effectLst>
                              <a:outerShdw blurRad="44450" algn="ctr" dir="5400000" dist="27940">
                                <a:srgbClr val="000000">
                                  <a:alpha val="30196"/>
                                </a:srgbClr>
                              </a:outerShdw>
                            </a:effectLst>
                          </p:spPr>
                          <p:txBody>
                            <a:bodyPr anchorCtr="0" anchor="ctr" bIns="45700" lIns="91425" spcFirstLastPara="1" rIns="91425" wrap="square" tIns="45700">
                              <a:noAutofit/>
                            </a:bodyPr>
                            <a:lstStyle/>
                            <a:p>
                              <a:pPr indent="0" lvl="0" marL="0" marR="0" rtl="0" algn="ctr">
                                <a:lnSpc>
                                  <a:spcPct val="15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>
                                  <a:srgbClr val="000000"/>
                                </a:buClr>
                                <a:buSzPts val="1600"/>
                                <a:buFont typeface="Arial"/>
                                <a:buNone/>
                              </a:pPr>
                              <a:r>
                                <a:t/>
                              </a:r>
                              <a:endParaRPr b="1" i="0" sz="1600" u="none" cap="none" strike="noStrike">
                                <a:solidFill>
                                  <a:srgbClr val="132E66"/>
                                </a:solidFill>
                                <a:latin typeface="Dotum"/>
                                <a:ea typeface="Dotum"/>
                                <a:cs typeface="Dotum"/>
                                <a:sym typeface="Dotum"/>
                              </a:endParaRPr>
                            </a:p>
                          </p:txBody>
                        </p:sp>
                        <p:sp>
                          <p:nvSpPr>
                            <p:cNvPr id="2363" name="Google Shape;2363;p115"/>
                            <p:cNvSpPr/>
                            <p:nvPr/>
                          </p:nvSpPr>
                          <p:spPr>
                            <a:xfrm>
                              <a:off x="1068118" y="2835440"/>
                              <a:ext cx="285752" cy="285752"/>
                            </a:xfrm>
                            <a:prstGeom prst="ellipse">
                              <a:avLst/>
                            </a:prstGeom>
                            <a:solidFill>
                              <a:srgbClr val="A5A5A5"/>
                            </a:solidFill>
                            <a:ln>
                              <a:noFill/>
                            </a:ln>
                            <a:effectLst>
                              <a:outerShdw blurRad="44450" algn="ctr" dir="5400000" dist="27940">
                                <a:srgbClr val="000000">
                                  <a:alpha val="30196"/>
                                </a:srgbClr>
                              </a:outerShdw>
                            </a:effectLst>
                          </p:spPr>
                          <p:txBody>
                            <a:bodyPr anchorCtr="0" anchor="ctr" bIns="45700" lIns="91425" spcFirstLastPara="1" rIns="91425" wrap="square" tIns="45700">
                              <a:noAutofit/>
                            </a:bodyPr>
                            <a:lstStyle/>
                            <a:p>
                              <a:pPr indent="0" lvl="0" marL="0" marR="0" rtl="0" algn="ctr">
                                <a:lnSpc>
                                  <a:spcPct val="15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>
                                  <a:srgbClr val="000000"/>
                                </a:buClr>
                                <a:buSzPts val="1600"/>
                                <a:buFont typeface="Arial"/>
                                <a:buNone/>
                              </a:pPr>
                              <a:r>
                                <a:t/>
                              </a:r>
                              <a:endParaRPr b="1" i="0" sz="1600" u="none" cap="none" strike="noStrike">
                                <a:solidFill>
                                  <a:srgbClr val="132E66"/>
                                </a:solidFill>
                                <a:latin typeface="Dotum"/>
                                <a:ea typeface="Dotum"/>
                                <a:cs typeface="Dotum"/>
                                <a:sym typeface="Dotum"/>
                              </a:endParaRPr>
                            </a:p>
                          </p:txBody>
                        </p:sp>
                        <p:sp>
                          <p:nvSpPr>
                            <p:cNvPr id="2364" name="Google Shape;2364;p115"/>
                            <p:cNvSpPr/>
                            <p:nvPr/>
                          </p:nvSpPr>
                          <p:spPr>
                            <a:xfrm>
                              <a:off x="1568184" y="2764002"/>
                              <a:ext cx="285752" cy="285752"/>
                            </a:xfrm>
                            <a:prstGeom prst="ellipse">
                              <a:avLst/>
                            </a:prstGeom>
                            <a:solidFill>
                              <a:srgbClr val="A5A5A5"/>
                            </a:solidFill>
                            <a:ln>
                              <a:noFill/>
                            </a:ln>
                            <a:effectLst>
                              <a:outerShdw blurRad="44450" algn="ctr" dir="5400000" dist="27940">
                                <a:srgbClr val="000000">
                                  <a:alpha val="30196"/>
                                </a:srgbClr>
                              </a:outerShdw>
                            </a:effectLst>
                          </p:spPr>
                          <p:txBody>
                            <a:bodyPr anchorCtr="0" anchor="ctr" bIns="45700" lIns="91425" spcFirstLastPara="1" rIns="91425" wrap="square" tIns="45700">
                              <a:noAutofit/>
                            </a:bodyPr>
                            <a:lstStyle/>
                            <a:p>
                              <a:pPr indent="0" lvl="0" marL="0" marR="0" rtl="0" algn="ctr">
                                <a:lnSpc>
                                  <a:spcPct val="15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>
                                  <a:srgbClr val="000000"/>
                                </a:buClr>
                                <a:buSzPts val="1600"/>
                                <a:buFont typeface="Arial"/>
                                <a:buNone/>
                              </a:pPr>
                              <a:r>
                                <a:t/>
                              </a:r>
                              <a:endParaRPr b="1" i="0" sz="1600" u="none" cap="none" strike="noStrike">
                                <a:solidFill>
                                  <a:srgbClr val="132E66"/>
                                </a:solidFill>
                                <a:latin typeface="Dotum"/>
                                <a:ea typeface="Dotum"/>
                                <a:cs typeface="Dotum"/>
                                <a:sym typeface="Dotum"/>
                              </a:endParaRPr>
                            </a:p>
                          </p:txBody>
                        </p:sp>
                        <p:sp>
                          <p:nvSpPr>
                            <p:cNvPr id="2365" name="Google Shape;2365;p115"/>
                            <p:cNvSpPr/>
                            <p:nvPr/>
                          </p:nvSpPr>
                          <p:spPr>
                            <a:xfrm>
                              <a:off x="1782498" y="2263936"/>
                              <a:ext cx="285752" cy="285752"/>
                            </a:xfrm>
                            <a:prstGeom prst="ellipse">
                              <a:avLst/>
                            </a:prstGeom>
                            <a:solidFill>
                              <a:srgbClr val="A5A5A5"/>
                            </a:solidFill>
                            <a:ln>
                              <a:noFill/>
                            </a:ln>
                            <a:effectLst>
                              <a:outerShdw blurRad="44450" algn="ctr" dir="5400000" dist="27940">
                                <a:srgbClr val="000000">
                                  <a:alpha val="30196"/>
                                </a:srgbClr>
                              </a:outerShdw>
                            </a:effectLst>
                          </p:spPr>
                          <p:txBody>
                            <a:bodyPr anchorCtr="0" anchor="ctr" bIns="45700" lIns="91425" spcFirstLastPara="1" rIns="91425" wrap="square" tIns="45700">
                              <a:noAutofit/>
                            </a:bodyPr>
                            <a:lstStyle/>
                            <a:p>
                              <a:pPr indent="0" lvl="0" marL="0" marR="0" rtl="0" algn="ctr">
                                <a:lnSpc>
                                  <a:spcPct val="15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>
                                  <a:srgbClr val="000000"/>
                                </a:buClr>
                                <a:buSzPts val="1600"/>
                                <a:buFont typeface="Arial"/>
                                <a:buNone/>
                              </a:pPr>
                              <a:r>
                                <a:t/>
                              </a:r>
                              <a:endParaRPr b="1" i="0" sz="1600" u="none" cap="none" strike="noStrike">
                                <a:solidFill>
                                  <a:srgbClr val="132E66"/>
                                </a:solidFill>
                                <a:latin typeface="Dotum"/>
                                <a:ea typeface="Dotum"/>
                                <a:cs typeface="Dotum"/>
                                <a:sym typeface="Dotum"/>
                              </a:endParaRPr>
                            </a:p>
                          </p:txBody>
                        </p:sp>
                        <p:sp>
                          <p:nvSpPr>
                            <p:cNvPr id="2366" name="Google Shape;2366;p115"/>
                            <p:cNvSpPr/>
                            <p:nvPr/>
                          </p:nvSpPr>
                          <p:spPr>
                            <a:xfrm>
                              <a:off x="1425308" y="2406812"/>
                              <a:ext cx="285752" cy="285752"/>
                            </a:xfrm>
                            <a:prstGeom prst="ellipse">
                              <a:avLst/>
                            </a:prstGeom>
                            <a:solidFill>
                              <a:srgbClr val="A5A5A5"/>
                            </a:solidFill>
                            <a:ln>
                              <a:noFill/>
                            </a:ln>
                            <a:effectLst>
                              <a:outerShdw blurRad="44450" algn="ctr" dir="5400000" dist="27940">
                                <a:srgbClr val="000000">
                                  <a:alpha val="30196"/>
                                </a:srgbClr>
                              </a:outerShdw>
                            </a:effectLst>
                          </p:spPr>
                          <p:txBody>
                            <a:bodyPr anchorCtr="0" anchor="ctr" bIns="45700" lIns="91425" spcFirstLastPara="1" rIns="91425" wrap="square" tIns="45700">
                              <a:noAutofit/>
                            </a:bodyPr>
                            <a:lstStyle/>
                            <a:p>
                              <a:pPr indent="0" lvl="0" marL="0" marR="0" rtl="0" algn="ctr">
                                <a:lnSpc>
                                  <a:spcPct val="15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>
                                  <a:srgbClr val="000000"/>
                                </a:buClr>
                                <a:buSzPts val="1600"/>
                                <a:buFont typeface="Arial"/>
                                <a:buNone/>
                              </a:pPr>
                              <a:r>
                                <a:t/>
                              </a:r>
                              <a:endParaRPr b="1" i="0" sz="1600" u="none" cap="none" strike="noStrike">
                                <a:solidFill>
                                  <a:srgbClr val="132E66"/>
                                </a:solidFill>
                                <a:latin typeface="Dotum"/>
                                <a:ea typeface="Dotum"/>
                                <a:cs typeface="Dotum"/>
                                <a:sym typeface="Dotum"/>
                              </a:endParaRPr>
                            </a:p>
                          </p:txBody>
                        </p:sp>
                      </p:grpSp>
                      <p:cxnSp>
                        <p:nvCxnSpPr>
                          <p:cNvPr id="2367" name="Google Shape;2367;p115"/>
                          <p:cNvCxnSpPr/>
                          <p:nvPr/>
                        </p:nvCxnSpPr>
                        <p:spPr>
                          <a:xfrm flipH="1">
                            <a:off x="1279928" y="1852574"/>
                            <a:ext cx="843801" cy="482800"/>
                          </a:xfrm>
                          <a:prstGeom prst="straightConnector1">
                            <a:avLst/>
                          </a:prstGeom>
                          <a:noFill/>
                          <a:ln cap="flat" cmpd="sng" w="25400">
                            <a:solidFill>
                              <a:schemeClr val="dk1"/>
                            </a:solidFill>
                            <a:prstDash val="solid"/>
                            <a:round/>
                            <a:headEnd len="sm" w="sm" type="none"/>
                            <a:tailEnd len="med" w="med" type="triangle"/>
                          </a:ln>
                        </p:spPr>
                      </p:cxnSp>
                      <p:sp>
                        <p:nvSpPr>
                          <p:cNvPr id="2368" name="Google Shape;2368;p115"/>
                          <p:cNvSpPr txBox="1"/>
                          <p:nvPr/>
                        </p:nvSpPr>
                        <p:spPr>
                          <a:xfrm>
                            <a:off x="2068250" y="1592796"/>
                            <a:ext cx="552600" cy="3387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  <p:txBody>
                          <a:bodyPr anchorCtr="0" anchor="t" bIns="45700" lIns="91425" spcFirstLastPara="1" rIns="91425" wrap="square" tIns="45700">
                            <a:spAutoFit/>
                          </a:bodyPr>
                          <a:lstStyle/>
                          <a:p>
                            <a:pPr indent="0" lvl="0" marL="0" marR="0" rtl="0" algn="l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>
                                <a:srgbClr val="000000"/>
                              </a:buClr>
                              <a:buSzPts val="1600"/>
                              <a:buFont typeface="Arial"/>
                              <a:buNone/>
                            </a:pPr>
                            <a:r>
                              <a:rPr b="0" i="0" lang="en-US" sz="1600" u="none" cap="none" strike="noStrike">
                                <a:solidFill>
                                  <a:srgbClr val="1A418E"/>
                                </a:solidFill>
                                <a:latin typeface="Malgun Gothic"/>
                                <a:ea typeface="Malgun Gothic"/>
                                <a:cs typeface="Malgun Gothic"/>
                                <a:sym typeface="Malgun Gothic"/>
                              </a:rPr>
                              <a:t>"</a:t>
                            </a:r>
                            <a:r>
                              <a:rPr b="1" i="0" lang="en-US" sz="1600" u="none" cap="none" strike="noStrike">
                                <a:solidFill>
                                  <a:srgbClr val="132E66"/>
                                </a:solidFill>
                                <a:latin typeface="Malgun Gothic"/>
                                <a:ea typeface="Malgun Gothic"/>
                                <a:cs typeface="Malgun Gothic"/>
                                <a:sym typeface="Malgun Gothic"/>
                              </a:rPr>
                              <a:t>a</a:t>
                            </a:r>
                            <a:r>
                              <a:rPr b="0" i="0" lang="en-US" sz="1600" u="none" cap="none" strike="noStrike">
                                <a:solidFill>
                                  <a:srgbClr val="1A418E"/>
                                </a:solidFill>
                                <a:latin typeface="Malgun Gothic"/>
                                <a:ea typeface="Malgun Gothic"/>
                                <a:cs typeface="Malgun Gothic"/>
                                <a:sym typeface="Malgun Gothic"/>
                              </a:rPr>
                              <a:t>"</a:t>
                            </a:r>
                            <a:endParaRPr b="1" i="0" sz="1600" u="none" cap="none" strike="noStrike">
                              <a:solidFill>
                                <a:srgbClr val="132E66"/>
                              </a:solidFill>
                              <a:latin typeface="Dotum"/>
                              <a:ea typeface="Dotum"/>
                              <a:cs typeface="Dotum"/>
                              <a:sym typeface="Dotum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2369" name="Google Shape;2369;p115"/>
                      <p:cNvGrpSpPr/>
                      <p:nvPr/>
                    </p:nvGrpSpPr>
                    <p:grpSpPr>
                      <a:xfrm>
                        <a:off x="1496746" y="3501008"/>
                        <a:ext cx="1143152" cy="288032"/>
                        <a:chOff x="1496746" y="3501008"/>
                        <a:chExt cx="1143152" cy="288032"/>
                      </a:xfrm>
                    </p:grpSpPr>
                    <p:sp>
                      <p:nvSpPr>
                        <p:cNvPr id="2370" name="Google Shape;2370;p115"/>
                        <p:cNvSpPr/>
                        <p:nvPr/>
                      </p:nvSpPr>
                      <p:spPr>
                        <a:xfrm>
                          <a:off x="1496746" y="3503288"/>
                          <a:ext cx="285752" cy="285752"/>
                        </a:xfrm>
                        <a:prstGeom prst="ellipse">
                          <a:avLst/>
                        </a:prstGeom>
                        <a:solidFill>
                          <a:srgbClr val="A5A5A5"/>
                        </a:solidFill>
                        <a:ln>
                          <a:noFill/>
                        </a:ln>
                        <a:effectLst>
                          <a:outerShdw blurRad="44450" algn="ctr" dir="5400000" dist="27940">
                            <a:srgbClr val="000000">
                              <a:alpha val="30196"/>
                            </a:srgbClr>
                          </a:outerShdw>
                        </a:effectLst>
                      </p:spPr>
                      <p:txBody>
                        <a:bodyPr anchorCtr="0" anchor="ctr" bIns="45700" lIns="91425" spcFirstLastPara="1" rIns="91425" wrap="square" tIns="45700">
                          <a:noAutofit/>
                        </a:bodyPr>
                        <a:lstStyle/>
                        <a:p>
                          <a:pPr indent="0" lvl="0" marL="0" marR="0" rtl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600"/>
                            <a:buFont typeface="Arial"/>
                            <a:buNone/>
                          </a:pPr>
                          <a:r>
                            <a:t/>
                          </a:r>
                          <a:endParaRPr b="1" i="0" sz="1600" u="none" cap="none" strike="noStrike">
                            <a:solidFill>
                              <a:srgbClr val="132E66"/>
                            </a:solidFill>
                            <a:latin typeface="Dotum"/>
                            <a:ea typeface="Dotum"/>
                            <a:cs typeface="Dotum"/>
                            <a:sym typeface="Dotum"/>
                          </a:endParaRPr>
                        </a:p>
                      </p:txBody>
                    </p:sp>
                    <p:sp>
                      <p:nvSpPr>
                        <p:cNvPr id="2371" name="Google Shape;2371;p115"/>
                        <p:cNvSpPr txBox="1"/>
                        <p:nvPr/>
                      </p:nvSpPr>
                      <p:spPr>
                        <a:xfrm>
                          <a:off x="1782498" y="3501008"/>
                          <a:ext cx="857400" cy="2769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  <p:txBody>
                        <a:bodyPr anchorCtr="0" anchor="t" bIns="45700" lIns="91425" spcFirstLastPara="1" rIns="91425" wrap="square" tIns="45700">
                          <a:spAutoFit/>
                        </a:bodyPr>
                        <a:lstStyle/>
                        <a:p>
                          <a:pPr indent="0" lvl="0" marL="0" marR="0" rtl="0" algn="l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200"/>
                            <a:buFont typeface="Arial"/>
                            <a:buNone/>
                          </a:pPr>
                          <a:r>
                            <a:rPr b="1" i="0" lang="en-US" sz="1200" u="none" cap="none" strike="noStrike">
                              <a:solidFill>
                                <a:srgbClr val="132E66"/>
                              </a:solidFill>
                              <a:latin typeface="Malgun Gothic"/>
                              <a:ea typeface="Malgun Gothic"/>
                              <a:cs typeface="Malgun Gothic"/>
                              <a:sym typeface="Malgun Gothic"/>
                            </a:rPr>
                            <a:t>Object</a:t>
                          </a:r>
                          <a:endParaRPr b="1" i="0" sz="1200" u="none" cap="none" strike="noStrike">
                            <a:solidFill>
                              <a:srgbClr val="132E66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endParaRPr>
                        </a:p>
                      </p:txBody>
                    </p:sp>
                  </p:grpSp>
                </p:grpSp>
              </p:grpSp>
              <p:sp>
                <p:nvSpPr>
                  <p:cNvPr id="2372" name="Google Shape;2372;p115"/>
                  <p:cNvSpPr/>
                  <p:nvPr/>
                </p:nvSpPr>
                <p:spPr>
                  <a:xfrm>
                    <a:off x="323528" y="4293096"/>
                    <a:ext cx="2664296" cy="1600438"/>
                  </a:xfrm>
                  <a:prstGeom prst="rect">
                    <a:avLst/>
                  </a:prstGeom>
                  <a:solidFill>
                    <a:schemeClr val="lt1"/>
                  </a:solidFill>
                  <a:ln cap="flat" cmpd="sng" w="25400">
                    <a:solidFill>
                      <a:srgbClr val="1D489F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0" i="0" lang="en-US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AbstractSet, ConcurrentSkipListSet, CopyOnWriteArraySet, EnumSet, HashSet, JobStateReasons, LinkedHashSet, TreeSet</a:t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</p:grpSp>
          </p:grpSp>
          <p:grpSp>
            <p:nvGrpSpPr>
              <p:cNvPr id="2373" name="Google Shape;2373;p115"/>
              <p:cNvGrpSpPr/>
              <p:nvPr/>
            </p:nvGrpSpPr>
            <p:grpSpPr>
              <a:xfrm>
                <a:off x="5652125" y="1340768"/>
                <a:ext cx="3168300" cy="4550550"/>
                <a:chOff x="5652125" y="1343048"/>
                <a:chExt cx="3168300" cy="4550550"/>
              </a:xfrm>
            </p:grpSpPr>
            <p:grpSp>
              <p:nvGrpSpPr>
                <p:cNvPr id="2374" name="Google Shape;2374;p115"/>
                <p:cNvGrpSpPr/>
                <p:nvPr/>
              </p:nvGrpSpPr>
              <p:grpSpPr>
                <a:xfrm>
                  <a:off x="6156176" y="1343048"/>
                  <a:ext cx="2071702" cy="2878040"/>
                  <a:chOff x="6156176" y="1343048"/>
                  <a:chExt cx="2071702" cy="2878040"/>
                </a:xfrm>
              </p:grpSpPr>
              <p:sp>
                <p:nvSpPr>
                  <p:cNvPr id="2375" name="Google Shape;2375;p115"/>
                  <p:cNvSpPr/>
                  <p:nvPr/>
                </p:nvSpPr>
                <p:spPr>
                  <a:xfrm>
                    <a:off x="6633918" y="1343048"/>
                    <a:ext cx="1214446" cy="28575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rPr b="1" i="0" lang="en-US" sz="1600" u="sng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Map 계열</a:t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76" name="Google Shape;2376;p115"/>
                  <p:cNvSpPr/>
                  <p:nvPr/>
                </p:nvSpPr>
                <p:spPr>
                  <a:xfrm>
                    <a:off x="6156176" y="3861048"/>
                    <a:ext cx="2071702" cy="360040"/>
                  </a:xfrm>
                  <a:prstGeom prst="roundRect">
                    <a:avLst>
                      <a:gd fmla="val 16667" name="adj"/>
                    </a:avLst>
                  </a:prstGeom>
                  <a:solidFill>
                    <a:srgbClr val="FFC000"/>
                  </a:solidFill>
                  <a:ln cap="flat" cmpd="sng" w="127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key중복X,값 중복 가능</a:t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377" name="Google Shape;2377;p115"/>
                  <p:cNvGrpSpPr/>
                  <p:nvPr/>
                </p:nvGrpSpPr>
                <p:grpSpPr>
                  <a:xfrm>
                    <a:off x="6242434" y="1739662"/>
                    <a:ext cx="1785950" cy="1757356"/>
                    <a:chOff x="6242434" y="1739662"/>
                    <a:chExt cx="1785950" cy="1757356"/>
                  </a:xfrm>
                </p:grpSpPr>
                <p:grpSp>
                  <p:nvGrpSpPr>
                    <p:cNvPr id="2378" name="Google Shape;2378;p115"/>
                    <p:cNvGrpSpPr/>
                    <p:nvPr/>
                  </p:nvGrpSpPr>
                  <p:grpSpPr>
                    <a:xfrm>
                      <a:off x="6242434" y="2068258"/>
                      <a:ext cx="1785950" cy="1428760"/>
                      <a:chOff x="6242434" y="2068258"/>
                      <a:chExt cx="1785950" cy="1428760"/>
                    </a:xfrm>
                  </p:grpSpPr>
                  <p:sp>
                    <p:nvSpPr>
                      <p:cNvPr id="2379" name="Google Shape;2379;p115"/>
                      <p:cNvSpPr/>
                      <p:nvPr/>
                    </p:nvSpPr>
                    <p:spPr>
                      <a:xfrm>
                        <a:off x="6813938" y="2068258"/>
                        <a:ext cx="1214446" cy="357190"/>
                      </a:xfrm>
                      <a:prstGeom prst="roundRect">
                        <a:avLst>
                          <a:gd fmla="val 16667" name="adj"/>
                        </a:avLst>
                      </a:prstGeom>
                      <a:noFill/>
                      <a:ln cap="flat" cmpd="sng" w="19050">
                        <a:solidFill>
                          <a:srgbClr val="122030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5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600"/>
                          <a:buFont typeface="Arial"/>
                          <a:buNone/>
                        </a:pPr>
                        <a:r>
                          <a:t/>
                        </a:r>
                        <a:endParaRPr b="1" i="0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  <p:sp>
                    <p:nvSpPr>
                      <p:cNvPr id="2380" name="Google Shape;2380;p115"/>
                      <p:cNvSpPr/>
                      <p:nvPr/>
                    </p:nvSpPr>
                    <p:spPr>
                      <a:xfrm>
                        <a:off x="6813938" y="2425448"/>
                        <a:ext cx="1214446" cy="357190"/>
                      </a:xfrm>
                      <a:prstGeom prst="roundRect">
                        <a:avLst>
                          <a:gd fmla="val 16667" name="adj"/>
                        </a:avLst>
                      </a:prstGeom>
                      <a:noFill/>
                      <a:ln cap="flat" cmpd="sng" w="19050">
                        <a:solidFill>
                          <a:srgbClr val="122030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5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600"/>
                          <a:buFont typeface="Arial"/>
                          <a:buNone/>
                        </a:pPr>
                        <a:r>
                          <a:t/>
                        </a:r>
                        <a:endParaRPr b="1" i="0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  <p:sp>
                    <p:nvSpPr>
                      <p:cNvPr id="2381" name="Google Shape;2381;p115"/>
                      <p:cNvSpPr/>
                      <p:nvPr/>
                    </p:nvSpPr>
                    <p:spPr>
                      <a:xfrm>
                        <a:off x="6813938" y="2782638"/>
                        <a:ext cx="1214446" cy="357190"/>
                      </a:xfrm>
                      <a:prstGeom prst="roundRect">
                        <a:avLst>
                          <a:gd fmla="val 16667" name="adj"/>
                        </a:avLst>
                      </a:prstGeom>
                      <a:noFill/>
                      <a:ln cap="flat" cmpd="sng" w="19050">
                        <a:solidFill>
                          <a:srgbClr val="122030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5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600"/>
                          <a:buFont typeface="Arial"/>
                          <a:buNone/>
                        </a:pPr>
                        <a:r>
                          <a:t/>
                        </a:r>
                        <a:endParaRPr b="1" i="0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  <p:sp>
                    <p:nvSpPr>
                      <p:cNvPr id="2382" name="Google Shape;2382;p115"/>
                      <p:cNvSpPr/>
                      <p:nvPr/>
                    </p:nvSpPr>
                    <p:spPr>
                      <a:xfrm>
                        <a:off x="6813938" y="3139828"/>
                        <a:ext cx="1214446" cy="357190"/>
                      </a:xfrm>
                      <a:prstGeom prst="roundRect">
                        <a:avLst>
                          <a:gd fmla="val 16667" name="adj"/>
                        </a:avLst>
                      </a:prstGeom>
                      <a:noFill/>
                      <a:ln cap="flat" cmpd="sng" w="19050">
                        <a:solidFill>
                          <a:srgbClr val="122030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5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600"/>
                          <a:buFont typeface="Arial"/>
                          <a:buNone/>
                        </a:pPr>
                        <a:r>
                          <a:t/>
                        </a:r>
                        <a:endParaRPr b="1" i="0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  <p:sp>
                    <p:nvSpPr>
                      <p:cNvPr id="2383" name="Google Shape;2383;p115"/>
                      <p:cNvSpPr/>
                      <p:nvPr/>
                    </p:nvSpPr>
                    <p:spPr>
                      <a:xfrm>
                        <a:off x="6242434" y="2068258"/>
                        <a:ext cx="571504" cy="357190"/>
                      </a:xfrm>
                      <a:prstGeom prst="roundRect">
                        <a:avLst>
                          <a:gd fmla="val 16667" name="adj"/>
                        </a:avLst>
                      </a:prstGeom>
                      <a:noFill/>
                      <a:ln cap="flat" cmpd="sng" w="19050">
                        <a:solidFill>
                          <a:srgbClr val="122030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5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600"/>
                          <a:buFont typeface="Arial"/>
                          <a:buNone/>
                        </a:pPr>
                        <a:r>
                          <a:rPr b="0" i="0" lang="en-US" sz="1600" u="none" cap="none" strike="noStrike">
                            <a:solidFill>
                              <a:srgbClr val="1A418E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rPr>
                          <a:t>"</a:t>
                        </a:r>
                        <a:r>
                          <a:rPr b="1" i="0" lang="en-US" sz="1600" u="none" cap="none" strike="noStrike">
                            <a:solidFill>
                              <a:srgbClr val="132E66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rPr>
                          <a:t>a</a:t>
                        </a:r>
                        <a:r>
                          <a:rPr b="0" i="0" lang="en-US" sz="1600" u="none" cap="none" strike="noStrike">
                            <a:solidFill>
                              <a:srgbClr val="1A418E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rPr>
                          <a:t>"</a:t>
                        </a:r>
                        <a:endParaRPr b="1" i="0" sz="16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endParaRPr>
                      </a:p>
                    </p:txBody>
                  </p:sp>
                  <p:sp>
                    <p:nvSpPr>
                      <p:cNvPr id="2384" name="Google Shape;2384;p115"/>
                      <p:cNvSpPr/>
                      <p:nvPr/>
                    </p:nvSpPr>
                    <p:spPr>
                      <a:xfrm>
                        <a:off x="6242434" y="2425448"/>
                        <a:ext cx="571504" cy="357190"/>
                      </a:xfrm>
                      <a:prstGeom prst="roundRect">
                        <a:avLst>
                          <a:gd fmla="val 16667" name="adj"/>
                        </a:avLst>
                      </a:prstGeom>
                      <a:noFill/>
                      <a:ln cap="flat" cmpd="sng" w="19050">
                        <a:solidFill>
                          <a:srgbClr val="122030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5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600"/>
                          <a:buFont typeface="Arial"/>
                          <a:buNone/>
                        </a:pPr>
                        <a:r>
                          <a:rPr b="0" i="0" lang="en-US" sz="1600" u="none" cap="none" strike="noStrike">
                            <a:solidFill>
                              <a:srgbClr val="1A418E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rPr>
                          <a:t>“</a:t>
                        </a:r>
                        <a:r>
                          <a:rPr b="1" i="0" lang="en-US" sz="1600" u="none" cap="none" strike="noStrike">
                            <a:solidFill>
                              <a:srgbClr val="132E66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rPr>
                          <a:t>b</a:t>
                        </a:r>
                        <a:r>
                          <a:rPr b="0" i="0" lang="en-US" sz="1600" u="none" cap="none" strike="noStrike">
                            <a:solidFill>
                              <a:srgbClr val="1A418E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rPr>
                          <a:t>"</a:t>
                        </a:r>
                        <a:endParaRPr b="1" i="0" sz="16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endParaRPr>
                      </a:p>
                    </p:txBody>
                  </p:sp>
                  <p:sp>
                    <p:nvSpPr>
                      <p:cNvPr id="2385" name="Google Shape;2385;p115"/>
                      <p:cNvSpPr/>
                      <p:nvPr/>
                    </p:nvSpPr>
                    <p:spPr>
                      <a:xfrm>
                        <a:off x="6242434" y="2782638"/>
                        <a:ext cx="571504" cy="357190"/>
                      </a:xfrm>
                      <a:prstGeom prst="roundRect">
                        <a:avLst>
                          <a:gd fmla="val 16667" name="adj"/>
                        </a:avLst>
                      </a:prstGeom>
                      <a:noFill/>
                      <a:ln cap="flat" cmpd="sng" w="19050">
                        <a:solidFill>
                          <a:srgbClr val="122030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5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600"/>
                          <a:buFont typeface="Arial"/>
                          <a:buNone/>
                        </a:pPr>
                        <a:r>
                          <a:rPr b="0" i="0" lang="en-US" sz="1600" u="none" cap="none" strike="noStrike">
                            <a:solidFill>
                              <a:srgbClr val="1A418E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rPr>
                          <a:t>“</a:t>
                        </a:r>
                        <a:r>
                          <a:rPr b="1" i="0" lang="en-US" sz="1600" u="none" cap="none" strike="noStrike">
                            <a:solidFill>
                              <a:srgbClr val="132E66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rPr>
                          <a:t>c</a:t>
                        </a:r>
                        <a:r>
                          <a:rPr b="0" i="0" lang="en-US" sz="1600" u="none" cap="none" strike="noStrike">
                            <a:solidFill>
                              <a:srgbClr val="1A418E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rPr>
                          <a:t>"</a:t>
                        </a:r>
                        <a:endParaRPr b="1" i="0" sz="16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endParaRPr>
                      </a:p>
                    </p:txBody>
                  </p:sp>
                  <p:sp>
                    <p:nvSpPr>
                      <p:cNvPr id="2386" name="Google Shape;2386;p115"/>
                      <p:cNvSpPr/>
                      <p:nvPr/>
                    </p:nvSpPr>
                    <p:spPr>
                      <a:xfrm>
                        <a:off x="6242434" y="3139828"/>
                        <a:ext cx="571504" cy="357190"/>
                      </a:xfrm>
                      <a:prstGeom prst="roundRect">
                        <a:avLst>
                          <a:gd fmla="val 16667" name="adj"/>
                        </a:avLst>
                      </a:prstGeom>
                      <a:noFill/>
                      <a:ln cap="flat" cmpd="sng" w="19050">
                        <a:solidFill>
                          <a:srgbClr val="122030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5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600"/>
                          <a:buFont typeface="Arial"/>
                          <a:buNone/>
                        </a:pPr>
                        <a:r>
                          <a:rPr b="0" i="0" lang="en-US" sz="1600" u="none" cap="none" strike="noStrike">
                            <a:solidFill>
                              <a:srgbClr val="1A418E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rPr>
                          <a:t>“</a:t>
                        </a:r>
                        <a:r>
                          <a:rPr b="1" i="0" lang="en-US" sz="1600" u="none" cap="none" strike="noStrike">
                            <a:solidFill>
                              <a:srgbClr val="1A418E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rPr>
                          <a:t>d</a:t>
                        </a:r>
                        <a:r>
                          <a:rPr b="0" i="0" lang="en-US" sz="1600" u="none" cap="none" strike="noStrike">
                            <a:solidFill>
                              <a:srgbClr val="1A418E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rPr>
                          <a:t>"</a:t>
                        </a:r>
                        <a:endParaRPr b="1" i="0" sz="16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endParaRPr>
                      </a:p>
                    </p:txBody>
                  </p:sp>
                </p:grpSp>
                <p:grpSp>
                  <p:nvGrpSpPr>
                    <p:cNvPr id="2387" name="Google Shape;2387;p115"/>
                    <p:cNvGrpSpPr/>
                    <p:nvPr/>
                  </p:nvGrpSpPr>
                  <p:grpSpPr>
                    <a:xfrm>
                      <a:off x="6242434" y="1739662"/>
                      <a:ext cx="1785950" cy="1721637"/>
                      <a:chOff x="6242434" y="1739662"/>
                      <a:chExt cx="1785950" cy="1721637"/>
                    </a:xfrm>
                  </p:grpSpPr>
                  <p:grpSp>
                    <p:nvGrpSpPr>
                      <p:cNvPr id="2388" name="Google Shape;2388;p115"/>
                      <p:cNvGrpSpPr/>
                      <p:nvPr/>
                    </p:nvGrpSpPr>
                    <p:grpSpPr>
                      <a:xfrm>
                        <a:off x="7278285" y="2103977"/>
                        <a:ext cx="285752" cy="1357322"/>
                        <a:chOff x="7278285" y="2103977"/>
                        <a:chExt cx="285752" cy="1357322"/>
                      </a:xfrm>
                    </p:grpSpPr>
                    <p:sp>
                      <p:nvSpPr>
                        <p:cNvPr id="2389" name="Google Shape;2389;p115"/>
                        <p:cNvSpPr/>
                        <p:nvPr/>
                      </p:nvSpPr>
                      <p:spPr>
                        <a:xfrm>
                          <a:off x="7278285" y="2103977"/>
                          <a:ext cx="285752" cy="285752"/>
                        </a:xfrm>
                        <a:prstGeom prst="ellipse">
                          <a:avLst/>
                        </a:prstGeom>
                        <a:solidFill>
                          <a:srgbClr val="A5A5A5"/>
                        </a:solidFill>
                        <a:ln>
                          <a:noFill/>
                        </a:ln>
                        <a:effectLst>
                          <a:outerShdw blurRad="44450" algn="ctr" dir="5400000" dist="27940">
                            <a:srgbClr val="000000">
                              <a:alpha val="30196"/>
                            </a:srgbClr>
                          </a:outerShdw>
                        </a:effectLst>
                      </p:spPr>
                      <p:txBody>
                        <a:bodyPr anchorCtr="0" anchor="ctr" bIns="45700" lIns="91425" spcFirstLastPara="1" rIns="91425" wrap="square" tIns="45700">
                          <a:noAutofit/>
                        </a:bodyPr>
                        <a:lstStyle/>
                        <a:p>
                          <a:pPr indent="0" lvl="0" marL="0" marR="0" rtl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600"/>
                            <a:buFont typeface="Arial"/>
                            <a:buNone/>
                          </a:pPr>
                          <a:r>
                            <a:t/>
                          </a:r>
                          <a:endParaRPr b="1" i="0" sz="1600" u="none" cap="none" strike="noStrike">
                            <a:solidFill>
                              <a:srgbClr val="132E66"/>
                            </a:solidFill>
                            <a:latin typeface="Dotum"/>
                            <a:ea typeface="Dotum"/>
                            <a:cs typeface="Dotum"/>
                            <a:sym typeface="Dotum"/>
                          </a:endParaRPr>
                        </a:p>
                      </p:txBody>
                    </p:sp>
                    <p:sp>
                      <p:nvSpPr>
                        <p:cNvPr id="2390" name="Google Shape;2390;p115"/>
                        <p:cNvSpPr/>
                        <p:nvPr/>
                      </p:nvSpPr>
                      <p:spPr>
                        <a:xfrm>
                          <a:off x="7278285" y="2461167"/>
                          <a:ext cx="285752" cy="285752"/>
                        </a:xfrm>
                        <a:prstGeom prst="ellipse">
                          <a:avLst/>
                        </a:prstGeom>
                        <a:solidFill>
                          <a:srgbClr val="A5A5A5"/>
                        </a:solidFill>
                        <a:ln>
                          <a:noFill/>
                        </a:ln>
                        <a:effectLst>
                          <a:outerShdw blurRad="44450" algn="ctr" dir="5400000" dist="27940">
                            <a:srgbClr val="000000">
                              <a:alpha val="30196"/>
                            </a:srgbClr>
                          </a:outerShdw>
                        </a:effectLst>
                      </p:spPr>
                      <p:txBody>
                        <a:bodyPr anchorCtr="0" anchor="ctr" bIns="45700" lIns="91425" spcFirstLastPara="1" rIns="91425" wrap="square" tIns="45700">
                          <a:noAutofit/>
                        </a:bodyPr>
                        <a:lstStyle/>
                        <a:p>
                          <a:pPr indent="0" lvl="0" marL="0" marR="0" rtl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600"/>
                            <a:buFont typeface="Arial"/>
                            <a:buNone/>
                          </a:pPr>
                          <a:r>
                            <a:t/>
                          </a:r>
                          <a:endParaRPr b="1" i="0" sz="1600" u="none" cap="none" strike="noStrike">
                            <a:solidFill>
                              <a:srgbClr val="132E66"/>
                            </a:solidFill>
                            <a:latin typeface="Dotum"/>
                            <a:ea typeface="Dotum"/>
                            <a:cs typeface="Dotum"/>
                            <a:sym typeface="Dotum"/>
                          </a:endParaRPr>
                        </a:p>
                      </p:txBody>
                    </p:sp>
                    <p:sp>
                      <p:nvSpPr>
                        <p:cNvPr id="2391" name="Google Shape;2391;p115"/>
                        <p:cNvSpPr/>
                        <p:nvPr/>
                      </p:nvSpPr>
                      <p:spPr>
                        <a:xfrm>
                          <a:off x="7278285" y="2818357"/>
                          <a:ext cx="285752" cy="285752"/>
                        </a:xfrm>
                        <a:prstGeom prst="ellipse">
                          <a:avLst/>
                        </a:prstGeom>
                        <a:solidFill>
                          <a:srgbClr val="A5A5A5"/>
                        </a:solidFill>
                        <a:ln>
                          <a:noFill/>
                        </a:ln>
                        <a:effectLst>
                          <a:outerShdw blurRad="44450" algn="ctr" dir="5400000" dist="27940">
                            <a:srgbClr val="000000">
                              <a:alpha val="30196"/>
                            </a:srgbClr>
                          </a:outerShdw>
                        </a:effectLst>
                      </p:spPr>
                      <p:txBody>
                        <a:bodyPr anchorCtr="0" anchor="ctr" bIns="45700" lIns="91425" spcFirstLastPara="1" rIns="91425" wrap="square" tIns="45700">
                          <a:noAutofit/>
                        </a:bodyPr>
                        <a:lstStyle/>
                        <a:p>
                          <a:pPr indent="0" lvl="0" marL="0" marR="0" rtl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600"/>
                            <a:buFont typeface="Arial"/>
                            <a:buNone/>
                          </a:pPr>
                          <a:r>
                            <a:t/>
                          </a:r>
                          <a:endParaRPr b="1" i="0" sz="1600" u="none" cap="none" strike="noStrike">
                            <a:solidFill>
                              <a:srgbClr val="132E66"/>
                            </a:solidFill>
                            <a:latin typeface="Dotum"/>
                            <a:ea typeface="Dotum"/>
                            <a:cs typeface="Dotum"/>
                            <a:sym typeface="Dotum"/>
                          </a:endParaRPr>
                        </a:p>
                      </p:txBody>
                    </p:sp>
                    <p:sp>
                      <p:nvSpPr>
                        <p:cNvPr id="2392" name="Google Shape;2392;p115"/>
                        <p:cNvSpPr/>
                        <p:nvPr/>
                      </p:nvSpPr>
                      <p:spPr>
                        <a:xfrm>
                          <a:off x="7278285" y="3175547"/>
                          <a:ext cx="285752" cy="285752"/>
                        </a:xfrm>
                        <a:prstGeom prst="ellipse">
                          <a:avLst/>
                        </a:prstGeom>
                        <a:solidFill>
                          <a:srgbClr val="A5A5A5"/>
                        </a:solidFill>
                        <a:ln>
                          <a:noFill/>
                        </a:ln>
                        <a:effectLst>
                          <a:outerShdw blurRad="44450" algn="ctr" dir="5400000" dist="27940">
                            <a:srgbClr val="000000">
                              <a:alpha val="30196"/>
                            </a:srgbClr>
                          </a:outerShdw>
                        </a:effectLst>
                      </p:spPr>
                      <p:txBody>
                        <a:bodyPr anchorCtr="0" anchor="ctr" bIns="45700" lIns="91425" spcFirstLastPara="1" rIns="91425" wrap="square" tIns="45700">
                          <a:noAutofit/>
                        </a:bodyPr>
                        <a:lstStyle/>
                        <a:p>
                          <a:pPr indent="0" lvl="0" marL="0" marR="0" rtl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600"/>
                            <a:buFont typeface="Arial"/>
                            <a:buNone/>
                          </a:pPr>
                          <a:r>
                            <a:t/>
                          </a:r>
                          <a:endParaRPr b="1" i="0" sz="1600" u="none" cap="none" strike="noStrike">
                            <a:solidFill>
                              <a:srgbClr val="132E66"/>
                            </a:solidFill>
                            <a:latin typeface="Dotum"/>
                            <a:ea typeface="Dotum"/>
                            <a:cs typeface="Dotum"/>
                            <a:sym typeface="Dotum"/>
                          </a:endParaRPr>
                        </a:p>
                      </p:txBody>
                    </p:sp>
                  </p:grpSp>
                  <p:grpSp>
                    <p:nvGrpSpPr>
                      <p:cNvPr id="2393" name="Google Shape;2393;p115"/>
                      <p:cNvGrpSpPr/>
                      <p:nvPr/>
                    </p:nvGrpSpPr>
                    <p:grpSpPr>
                      <a:xfrm>
                        <a:off x="6242434" y="1739662"/>
                        <a:ext cx="1785950" cy="357190"/>
                        <a:chOff x="6242434" y="1739662"/>
                        <a:chExt cx="1785950" cy="357190"/>
                      </a:xfrm>
                    </p:grpSpPr>
                    <p:sp>
                      <p:nvSpPr>
                        <p:cNvPr id="2394" name="Google Shape;2394;p115"/>
                        <p:cNvSpPr/>
                        <p:nvPr/>
                      </p:nvSpPr>
                      <p:spPr>
                        <a:xfrm>
                          <a:off x="6813938" y="1739662"/>
                          <a:ext cx="1214446" cy="357190"/>
                        </a:xfrm>
                        <a:prstGeom prst="roundRect">
                          <a:avLst>
                            <a:gd fmla="val 16667" name="adj"/>
                          </a:avLst>
                        </a:prstGeom>
                        <a:noFill/>
                        <a:ln>
                          <a:noFill/>
                        </a:ln>
                      </p:spPr>
                      <p:txBody>
                        <a:bodyPr anchorCtr="0" anchor="ctr" bIns="45700" lIns="91425" spcFirstLastPara="1" rIns="91425" wrap="square" tIns="45700">
                          <a:noAutofit/>
                        </a:bodyPr>
                        <a:lstStyle/>
                        <a:p>
                          <a:pPr indent="0" lvl="0" marL="0" marR="0" rtl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200"/>
                            <a:buFont typeface="Arial"/>
                            <a:buNone/>
                          </a:pPr>
                          <a:r>
                            <a:rPr b="1" i="0" lang="en-US" sz="1200" u="none" cap="none" strike="noStrike">
                              <a:solidFill>
                                <a:srgbClr val="132E66"/>
                              </a:solidFill>
                              <a:latin typeface="Malgun Gothic"/>
                              <a:ea typeface="Malgun Gothic"/>
                              <a:cs typeface="Malgun Gothic"/>
                              <a:sym typeface="Malgun Gothic"/>
                            </a:rPr>
                            <a:t>Value</a:t>
                          </a:r>
                          <a:endParaRPr b="1" i="0" sz="1200" u="none" cap="none" strike="noStrike">
                            <a:solidFill>
                              <a:srgbClr val="132E66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endParaRPr>
                        </a:p>
                      </p:txBody>
                    </p:sp>
                    <p:sp>
                      <p:nvSpPr>
                        <p:cNvPr id="2395" name="Google Shape;2395;p115"/>
                        <p:cNvSpPr/>
                        <p:nvPr/>
                      </p:nvSpPr>
                      <p:spPr>
                        <a:xfrm>
                          <a:off x="6242434" y="1739662"/>
                          <a:ext cx="571504" cy="357190"/>
                        </a:xfrm>
                        <a:prstGeom prst="roundRect">
                          <a:avLst>
                            <a:gd fmla="val 16667" name="adj"/>
                          </a:avLst>
                        </a:prstGeom>
                        <a:noFill/>
                        <a:ln>
                          <a:noFill/>
                        </a:ln>
                      </p:spPr>
                      <p:txBody>
                        <a:bodyPr anchorCtr="0" anchor="ctr" bIns="45700" lIns="91425" spcFirstLastPara="1" rIns="91425" wrap="square" tIns="45700">
                          <a:noAutofit/>
                        </a:bodyPr>
                        <a:lstStyle/>
                        <a:p>
                          <a:pPr indent="0" lvl="0" marL="0" marR="0" rtl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200"/>
                            <a:buFont typeface="Arial"/>
                            <a:buNone/>
                          </a:pPr>
                          <a:r>
                            <a:rPr b="1" i="0" lang="en-US" sz="1200" u="none" cap="none" strike="noStrike">
                              <a:solidFill>
                                <a:srgbClr val="132E66"/>
                              </a:solidFill>
                              <a:latin typeface="Malgun Gothic"/>
                              <a:ea typeface="Malgun Gothic"/>
                              <a:cs typeface="Malgun Gothic"/>
                              <a:sym typeface="Malgun Gothic"/>
                            </a:rPr>
                            <a:t>Key</a:t>
                          </a:r>
                          <a:endParaRPr b="1" i="0" sz="1200" u="none" cap="none" strike="noStrike">
                            <a:solidFill>
                              <a:srgbClr val="132E66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endParaRPr>
                        </a:p>
                      </p:txBody>
                    </p:sp>
                  </p:grpSp>
                </p:grpSp>
              </p:grpSp>
            </p:grpSp>
            <p:sp>
              <p:nvSpPr>
                <p:cNvPr id="2396" name="Google Shape;2396;p115"/>
                <p:cNvSpPr/>
                <p:nvPr/>
              </p:nvSpPr>
              <p:spPr>
                <a:xfrm>
                  <a:off x="5652125" y="4293098"/>
                  <a:ext cx="3168300" cy="1600500"/>
                </a:xfrm>
                <a:prstGeom prst="rect">
                  <a:avLst/>
                </a:prstGeom>
                <a:solidFill>
                  <a:schemeClr val="lt1"/>
                </a:solidFill>
                <a:ln cap="flat" cmpd="sng" w="25400">
                  <a:solidFill>
                    <a:srgbClr val="1D489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0" i="0" lang="en-US" sz="12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AbstractMap, Attributes, AuthProvider, ConcurrentHashMap, ConcurrentSkipListMap, EnumMap, HashMap, Hashtable, IdentityHashMap, LinkedHashMap, PrinterStateReasons, Properties, Provider, RenderingHints, SimpleBindings, TabularDataSupport, TreeMap, UIDefaults, WeakHashMap</a:t>
                  </a:r>
                  <a:endParaRPr b="0" i="0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</p:grpSp>
          <p:grpSp>
            <p:nvGrpSpPr>
              <p:cNvPr id="2397" name="Google Shape;2397;p115"/>
              <p:cNvGrpSpPr/>
              <p:nvPr/>
            </p:nvGrpSpPr>
            <p:grpSpPr>
              <a:xfrm>
                <a:off x="2987824" y="1343048"/>
                <a:ext cx="2664296" cy="4550486"/>
                <a:chOff x="2987824" y="1343048"/>
                <a:chExt cx="2664296" cy="4550486"/>
              </a:xfrm>
            </p:grpSpPr>
            <p:sp>
              <p:nvSpPr>
                <p:cNvPr id="2398" name="Google Shape;2398;p115"/>
                <p:cNvSpPr/>
                <p:nvPr/>
              </p:nvSpPr>
              <p:spPr>
                <a:xfrm>
                  <a:off x="2987824" y="4293096"/>
                  <a:ext cx="2664296" cy="1600438"/>
                </a:xfrm>
                <a:prstGeom prst="rect">
                  <a:avLst/>
                </a:prstGeom>
                <a:solidFill>
                  <a:schemeClr val="lt1"/>
                </a:solidFill>
                <a:ln cap="flat" cmpd="sng" w="25400">
                  <a:solidFill>
                    <a:srgbClr val="1D489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AbstractList, AbstractSequentialList, ArrayList, AttributeList, CopyOnWriteArrayList, LinkedList, RoleList, RoleUnresolvedList,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Stack, Vector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399" name="Google Shape;2399;p115"/>
                <p:cNvGrpSpPr/>
                <p:nvPr/>
              </p:nvGrpSpPr>
              <p:grpSpPr>
                <a:xfrm>
                  <a:off x="3113438" y="1343048"/>
                  <a:ext cx="2391300" cy="2877995"/>
                  <a:chOff x="3113438" y="1343048"/>
                  <a:chExt cx="2391300" cy="2877995"/>
                </a:xfrm>
              </p:grpSpPr>
              <p:sp>
                <p:nvSpPr>
                  <p:cNvPr id="2400" name="Google Shape;2400;p115"/>
                  <p:cNvSpPr/>
                  <p:nvPr/>
                </p:nvSpPr>
                <p:spPr>
                  <a:xfrm>
                    <a:off x="3824466" y="1343048"/>
                    <a:ext cx="1071570" cy="28575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rPr b="1" i="0" lang="en-US" sz="1600" u="sng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List 계열</a:t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01" name="Google Shape;2401;p115"/>
                  <p:cNvSpPr/>
                  <p:nvPr/>
                </p:nvSpPr>
                <p:spPr>
                  <a:xfrm>
                    <a:off x="3113438" y="3861043"/>
                    <a:ext cx="2391300" cy="360000"/>
                  </a:xfrm>
                  <a:prstGeom prst="roundRect">
                    <a:avLst>
                      <a:gd fmla="val 16667" name="adj"/>
                    </a:avLst>
                  </a:prstGeom>
                  <a:solidFill>
                    <a:srgbClr val="FFC000"/>
                  </a:solidFill>
                  <a:ln cap="flat" cmpd="sng" w="127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5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순서도 있고 중복 가능</a:t>
                    </a:r>
                    <a:endParaRPr b="1" i="0" sz="1500" u="none" cap="none" strike="noStrike">
                      <a:solidFill>
                        <a:srgbClr val="000000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grpSp>
                <p:nvGrpSpPr>
                  <p:cNvPr id="2402" name="Google Shape;2402;p115"/>
                  <p:cNvGrpSpPr/>
                  <p:nvPr/>
                </p:nvGrpSpPr>
                <p:grpSpPr>
                  <a:xfrm>
                    <a:off x="3173161" y="1568192"/>
                    <a:ext cx="2252671" cy="1932816"/>
                    <a:chOff x="3173161" y="1568192"/>
                    <a:chExt cx="2252671" cy="1932816"/>
                  </a:xfrm>
                </p:grpSpPr>
                <p:grpSp>
                  <p:nvGrpSpPr>
                    <p:cNvPr id="2403" name="Google Shape;2403;p115"/>
                    <p:cNvGrpSpPr/>
                    <p:nvPr/>
                  </p:nvGrpSpPr>
                  <p:grpSpPr>
                    <a:xfrm>
                      <a:off x="3782762" y="1568192"/>
                      <a:ext cx="1643070" cy="1928826"/>
                      <a:chOff x="3782762" y="1568192"/>
                      <a:chExt cx="1643070" cy="1928826"/>
                    </a:xfrm>
                  </p:grpSpPr>
                  <p:sp>
                    <p:nvSpPr>
                      <p:cNvPr id="2404" name="Google Shape;2404;p115"/>
                      <p:cNvSpPr/>
                      <p:nvPr/>
                    </p:nvSpPr>
                    <p:spPr>
                      <a:xfrm>
                        <a:off x="3782762" y="2068258"/>
                        <a:ext cx="1214446" cy="357190"/>
                      </a:xfrm>
                      <a:prstGeom prst="roundRect">
                        <a:avLst>
                          <a:gd fmla="val 16667" name="adj"/>
                        </a:avLst>
                      </a:prstGeom>
                      <a:noFill/>
                      <a:ln cap="flat" cmpd="sng" w="19050">
                        <a:solidFill>
                          <a:srgbClr val="122030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5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600"/>
                          <a:buFont typeface="Arial"/>
                          <a:buNone/>
                        </a:pPr>
                        <a:r>
                          <a:t/>
                        </a:r>
                        <a:endParaRPr b="1" i="0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  <p:sp>
                    <p:nvSpPr>
                      <p:cNvPr id="2405" name="Google Shape;2405;p115"/>
                      <p:cNvSpPr/>
                      <p:nvPr/>
                    </p:nvSpPr>
                    <p:spPr>
                      <a:xfrm>
                        <a:off x="3782762" y="2425448"/>
                        <a:ext cx="1214446" cy="357190"/>
                      </a:xfrm>
                      <a:prstGeom prst="roundRect">
                        <a:avLst>
                          <a:gd fmla="val 16667" name="adj"/>
                        </a:avLst>
                      </a:prstGeom>
                      <a:noFill/>
                      <a:ln cap="flat" cmpd="sng" w="19050">
                        <a:solidFill>
                          <a:srgbClr val="122030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5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600"/>
                          <a:buFont typeface="Arial"/>
                          <a:buNone/>
                        </a:pPr>
                        <a:r>
                          <a:t/>
                        </a:r>
                        <a:endParaRPr b="1" i="0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  <p:sp>
                    <p:nvSpPr>
                      <p:cNvPr id="2406" name="Google Shape;2406;p115"/>
                      <p:cNvSpPr/>
                      <p:nvPr/>
                    </p:nvSpPr>
                    <p:spPr>
                      <a:xfrm>
                        <a:off x="3782762" y="2782638"/>
                        <a:ext cx="1214446" cy="357190"/>
                      </a:xfrm>
                      <a:prstGeom prst="roundRect">
                        <a:avLst>
                          <a:gd fmla="val 16667" name="adj"/>
                        </a:avLst>
                      </a:prstGeom>
                      <a:noFill/>
                      <a:ln cap="flat" cmpd="sng" w="19050">
                        <a:solidFill>
                          <a:srgbClr val="122030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5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600"/>
                          <a:buFont typeface="Arial"/>
                          <a:buNone/>
                        </a:pPr>
                        <a:r>
                          <a:t/>
                        </a:r>
                        <a:endParaRPr b="1" i="0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  <p:sp>
                    <p:nvSpPr>
                      <p:cNvPr id="2407" name="Google Shape;2407;p115"/>
                      <p:cNvSpPr/>
                      <p:nvPr/>
                    </p:nvSpPr>
                    <p:spPr>
                      <a:xfrm>
                        <a:off x="3782762" y="3139828"/>
                        <a:ext cx="1214446" cy="357190"/>
                      </a:xfrm>
                      <a:prstGeom prst="roundRect">
                        <a:avLst>
                          <a:gd fmla="val 16667" name="adj"/>
                        </a:avLst>
                      </a:prstGeom>
                      <a:noFill/>
                      <a:ln cap="flat" cmpd="sng" w="19050">
                        <a:solidFill>
                          <a:srgbClr val="122030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5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600"/>
                          <a:buFont typeface="Arial"/>
                          <a:buNone/>
                        </a:pPr>
                        <a:r>
                          <a:t/>
                        </a:r>
                        <a:endParaRPr b="1" i="0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  <p:grpSp>
                    <p:nvGrpSpPr>
                      <p:cNvPr id="2408" name="Google Shape;2408;p115"/>
                      <p:cNvGrpSpPr/>
                      <p:nvPr/>
                    </p:nvGrpSpPr>
                    <p:grpSpPr>
                      <a:xfrm>
                        <a:off x="4247109" y="1568192"/>
                        <a:ext cx="1178723" cy="1893107"/>
                        <a:chOff x="4247109" y="1568192"/>
                        <a:chExt cx="1178723" cy="1893107"/>
                      </a:xfrm>
                    </p:grpSpPr>
                    <p:grpSp>
                      <p:nvGrpSpPr>
                        <p:cNvPr id="2409" name="Google Shape;2409;p115"/>
                        <p:cNvGrpSpPr/>
                        <p:nvPr/>
                      </p:nvGrpSpPr>
                      <p:grpSpPr>
                        <a:xfrm>
                          <a:off x="4247109" y="1852653"/>
                          <a:ext cx="714452" cy="1608646"/>
                          <a:chOff x="4247109" y="1852653"/>
                          <a:chExt cx="714452" cy="1608646"/>
                        </a:xfrm>
                      </p:grpSpPr>
                      <p:sp>
                        <p:nvSpPr>
                          <p:cNvPr id="2410" name="Google Shape;2410;p115"/>
                          <p:cNvSpPr/>
                          <p:nvPr/>
                        </p:nvSpPr>
                        <p:spPr>
                          <a:xfrm>
                            <a:off x="4247109" y="2103977"/>
                            <a:ext cx="285752" cy="285752"/>
                          </a:xfrm>
                          <a:prstGeom prst="ellipse">
                            <a:avLst/>
                          </a:prstGeom>
                          <a:solidFill>
                            <a:srgbClr val="A5A5A5"/>
                          </a:solidFill>
                          <a:ln>
                            <a:noFill/>
                          </a:ln>
                          <a:effectLst>
                            <a:outerShdw blurRad="44450" algn="ctr" dir="5400000" dist="27940">
                              <a:srgbClr val="000000">
                                <a:alpha val="30196"/>
                              </a:srgbClr>
                            </a:outerShdw>
                          </a:effectLst>
                        </p:spPr>
                        <p:txBody>
                          <a:bodyPr anchorCtr="0" anchor="ctr" bIns="45700" lIns="91425" spcFirstLastPara="1" rIns="91425" wrap="square" tIns="45700">
                            <a:noAutofit/>
                          </a:bodyPr>
                          <a:lstStyle/>
                          <a:p>
                            <a:pPr indent="0" lvl="0" marL="0" marR="0" rtl="0" algn="ctr">
                              <a:lnSpc>
                                <a:spcPct val="15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>
                                <a:srgbClr val="000000"/>
                              </a:buClr>
                              <a:buSzPts val="1600"/>
                              <a:buFont typeface="Arial"/>
                              <a:buNone/>
                            </a:pPr>
                            <a:r>
                              <a:t/>
                            </a:r>
                            <a:endParaRPr b="1" i="0" sz="1600" u="none" cap="none" strike="noStrike">
                              <a:solidFill>
                                <a:srgbClr val="132E66"/>
                              </a:solidFill>
                              <a:latin typeface="Dotum"/>
                              <a:ea typeface="Dotum"/>
                              <a:cs typeface="Dotum"/>
                              <a:sym typeface="Dotum"/>
                            </a:endParaRPr>
                          </a:p>
                        </p:txBody>
                      </p:sp>
                      <p:sp>
                        <p:nvSpPr>
                          <p:cNvPr id="2411" name="Google Shape;2411;p115"/>
                          <p:cNvSpPr/>
                          <p:nvPr/>
                        </p:nvSpPr>
                        <p:spPr>
                          <a:xfrm>
                            <a:off x="4247109" y="2461167"/>
                            <a:ext cx="285752" cy="285752"/>
                          </a:xfrm>
                          <a:prstGeom prst="ellipse">
                            <a:avLst/>
                          </a:prstGeom>
                          <a:solidFill>
                            <a:srgbClr val="A5A5A5"/>
                          </a:solidFill>
                          <a:ln>
                            <a:noFill/>
                          </a:ln>
                          <a:effectLst>
                            <a:outerShdw blurRad="44450" algn="ctr" dir="5400000" dist="27940">
                              <a:srgbClr val="000000">
                                <a:alpha val="30196"/>
                              </a:srgbClr>
                            </a:outerShdw>
                          </a:effectLst>
                        </p:spPr>
                        <p:txBody>
                          <a:bodyPr anchorCtr="0" anchor="ctr" bIns="45700" lIns="91425" spcFirstLastPara="1" rIns="91425" wrap="square" tIns="45700">
                            <a:noAutofit/>
                          </a:bodyPr>
                          <a:lstStyle/>
                          <a:p>
                            <a:pPr indent="0" lvl="0" marL="0" marR="0" rtl="0" algn="ctr">
                              <a:lnSpc>
                                <a:spcPct val="15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>
                                <a:srgbClr val="000000"/>
                              </a:buClr>
                              <a:buSzPts val="1600"/>
                              <a:buFont typeface="Arial"/>
                              <a:buNone/>
                            </a:pPr>
                            <a:r>
                              <a:t/>
                            </a:r>
                            <a:endParaRPr b="1" i="0" sz="1600" u="none" cap="none" strike="noStrike">
                              <a:solidFill>
                                <a:srgbClr val="132E66"/>
                              </a:solidFill>
                              <a:latin typeface="Dotum"/>
                              <a:ea typeface="Dotum"/>
                              <a:cs typeface="Dotum"/>
                              <a:sym typeface="Dotum"/>
                            </a:endParaRPr>
                          </a:p>
                        </p:txBody>
                      </p:sp>
                      <p:sp>
                        <p:nvSpPr>
                          <p:cNvPr id="2412" name="Google Shape;2412;p115"/>
                          <p:cNvSpPr/>
                          <p:nvPr/>
                        </p:nvSpPr>
                        <p:spPr>
                          <a:xfrm>
                            <a:off x="4247109" y="2818357"/>
                            <a:ext cx="285752" cy="285752"/>
                          </a:xfrm>
                          <a:prstGeom prst="ellipse">
                            <a:avLst/>
                          </a:prstGeom>
                          <a:solidFill>
                            <a:srgbClr val="A5A5A5"/>
                          </a:solidFill>
                          <a:ln>
                            <a:noFill/>
                          </a:ln>
                          <a:effectLst>
                            <a:outerShdw blurRad="44450" algn="ctr" dir="5400000" dist="27940">
                              <a:srgbClr val="000000">
                                <a:alpha val="30196"/>
                              </a:srgbClr>
                            </a:outerShdw>
                          </a:effectLst>
                        </p:spPr>
                        <p:txBody>
                          <a:bodyPr anchorCtr="0" anchor="ctr" bIns="45700" lIns="91425" spcFirstLastPara="1" rIns="91425" wrap="square" tIns="45700">
                            <a:noAutofit/>
                          </a:bodyPr>
                          <a:lstStyle/>
                          <a:p>
                            <a:pPr indent="0" lvl="0" marL="0" marR="0" rtl="0" algn="ctr">
                              <a:lnSpc>
                                <a:spcPct val="15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>
                                <a:srgbClr val="000000"/>
                              </a:buClr>
                              <a:buSzPts val="1600"/>
                              <a:buFont typeface="Arial"/>
                              <a:buNone/>
                            </a:pPr>
                            <a:r>
                              <a:t/>
                            </a:r>
                            <a:endParaRPr b="1" i="0" sz="1600" u="none" cap="none" strike="noStrike">
                              <a:solidFill>
                                <a:srgbClr val="132E66"/>
                              </a:solidFill>
                              <a:latin typeface="Dotum"/>
                              <a:ea typeface="Dotum"/>
                              <a:cs typeface="Dotum"/>
                              <a:sym typeface="Dotum"/>
                            </a:endParaRPr>
                          </a:p>
                        </p:txBody>
                      </p:sp>
                      <p:sp>
                        <p:nvSpPr>
                          <p:cNvPr id="2413" name="Google Shape;2413;p115"/>
                          <p:cNvSpPr/>
                          <p:nvPr/>
                        </p:nvSpPr>
                        <p:spPr>
                          <a:xfrm>
                            <a:off x="4247109" y="3175547"/>
                            <a:ext cx="285752" cy="285752"/>
                          </a:xfrm>
                          <a:prstGeom prst="ellipse">
                            <a:avLst/>
                          </a:prstGeom>
                          <a:solidFill>
                            <a:srgbClr val="A5A5A5"/>
                          </a:solidFill>
                          <a:ln>
                            <a:noFill/>
                          </a:ln>
                          <a:effectLst>
                            <a:outerShdw blurRad="44450" algn="ctr" dir="5400000" dist="27940">
                              <a:srgbClr val="000000">
                                <a:alpha val="30196"/>
                              </a:srgbClr>
                            </a:outerShdw>
                          </a:effectLst>
                        </p:spPr>
                        <p:txBody>
                          <a:bodyPr anchorCtr="0" anchor="ctr" bIns="45700" lIns="91425" spcFirstLastPara="1" rIns="91425" wrap="square" tIns="45700">
                            <a:noAutofit/>
                          </a:bodyPr>
                          <a:lstStyle/>
                          <a:p>
                            <a:pPr indent="0" lvl="0" marL="0" marR="0" rtl="0" algn="ctr">
                              <a:lnSpc>
                                <a:spcPct val="15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>
                                <a:srgbClr val="000000"/>
                              </a:buClr>
                              <a:buSzPts val="1600"/>
                              <a:buFont typeface="Arial"/>
                              <a:buNone/>
                            </a:pPr>
                            <a:r>
                              <a:t/>
                            </a:r>
                            <a:endParaRPr b="1" i="0" sz="1600" u="none" cap="none" strike="noStrike">
                              <a:solidFill>
                                <a:srgbClr val="132E66"/>
                              </a:solidFill>
                              <a:latin typeface="Dotum"/>
                              <a:ea typeface="Dotum"/>
                              <a:cs typeface="Dotum"/>
                              <a:sym typeface="Dotum"/>
                            </a:endParaRPr>
                          </a:p>
                        </p:txBody>
                      </p:sp>
                      <p:cxnSp>
                        <p:nvCxnSpPr>
                          <p:cNvPr id="2414" name="Google Shape;2414;p115"/>
                          <p:cNvCxnSpPr>
                            <a:endCxn id="2410" idx="6"/>
                          </p:cNvCxnSpPr>
                          <p:nvPr/>
                        </p:nvCxnSpPr>
                        <p:spPr>
                          <a:xfrm flipH="1">
                            <a:off x="4532861" y="1852653"/>
                            <a:ext cx="428700" cy="394200"/>
                          </a:xfrm>
                          <a:prstGeom prst="straightConnector1">
                            <a:avLst/>
                          </a:prstGeom>
                          <a:noFill/>
                          <a:ln cap="flat" cmpd="sng" w="25400">
                            <a:solidFill>
                              <a:schemeClr val="dk1"/>
                            </a:solidFill>
                            <a:prstDash val="solid"/>
                            <a:round/>
                            <a:headEnd len="sm" w="sm" type="none"/>
                            <a:tailEnd len="med" w="med" type="triangle"/>
                          </a:ln>
                        </p:spPr>
                      </p:cxnSp>
                    </p:grpSp>
                    <p:sp>
                      <p:nvSpPr>
                        <p:cNvPr id="2415" name="Google Shape;2415;p115"/>
                        <p:cNvSpPr txBox="1"/>
                        <p:nvPr/>
                      </p:nvSpPr>
                      <p:spPr>
                        <a:xfrm>
                          <a:off x="4854332" y="1568192"/>
                          <a:ext cx="571500" cy="585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  <p:txBody>
                        <a:bodyPr anchorCtr="0" anchor="t" bIns="45700" lIns="91425" spcFirstLastPara="1" rIns="91425" wrap="square" tIns="45700">
                          <a:spAutoFit/>
                        </a:bodyPr>
                        <a:lstStyle/>
                        <a:p>
                          <a:pPr indent="0" lvl="0" marL="0" marR="0" rtl="0" algn="l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600"/>
                            <a:buFont typeface="Arial"/>
                            <a:buNone/>
                          </a:pPr>
                          <a:r>
                            <a:rPr b="0" i="0" lang="en-US" sz="1600" u="none" cap="none" strike="noStrike">
                              <a:solidFill>
                                <a:srgbClr val="1A418E"/>
                              </a:solidFill>
                              <a:latin typeface="Malgun Gothic"/>
                              <a:ea typeface="Malgun Gothic"/>
                              <a:cs typeface="Malgun Gothic"/>
                              <a:sym typeface="Malgun Gothic"/>
                            </a:rPr>
                            <a:t>"</a:t>
                          </a:r>
                          <a:r>
                            <a:rPr b="1" i="0" lang="en-US" sz="1600" u="none" cap="none" strike="noStrike">
                              <a:solidFill>
                                <a:srgbClr val="132E66"/>
                              </a:solidFill>
                              <a:latin typeface="Malgun Gothic"/>
                              <a:ea typeface="Malgun Gothic"/>
                              <a:cs typeface="Malgun Gothic"/>
                              <a:sym typeface="Malgun Gothic"/>
                            </a:rPr>
                            <a:t>a</a:t>
                          </a:r>
                          <a:r>
                            <a:rPr b="0" i="0" lang="en-US" sz="1600" u="none" cap="none" strike="noStrike">
                              <a:solidFill>
                                <a:srgbClr val="1A418E"/>
                              </a:solidFill>
                              <a:latin typeface="Malgun Gothic"/>
                              <a:ea typeface="Malgun Gothic"/>
                              <a:cs typeface="Malgun Gothic"/>
                              <a:sym typeface="Malgun Gothic"/>
                            </a:rPr>
                            <a:t>"</a:t>
                          </a:r>
                          <a:endParaRPr b="1" i="0" sz="1600" u="none" cap="none" strike="noStrike">
                            <a:solidFill>
                              <a:srgbClr val="132E66"/>
                            </a:solidFill>
                            <a:latin typeface="Dotum"/>
                            <a:ea typeface="Dotum"/>
                            <a:cs typeface="Dotum"/>
                            <a:sym typeface="Dotum"/>
                          </a:endParaRPr>
                        </a:p>
                        <a:p>
                          <a:pPr indent="0" lvl="0" marL="0" marR="0" rtl="0" algn="l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600"/>
                            <a:buFont typeface="Arial"/>
                            <a:buNone/>
                          </a:pPr>
                          <a:r>
                            <a:t/>
                          </a:r>
                          <a:endParaRPr b="1" i="0" sz="1600" u="none" cap="none" strike="noStrike">
                            <a:solidFill>
                              <a:srgbClr val="132E66"/>
                            </a:solidFill>
                            <a:latin typeface="Dotum"/>
                            <a:ea typeface="Dotum"/>
                            <a:cs typeface="Dotum"/>
                            <a:sym typeface="Dotum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416" name="Google Shape;2416;p115"/>
                    <p:cNvGrpSpPr/>
                    <p:nvPr/>
                  </p:nvGrpSpPr>
                  <p:grpSpPr>
                    <a:xfrm>
                      <a:off x="3173161" y="1639630"/>
                      <a:ext cx="785818" cy="1861378"/>
                      <a:chOff x="3173161" y="1639630"/>
                      <a:chExt cx="785818" cy="1861378"/>
                    </a:xfrm>
                  </p:grpSpPr>
                  <p:grpSp>
                    <p:nvGrpSpPr>
                      <p:cNvPr id="2417" name="Google Shape;2417;p115"/>
                      <p:cNvGrpSpPr/>
                      <p:nvPr/>
                    </p:nvGrpSpPr>
                    <p:grpSpPr>
                      <a:xfrm>
                        <a:off x="3173161" y="1639630"/>
                        <a:ext cx="785818" cy="1501338"/>
                        <a:chOff x="3173161" y="1639630"/>
                        <a:chExt cx="785818" cy="1501338"/>
                      </a:xfrm>
                    </p:grpSpPr>
                    <p:grpSp>
                      <p:nvGrpSpPr>
                        <p:cNvPr id="2418" name="Google Shape;2418;p115"/>
                        <p:cNvGrpSpPr/>
                        <p:nvPr/>
                      </p:nvGrpSpPr>
                      <p:grpSpPr>
                        <a:xfrm>
                          <a:off x="3173161" y="1639630"/>
                          <a:ext cx="785818" cy="1138448"/>
                          <a:chOff x="3173161" y="1639630"/>
                          <a:chExt cx="785818" cy="1138448"/>
                        </a:xfrm>
                      </p:grpSpPr>
                      <p:sp>
                        <p:nvSpPr>
                          <p:cNvPr id="2419" name="Google Shape;2419;p115"/>
                          <p:cNvSpPr/>
                          <p:nvPr/>
                        </p:nvSpPr>
                        <p:spPr>
                          <a:xfrm>
                            <a:off x="3347864" y="2063698"/>
                            <a:ext cx="428628" cy="3571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  <p:txBody>
                          <a:bodyPr anchorCtr="0" anchor="ctr" bIns="45700" lIns="91425" spcFirstLastPara="1" rIns="91425" wrap="square" tIns="45700">
                            <a:noAutofit/>
                          </a:bodyPr>
                          <a:lstStyle/>
                          <a:p>
                            <a:pPr indent="0" lvl="0" marL="0" marR="0" rtl="0" algn="ctr">
                              <a:lnSpc>
                                <a:spcPct val="15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>
                                <a:srgbClr val="000000"/>
                              </a:buClr>
                              <a:buSzPts val="1400"/>
                              <a:buFont typeface="Arial"/>
                              <a:buNone/>
                            </a:pPr>
                            <a:r>
                              <a:rPr b="1" i="0" lang="en-US" sz="1400" u="none" cap="none" strike="noStrike">
                                <a:solidFill>
                                  <a:srgbClr val="132E66"/>
                                </a:solidFill>
                                <a:latin typeface="Malgun Gothic"/>
                                <a:ea typeface="Malgun Gothic"/>
                                <a:cs typeface="Malgun Gothic"/>
                                <a:sym typeface="Malgun Gothic"/>
                              </a:rPr>
                              <a:t>0</a:t>
                            </a:r>
                            <a:endParaRPr b="1" i="0" sz="1400" u="none" cap="none" strike="noStrike">
                              <a:solidFill>
                                <a:srgbClr val="132E66"/>
                              </a:solidFill>
                              <a:latin typeface="Malgun Gothic"/>
                              <a:ea typeface="Malgun Gothic"/>
                              <a:cs typeface="Malgun Gothic"/>
                              <a:sym typeface="Malgun Gothic"/>
                            </a:endParaRPr>
                          </a:p>
                        </p:txBody>
                      </p:sp>
                      <p:sp>
                        <p:nvSpPr>
                          <p:cNvPr id="2420" name="Google Shape;2420;p115"/>
                          <p:cNvSpPr/>
                          <p:nvPr/>
                        </p:nvSpPr>
                        <p:spPr>
                          <a:xfrm>
                            <a:off x="3173161" y="1639630"/>
                            <a:ext cx="785818" cy="21431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  <p:txBody>
                          <a:bodyPr anchorCtr="0" anchor="ctr" bIns="45700" lIns="91425" spcFirstLastPara="1" rIns="91425" wrap="square" tIns="45700">
                            <a:noAutofit/>
                          </a:bodyPr>
                          <a:lstStyle/>
                          <a:p>
                            <a:pPr indent="0" lvl="0" marL="0" marR="0" rtl="0" algn="ctr">
                              <a:lnSpc>
                                <a:spcPct val="15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>
                                <a:srgbClr val="000000"/>
                              </a:buClr>
                              <a:buSzPts val="1200"/>
                              <a:buFont typeface="Arial"/>
                              <a:buNone/>
                            </a:pPr>
                            <a:r>
                              <a:rPr b="1" i="0" lang="en-US" sz="1200" u="none" cap="none" strike="noStrike">
                                <a:solidFill>
                                  <a:srgbClr val="132E66"/>
                                </a:solidFill>
                                <a:latin typeface="Malgun Gothic"/>
                                <a:ea typeface="Malgun Gothic"/>
                                <a:cs typeface="Malgun Gothic"/>
                                <a:sym typeface="Malgun Gothic"/>
                              </a:rPr>
                              <a:t>index</a:t>
                            </a:r>
                            <a:endParaRPr b="1" i="0" sz="1200" u="none" cap="none" strike="noStrike">
                              <a:solidFill>
                                <a:srgbClr val="132E66"/>
                              </a:solidFill>
                              <a:latin typeface="Malgun Gothic"/>
                              <a:ea typeface="Malgun Gothic"/>
                              <a:cs typeface="Malgun Gothic"/>
                              <a:sym typeface="Malgun Gothic"/>
                            </a:endParaRPr>
                          </a:p>
                        </p:txBody>
                      </p:sp>
                      <p:cxnSp>
                        <p:nvCxnSpPr>
                          <p:cNvPr id="2421" name="Google Shape;2421;p115"/>
                          <p:cNvCxnSpPr>
                            <a:stCxn id="2420" idx="2"/>
                            <a:endCxn id="2419" idx="0"/>
                          </p:cNvCxnSpPr>
                          <p:nvPr/>
                        </p:nvCxnSpPr>
                        <p:spPr>
                          <a:xfrm flipH="1">
                            <a:off x="3562170" y="1853944"/>
                            <a:ext cx="3900" cy="209700"/>
                          </a:xfrm>
                          <a:prstGeom prst="straightConnector1">
                            <a:avLst/>
                          </a:prstGeom>
                          <a:noFill/>
                          <a:ln cap="flat" cmpd="sng" w="12700">
                            <a:solidFill>
                              <a:schemeClr val="dk1"/>
                            </a:solidFill>
                            <a:prstDash val="dot"/>
                            <a:round/>
                            <a:headEnd len="sm" w="sm" type="none"/>
                            <a:tailEnd len="med" w="med" type="triangle"/>
                          </a:ln>
                        </p:spPr>
                      </p:cxnSp>
                      <p:sp>
                        <p:nvSpPr>
                          <p:cNvPr id="2422" name="Google Shape;2422;p115"/>
                          <p:cNvSpPr/>
                          <p:nvPr/>
                        </p:nvSpPr>
                        <p:spPr>
                          <a:xfrm>
                            <a:off x="3347864" y="2420888"/>
                            <a:ext cx="428628" cy="3571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  <p:txBody>
                          <a:bodyPr anchorCtr="0" anchor="ctr" bIns="45700" lIns="91425" spcFirstLastPara="1" rIns="91425" wrap="square" tIns="45700">
                            <a:noAutofit/>
                          </a:bodyPr>
                          <a:lstStyle/>
                          <a:p>
                            <a:pPr indent="0" lvl="0" marL="0" marR="0" rtl="0" algn="ctr">
                              <a:lnSpc>
                                <a:spcPct val="15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>
                                <a:srgbClr val="000000"/>
                              </a:buClr>
                              <a:buSzPts val="1400"/>
                              <a:buFont typeface="Arial"/>
                              <a:buNone/>
                            </a:pPr>
                            <a:r>
                              <a:rPr b="1" i="0" lang="en-US" sz="1400" u="none" cap="none" strike="noStrike">
                                <a:solidFill>
                                  <a:srgbClr val="132E66"/>
                                </a:solidFill>
                                <a:latin typeface="Malgun Gothic"/>
                                <a:ea typeface="Malgun Gothic"/>
                                <a:cs typeface="Malgun Gothic"/>
                                <a:sym typeface="Malgun Gothic"/>
                              </a:rPr>
                              <a:t>1</a:t>
                            </a:r>
                            <a:endParaRPr b="1" i="0" sz="1400" u="none" cap="none" strike="noStrike">
                              <a:solidFill>
                                <a:srgbClr val="132E66"/>
                              </a:solidFill>
                              <a:latin typeface="Malgun Gothic"/>
                              <a:ea typeface="Malgun Gothic"/>
                              <a:cs typeface="Malgun Gothic"/>
                              <a:sym typeface="Malgun Gothic"/>
                            </a:endParaRPr>
                          </a:p>
                        </p:txBody>
                      </p:sp>
                    </p:grpSp>
                    <p:sp>
                      <p:nvSpPr>
                        <p:cNvPr id="2423" name="Google Shape;2423;p115"/>
                        <p:cNvSpPr/>
                        <p:nvPr/>
                      </p:nvSpPr>
                      <p:spPr>
                        <a:xfrm>
                          <a:off x="3347864" y="2783778"/>
                          <a:ext cx="428628" cy="3571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  <p:txBody>
                        <a:bodyPr anchorCtr="0" anchor="ctr" bIns="45700" lIns="91425" spcFirstLastPara="1" rIns="91425" wrap="square" tIns="45700">
                          <a:noAutofit/>
                        </a:bodyPr>
                        <a:lstStyle/>
                        <a:p>
                          <a:pPr indent="0" lvl="0" marL="0" marR="0" rtl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400"/>
                            <a:buFont typeface="Arial"/>
                            <a:buNone/>
                          </a:pPr>
                          <a:r>
                            <a:rPr b="1" i="0" lang="en-US" sz="1400" u="none" cap="none" strike="noStrike">
                              <a:solidFill>
                                <a:srgbClr val="132E66"/>
                              </a:solidFill>
                              <a:latin typeface="Malgun Gothic"/>
                              <a:ea typeface="Malgun Gothic"/>
                              <a:cs typeface="Malgun Gothic"/>
                              <a:sym typeface="Malgun Gothic"/>
                            </a:rPr>
                            <a:t>2</a:t>
                          </a:r>
                          <a:endParaRPr b="1" i="0" sz="1400" u="none" cap="none" strike="noStrike">
                            <a:solidFill>
                              <a:srgbClr val="132E66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endParaRPr>
                        </a:p>
                      </p:txBody>
                    </p:sp>
                  </p:grpSp>
                  <p:sp>
                    <p:nvSpPr>
                      <p:cNvPr id="2424" name="Google Shape;2424;p115"/>
                      <p:cNvSpPr/>
                      <p:nvPr/>
                    </p:nvSpPr>
                    <p:spPr>
                      <a:xfrm>
                        <a:off x="3347864" y="3143818"/>
                        <a:ext cx="428628" cy="357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5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rPr b="1" i="0" lang="en-US" sz="1400" u="none" cap="none" strike="noStrike">
                            <a:solidFill>
                              <a:srgbClr val="132E66"/>
                            </a:solidFill>
                            <a:latin typeface="Malgun Gothic"/>
                            <a:ea typeface="Malgun Gothic"/>
                            <a:cs typeface="Malgun Gothic"/>
                            <a:sym typeface="Malgun Gothic"/>
                          </a:rPr>
                          <a:t>3</a:t>
                        </a:r>
                        <a:endParaRPr b="1" i="0" sz="14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endParaRPr>
                      </a:p>
                    </p:txBody>
                  </p:sp>
                </p:grpSp>
              </p:grpSp>
            </p:grpSp>
          </p:grpSp>
        </p:grpSp>
      </p:grp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9" name="Shape 2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0" name="Google Shape;2430;p11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431" name="Google Shape;2431;p11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cxnSp>
        <p:nvCxnSpPr>
          <p:cNvPr id="2432" name="Google Shape;2432;p116"/>
          <p:cNvCxnSpPr>
            <a:stCxn id="2433" idx="2"/>
            <a:endCxn id="2434" idx="0"/>
          </p:cNvCxnSpPr>
          <p:nvPr/>
        </p:nvCxnSpPr>
        <p:spPr>
          <a:xfrm flipH="1" rot="-5400000">
            <a:off x="3031601" y="927083"/>
            <a:ext cx="206100" cy="1047600"/>
          </a:xfrm>
          <a:prstGeom prst="bentConnector3">
            <a:avLst>
              <a:gd fmla="val 50031" name="adj1"/>
            </a:avLst>
          </a:prstGeom>
          <a:noFill/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</p:cxnSp>
      <p:cxnSp>
        <p:nvCxnSpPr>
          <p:cNvPr id="2435" name="Google Shape;2435;p116"/>
          <p:cNvCxnSpPr>
            <a:stCxn id="2433" idx="2"/>
            <a:endCxn id="2436" idx="0"/>
          </p:cNvCxnSpPr>
          <p:nvPr/>
        </p:nvCxnSpPr>
        <p:spPr>
          <a:xfrm rot="5400000">
            <a:off x="1955201" y="908183"/>
            <a:ext cx="216000" cy="1095300"/>
          </a:xfrm>
          <a:prstGeom prst="bentConnector3">
            <a:avLst>
              <a:gd fmla="val 50006" name="adj1"/>
            </a:avLst>
          </a:prstGeom>
          <a:noFill/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</p:cxnSp>
      <p:sp>
        <p:nvSpPr>
          <p:cNvPr id="2437" name="Google Shape;2437;p116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JFC(Java Foundation Class)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38" name="Google Shape;2438;p116"/>
          <p:cNvSpPr/>
          <p:nvPr/>
        </p:nvSpPr>
        <p:spPr>
          <a:xfrm>
            <a:off x="633382" y="2273056"/>
            <a:ext cx="3925200" cy="3231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void add(Object obj)</a:t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39" name="Google Shape;2439;p116"/>
          <p:cNvSpPr/>
          <p:nvPr/>
        </p:nvSpPr>
        <p:spPr>
          <a:xfrm>
            <a:off x="2708551" y="2625025"/>
            <a:ext cx="1854600" cy="323100"/>
          </a:xfrm>
          <a:prstGeom prst="roundRect">
            <a:avLst>
              <a:gd fmla="val 16667" name="adj"/>
            </a:avLst>
          </a:prstGeom>
          <a:solidFill>
            <a:srgbClr val="3C7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Object get(int index)</a:t>
            </a:r>
            <a:endParaRPr b="1" i="0" sz="12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40" name="Google Shape;2440;p116"/>
          <p:cNvSpPr/>
          <p:nvPr/>
        </p:nvSpPr>
        <p:spPr>
          <a:xfrm>
            <a:off x="633382" y="3680902"/>
            <a:ext cx="3925200" cy="3231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Object[] toArray ()</a:t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41" name="Google Shape;2441;p116"/>
          <p:cNvSpPr/>
          <p:nvPr/>
        </p:nvSpPr>
        <p:spPr>
          <a:xfrm>
            <a:off x="633382" y="2976979"/>
            <a:ext cx="3925200" cy="3231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boolean remove(Object obj)</a:t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42" name="Google Shape;2442;p116"/>
          <p:cNvSpPr/>
          <p:nvPr/>
        </p:nvSpPr>
        <p:spPr>
          <a:xfrm>
            <a:off x="633382" y="4028304"/>
            <a:ext cx="3925200" cy="3231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Iterator iterator ()</a:t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2443" name="Google Shape;2443;p116"/>
          <p:cNvGrpSpPr/>
          <p:nvPr/>
        </p:nvGrpSpPr>
        <p:grpSpPr>
          <a:xfrm>
            <a:off x="643250" y="1006370"/>
            <a:ext cx="8000461" cy="1230055"/>
            <a:chOff x="647350" y="1143321"/>
            <a:chExt cx="8000461" cy="1230055"/>
          </a:xfrm>
        </p:grpSpPr>
        <p:sp>
          <p:nvSpPr>
            <p:cNvPr id="2433" name="Google Shape;2433;p116"/>
            <p:cNvSpPr/>
            <p:nvPr/>
          </p:nvSpPr>
          <p:spPr>
            <a:xfrm>
              <a:off x="1871700" y="1161632"/>
              <a:ext cx="1486501" cy="323152"/>
            </a:xfrm>
            <a:prstGeom prst="roundRect">
              <a:avLst>
                <a:gd fmla="val 16667" name="adj"/>
              </a:avLst>
            </a:prstGeom>
            <a:solidFill>
              <a:srgbClr val="FFF2CC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Collection</a:t>
              </a:r>
              <a:endParaRPr b="1" i="0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444" name="Google Shape;2444;p116"/>
            <p:cNvSpPr/>
            <p:nvPr/>
          </p:nvSpPr>
          <p:spPr>
            <a:xfrm>
              <a:off x="5965819" y="1143321"/>
              <a:ext cx="1486501" cy="323152"/>
            </a:xfrm>
            <a:prstGeom prst="roundRect">
              <a:avLst>
                <a:gd fmla="val 16667" name="adj"/>
              </a:avLst>
            </a:prstGeom>
            <a:solidFill>
              <a:srgbClr val="F4CCCC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Map</a:t>
              </a:r>
              <a:endParaRPr b="1" i="0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grpSp>
          <p:nvGrpSpPr>
            <p:cNvPr id="2445" name="Google Shape;2445;p116"/>
            <p:cNvGrpSpPr/>
            <p:nvPr/>
          </p:nvGrpSpPr>
          <p:grpSpPr>
            <a:xfrm>
              <a:off x="647350" y="1662441"/>
              <a:ext cx="8000461" cy="710935"/>
              <a:chOff x="647350" y="1662441"/>
              <a:chExt cx="8000461" cy="710935"/>
            </a:xfrm>
          </p:grpSpPr>
          <p:grpSp>
            <p:nvGrpSpPr>
              <p:cNvPr id="2446" name="Google Shape;2446;p116"/>
              <p:cNvGrpSpPr/>
              <p:nvPr/>
            </p:nvGrpSpPr>
            <p:grpSpPr>
              <a:xfrm>
                <a:off x="647350" y="1691013"/>
                <a:ext cx="3924525" cy="680287"/>
                <a:chOff x="647350" y="1691013"/>
                <a:chExt cx="3924525" cy="680287"/>
              </a:xfrm>
            </p:grpSpPr>
            <p:grpSp>
              <p:nvGrpSpPr>
                <p:cNvPr id="2447" name="Google Shape;2447;p116"/>
                <p:cNvGrpSpPr/>
                <p:nvPr/>
              </p:nvGrpSpPr>
              <p:grpSpPr>
                <a:xfrm>
                  <a:off x="647350" y="1700808"/>
                  <a:ext cx="1978500" cy="657787"/>
                  <a:chOff x="647350" y="1700808"/>
                  <a:chExt cx="1978500" cy="657787"/>
                </a:xfrm>
              </p:grpSpPr>
              <p:sp>
                <p:nvSpPr>
                  <p:cNvPr id="2436" name="Google Shape;2436;p116"/>
                  <p:cNvSpPr/>
                  <p:nvPr/>
                </p:nvSpPr>
                <p:spPr>
                  <a:xfrm>
                    <a:off x="776258" y="1700808"/>
                    <a:ext cx="1486501" cy="323152"/>
                  </a:xfrm>
                  <a:prstGeom prst="roundRect">
                    <a:avLst>
                      <a:gd fmla="val 16667" name="adj"/>
                    </a:avLst>
                  </a:pr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Set</a:t>
                    </a:r>
                    <a:endParaRPr b="1" i="0" sz="14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sp>
                <p:nvSpPr>
                  <p:cNvPr id="2448" name="Google Shape;2448;p116"/>
                  <p:cNvSpPr/>
                  <p:nvPr/>
                </p:nvSpPr>
                <p:spPr>
                  <a:xfrm>
                    <a:off x="647350" y="2057995"/>
                    <a:ext cx="1978500" cy="300600"/>
                  </a:xfrm>
                  <a:prstGeom prst="roundRect">
                    <a:avLst>
                      <a:gd fmla="val 16667" name="adj"/>
                    </a:avLst>
                  </a:pr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3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순서도 없고 중복 못함</a:t>
                    </a:r>
                    <a:endParaRPr b="0" i="0" sz="13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449" name="Google Shape;2449;p116"/>
                <p:cNvGrpSpPr/>
                <p:nvPr/>
              </p:nvGrpSpPr>
              <p:grpSpPr>
                <a:xfrm>
                  <a:off x="2685475" y="1691013"/>
                  <a:ext cx="1886400" cy="680287"/>
                  <a:chOff x="2685475" y="1691013"/>
                  <a:chExt cx="1886400" cy="680287"/>
                </a:xfrm>
              </p:grpSpPr>
              <p:sp>
                <p:nvSpPr>
                  <p:cNvPr id="2434" name="Google Shape;2434;p116"/>
                  <p:cNvSpPr/>
                  <p:nvPr/>
                </p:nvSpPr>
                <p:spPr>
                  <a:xfrm>
                    <a:off x="2919398" y="1691013"/>
                    <a:ext cx="1486501" cy="323152"/>
                  </a:xfrm>
                  <a:prstGeom prst="roundRect">
                    <a:avLst>
                      <a:gd fmla="val 16667" name="adj"/>
                    </a:avLst>
                  </a:prstGeom>
                  <a:solidFill>
                    <a:srgbClr val="3C78D8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chemeClr val="lt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List</a:t>
                    </a:r>
                    <a:endParaRPr b="1" i="0" sz="1400" u="none" cap="none" strike="noStrike">
                      <a:solidFill>
                        <a:schemeClr val="lt1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sp>
                <p:nvSpPr>
                  <p:cNvPr id="2450" name="Google Shape;2450;p116"/>
                  <p:cNvSpPr/>
                  <p:nvPr/>
                </p:nvSpPr>
                <p:spPr>
                  <a:xfrm>
                    <a:off x="2685475" y="2048200"/>
                    <a:ext cx="1886400" cy="323100"/>
                  </a:xfrm>
                  <a:prstGeom prst="roundRect">
                    <a:avLst>
                      <a:gd fmla="val 16667" name="adj"/>
                    </a:avLst>
                  </a:prstGeom>
                  <a:solidFill>
                    <a:srgbClr val="3C78D8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300" u="none" cap="none" strike="noStrike">
                        <a:solidFill>
                          <a:schemeClr val="lt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순서 있고 중복 가능</a:t>
                    </a:r>
                    <a:endParaRPr b="0" i="0" sz="13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2451" name="Google Shape;2451;p116"/>
              <p:cNvSpPr/>
              <p:nvPr/>
            </p:nvSpPr>
            <p:spPr>
              <a:xfrm>
                <a:off x="4705351" y="1662441"/>
                <a:ext cx="3942460" cy="710935"/>
              </a:xfrm>
              <a:prstGeom prst="roundRect">
                <a:avLst>
                  <a:gd fmla="val 16667" name="adj"/>
                </a:avLst>
              </a:prstGeom>
              <a:solidFill>
                <a:srgbClr val="F4CCC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key, value를 한 쌍</a:t>
                </a:r>
                <a:endParaRPr b="1" i="0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key는 중복될 수 없다.</a:t>
                </a:r>
                <a:endParaRPr b="1" i="0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</p:grpSp>
      </p:grpSp>
      <p:sp>
        <p:nvSpPr>
          <p:cNvPr id="2452" name="Google Shape;2452;p116"/>
          <p:cNvSpPr/>
          <p:nvPr/>
        </p:nvSpPr>
        <p:spPr>
          <a:xfrm>
            <a:off x="4705351" y="2266571"/>
            <a:ext cx="3925200" cy="3231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Object put(Object key, Object value)</a:t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53" name="Google Shape;2453;p116"/>
          <p:cNvSpPr/>
          <p:nvPr/>
        </p:nvSpPr>
        <p:spPr>
          <a:xfrm>
            <a:off x="4705351" y="2619829"/>
            <a:ext cx="3925200" cy="3231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Object get(Object key)</a:t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54" name="Google Shape;2454;p116"/>
          <p:cNvSpPr/>
          <p:nvPr/>
        </p:nvSpPr>
        <p:spPr>
          <a:xfrm>
            <a:off x="4705351" y="2973088"/>
            <a:ext cx="3925200" cy="3231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Object remove(Object obj)</a:t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55" name="Google Shape;2455;p116"/>
          <p:cNvSpPr/>
          <p:nvPr/>
        </p:nvSpPr>
        <p:spPr>
          <a:xfrm>
            <a:off x="4705351" y="4032664"/>
            <a:ext cx="3925200" cy="3231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Set keySet()</a:t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56" name="Google Shape;2456;p116"/>
          <p:cNvSpPr/>
          <p:nvPr/>
        </p:nvSpPr>
        <p:spPr>
          <a:xfrm>
            <a:off x="633382" y="4383873"/>
            <a:ext cx="8010600" cy="3231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 size()</a:t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57" name="Google Shape;2457;p116"/>
          <p:cNvSpPr/>
          <p:nvPr/>
        </p:nvSpPr>
        <p:spPr>
          <a:xfrm>
            <a:off x="633382" y="4744001"/>
            <a:ext cx="8020200" cy="3231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void clear()</a:t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58" name="Google Shape;2458;p116"/>
          <p:cNvSpPr/>
          <p:nvPr/>
        </p:nvSpPr>
        <p:spPr>
          <a:xfrm>
            <a:off x="633382" y="5104130"/>
            <a:ext cx="8020200" cy="3231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boolean equals(Object obj)</a:t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59" name="Google Shape;2459;p116"/>
          <p:cNvSpPr/>
          <p:nvPr/>
        </p:nvSpPr>
        <p:spPr>
          <a:xfrm>
            <a:off x="2678500" y="5468845"/>
            <a:ext cx="1854600" cy="323100"/>
          </a:xfrm>
          <a:prstGeom prst="roundRect">
            <a:avLst>
              <a:gd fmla="val 16667" name="adj"/>
            </a:avLst>
          </a:prstGeom>
          <a:solidFill>
            <a:srgbClr val="3C7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0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Object remove(int index)</a:t>
            </a:r>
            <a:endParaRPr b="1" i="0" sz="10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60" name="Google Shape;2460;p116"/>
          <p:cNvSpPr/>
          <p:nvPr/>
        </p:nvSpPr>
        <p:spPr>
          <a:xfrm>
            <a:off x="2678500" y="5818535"/>
            <a:ext cx="1854600" cy="323100"/>
          </a:xfrm>
          <a:prstGeom prst="roundRect">
            <a:avLst>
              <a:gd fmla="val 16667" name="adj"/>
            </a:avLst>
          </a:prstGeom>
          <a:solidFill>
            <a:srgbClr val="3C7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 indexOf(Object obj)</a:t>
            </a:r>
            <a:endParaRPr b="1" i="0" sz="11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61" name="Google Shape;2461;p116"/>
          <p:cNvSpPr/>
          <p:nvPr/>
        </p:nvSpPr>
        <p:spPr>
          <a:xfrm>
            <a:off x="2678500" y="6177345"/>
            <a:ext cx="1854600" cy="323100"/>
          </a:xfrm>
          <a:prstGeom prst="roundRect">
            <a:avLst>
              <a:gd fmla="val 16667" name="adj"/>
            </a:avLst>
          </a:prstGeom>
          <a:solidFill>
            <a:srgbClr val="3C7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List subList(int f, int to)</a:t>
            </a:r>
            <a:endParaRPr b="1" i="0" sz="11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62" name="Google Shape;2462;p116"/>
          <p:cNvSpPr/>
          <p:nvPr/>
        </p:nvSpPr>
        <p:spPr>
          <a:xfrm>
            <a:off x="633382" y="3328941"/>
            <a:ext cx="3925200" cy="3231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boolean contains(Object obj)</a:t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63" name="Google Shape;2463;p116"/>
          <p:cNvSpPr/>
          <p:nvPr/>
        </p:nvSpPr>
        <p:spPr>
          <a:xfrm>
            <a:off x="4705351" y="3679604"/>
            <a:ext cx="3925200" cy="3231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boolean containsValue(Object obj)</a:t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64" name="Google Shape;2464;p116"/>
          <p:cNvSpPr/>
          <p:nvPr/>
        </p:nvSpPr>
        <p:spPr>
          <a:xfrm>
            <a:off x="4705351" y="3326346"/>
            <a:ext cx="3925200" cy="3231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boolean containsKey(Object obj)</a:t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p11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471" name="Google Shape;2471;p11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472" name="Google Shape;2472;p118"/>
          <p:cNvSpPr txBox="1"/>
          <p:nvPr/>
        </p:nvSpPr>
        <p:spPr>
          <a:xfrm>
            <a:off x="827584" y="952972"/>
            <a:ext cx="8136900" cy="24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21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List 계열</a:t>
            </a:r>
            <a:endParaRPr b="1" i="0" sz="21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222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t/>
            </a:r>
            <a:endParaRPr b="1" i="0" sz="15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* List계열은 Interface List를 구현한 클래스이다.</a:t>
            </a:r>
            <a:endParaRPr b="0" i="0" sz="19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* </a:t>
            </a:r>
            <a:r>
              <a:rPr lang="en-US" sz="19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List구현 클래스: </a:t>
            </a:r>
            <a:r>
              <a:rPr b="0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ArrayList, Vector, </a:t>
            </a:r>
            <a:r>
              <a:rPr lang="en-US" sz="19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LinkedList</a:t>
            </a:r>
            <a:endParaRPr sz="19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9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US" sz="1500">
                <a:latin typeface="Malgun Gothic"/>
                <a:ea typeface="Malgun Gothic"/>
                <a:cs typeface="Malgun Gothic"/>
                <a:sym typeface="Malgun Gothic"/>
              </a:rPr>
              <a:t>List는 </a:t>
            </a:r>
            <a:r>
              <a:rPr b="1" lang="en-US" sz="15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순서</a:t>
            </a:r>
            <a:r>
              <a:rPr b="1" lang="en-US" sz="1500">
                <a:latin typeface="Malgun Gothic"/>
                <a:ea typeface="Malgun Gothic"/>
                <a:cs typeface="Malgun Gothic"/>
                <a:sym typeface="Malgun Gothic"/>
              </a:rPr>
              <a:t>가 중요한 경우, </a:t>
            </a:r>
            <a:r>
              <a:rPr b="1" lang="en-US" sz="15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중복</a:t>
            </a:r>
            <a:r>
              <a:rPr b="1" lang="en-US" sz="1500">
                <a:latin typeface="Malgun Gothic"/>
                <a:ea typeface="Malgun Gothic"/>
                <a:cs typeface="Malgun Gothic"/>
                <a:sym typeface="Malgun Gothic"/>
              </a:rPr>
              <a:t>된 값이 있는 경우, </a:t>
            </a:r>
            <a:r>
              <a:rPr b="1" lang="en-US" sz="15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인덱스</a:t>
            </a:r>
            <a:r>
              <a:rPr b="1" lang="en-US" sz="1500">
                <a:latin typeface="Malgun Gothic"/>
                <a:ea typeface="Malgun Gothic"/>
                <a:cs typeface="Malgun Gothic"/>
                <a:sym typeface="Malgun Gothic"/>
              </a:rPr>
              <a:t>로 접근해야 되는 경우 적합하다.</a:t>
            </a:r>
            <a:endParaRPr b="1" sz="15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sz="15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US" sz="1500">
                <a:latin typeface="Malgun Gothic"/>
                <a:ea typeface="Malgun Gothic"/>
                <a:cs typeface="Malgun Gothic"/>
                <a:sym typeface="Malgun Gothic"/>
              </a:rPr>
              <a:t>예시)</a:t>
            </a:r>
            <a:endParaRPr b="1" sz="1500"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73" name="Google Shape;2473;p118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JFC(Java Foundation Class)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/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2474" name="Google Shape;2474;p118"/>
          <p:cNvGraphicFramePr/>
          <p:nvPr/>
        </p:nvGraphicFramePr>
        <p:xfrm>
          <a:off x="876300" y="344230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{5F62C9AF-AF52-4E9E-99C8-E309270E80C6}</a:tableStyleId>
              </a:tblPr>
              <a:tblGrid>
                <a:gridCol w="2192300"/>
                <a:gridCol w="55102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</a:rPr>
                        <a:t>예시 상황</a:t>
                      </a:r>
                      <a:endParaRPr b="1" sz="15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</a:rPr>
                        <a:t>설명</a:t>
                      </a:r>
                      <a:endParaRPr b="1" sz="15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학생 명단</a:t>
                      </a:r>
                      <a:endParaRPr sz="1700"/>
                    </a:p>
                  </a:txBody>
                  <a:tcPr marT="91425" marB="91425" marR="91425" marL="91425"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순서대로 저장, 중복된 이름도 허용 가능</a:t>
                      </a:r>
                      <a:endParaRPr sz="1700"/>
                    </a:p>
                  </a:txBody>
                  <a:tcPr marT="91425" marB="91425" marR="91425" marL="91425"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게시글 목록</a:t>
                      </a:r>
                      <a:endParaRPr sz="17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최신 글부터 나열하는 등 순서 중요</a:t>
                      </a:r>
                      <a:endParaRPr sz="17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검색어 기록</a:t>
                      </a:r>
                      <a:endParaRPr sz="17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시간순 정렬, 중복 허용</a:t>
                      </a:r>
                      <a:endParaRPr sz="17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장바구니 상품</a:t>
                      </a:r>
                      <a:endParaRPr sz="17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동일 상품 여러 개 담을 수 있음</a:t>
                      </a:r>
                      <a:endParaRPr sz="17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음악 재생 목록</a:t>
                      </a:r>
                      <a:endParaRPr sz="17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재생 순서 중요, 같은 노래 여러 번 재생 가능</a:t>
                      </a:r>
                      <a:endParaRPr sz="17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채팅 메시지 목록</a:t>
                      </a:r>
                      <a:endParaRPr sz="17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순서대로 저장 필요</a:t>
                      </a:r>
                      <a:endParaRPr sz="17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58" name="Google Shape;358;p12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lgun Gothic"/>
              <a:buNone/>
            </a:pPr>
            <a:r>
              <a:rPr b="1" lang="en-US" sz="2400">
                <a:latin typeface="Malgun Gothic"/>
                <a:ea typeface="Malgun Gothic"/>
                <a:cs typeface="Malgun Gothic"/>
                <a:sym typeface="Malgun Gothic"/>
              </a:rPr>
              <a:t>5. 식별자</a:t>
            </a:r>
            <a:endParaRPr/>
          </a:p>
        </p:txBody>
      </p:sp>
      <p:sp>
        <p:nvSpPr>
          <p:cNvPr id="359" name="Google Shape;359;p12"/>
          <p:cNvSpPr txBox="1"/>
          <p:nvPr>
            <p:ph idx="4294967295" type="body"/>
          </p:nvPr>
        </p:nvSpPr>
        <p:spPr>
          <a:xfrm>
            <a:off x="611560" y="1124744"/>
            <a:ext cx="8231100" cy="51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US" sz="2000">
                <a:latin typeface="Malgun Gothic"/>
                <a:ea typeface="Malgun Gothic"/>
                <a:cs typeface="Malgun Gothic"/>
                <a:sym typeface="Malgun Gothic"/>
              </a:rPr>
              <a:t>- 공백 사용 금지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000"/>
              <a:t>   ex) hankyung (O), han kyung (X)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000"/>
          </a:p>
          <a:p>
            <a:pPr indent="-342900" lvl="0" marL="342900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US" sz="2000">
                <a:latin typeface="Malgun Gothic"/>
                <a:ea typeface="Malgun Gothic"/>
                <a:cs typeface="Malgun Gothic"/>
                <a:sym typeface="Malgun Gothic"/>
              </a:rPr>
              <a:t>- 특수 문자 사용 금지 (예외 :  _ , $)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000"/>
              <a:t>   ex) han_kyung (O)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000"/>
          </a:p>
          <a:p>
            <a:pPr indent="-342900" lvl="0" marL="342900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US" sz="2000">
                <a:latin typeface="Malgun Gothic"/>
                <a:ea typeface="Malgun Gothic"/>
                <a:cs typeface="Malgun Gothic"/>
                <a:sym typeface="Malgun Gothic"/>
              </a:rPr>
              <a:t>- 숫자 첫째 자리 금지, 둘째 자리부터 사용 가능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000"/>
              <a:t>   ex) h4k (O), 4hk (X)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000"/>
          </a:p>
          <a:p>
            <a:pPr indent="-342900" lvl="0" marL="342900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US" sz="2000">
                <a:latin typeface="Malgun Gothic"/>
                <a:ea typeface="Malgun Gothic"/>
                <a:cs typeface="Malgun Gothic"/>
                <a:sym typeface="Malgun Gothic"/>
              </a:rPr>
              <a:t>- 예약어 사용금지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000"/>
              <a:t>   ex) true는 예약어라서 사용불가, True는 사용 가능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000"/>
          </a:p>
          <a:p>
            <a:pPr indent="-342900" lvl="0" marL="342900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000"/>
              <a:t>   * 예약어 : java.lang.Object, public, void, return, new 등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400"/>
          </a:p>
        </p:txBody>
      </p:sp>
      <p:sp>
        <p:nvSpPr>
          <p:cNvPr id="360" name="Google Shape;360;p12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9" name="Shape 2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0" name="Google Shape;2480;g36e9785920e_0_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481" name="Google Shape;2481;g36e9785920e_0_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482" name="Google Shape;2482;g36e9785920e_0_3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JFC(Java Foundation Class)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/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83" name="Google Shape;2483;g36e9785920e_0_3"/>
          <p:cNvSpPr txBox="1"/>
          <p:nvPr/>
        </p:nvSpPr>
        <p:spPr>
          <a:xfrm>
            <a:off x="425600" y="884550"/>
            <a:ext cx="6067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Malgun Gothic"/>
              <a:buChar char="-"/>
            </a:pP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List 사용하는 방법</a:t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84" name="Google Shape;2484;g36e9785920e_0_3"/>
          <p:cNvSpPr txBox="1"/>
          <p:nvPr/>
        </p:nvSpPr>
        <p:spPr>
          <a:xfrm>
            <a:off x="719850" y="1724150"/>
            <a:ext cx="7700700" cy="2339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List&lt;String&gt;list=</a:t>
            </a:r>
            <a:r>
              <a:rPr lang="en-US" sz="2500">
                <a:solidFill>
                  <a:srgbClr val="FF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new</a:t>
            </a:r>
            <a:r>
              <a:rPr lang="en-US" sz="25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ArrayList&lt;&gt;();</a:t>
            </a:r>
            <a:endParaRPr sz="25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list.add(“A”);</a:t>
            </a:r>
            <a:endParaRPr sz="25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list.add(“B”);</a:t>
            </a:r>
            <a:endParaRPr sz="25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list.add(“B”);</a:t>
            </a:r>
            <a:r>
              <a:rPr lang="en-US" sz="25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//중복허용</a:t>
            </a:r>
            <a:endParaRPr sz="2500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System.out.println(list.get(0));</a:t>
            </a:r>
            <a:r>
              <a:rPr lang="en-US" sz="25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A 출력</a:t>
            </a:r>
            <a:endParaRPr sz="2500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9" name="Shape 2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0" name="Google Shape;2490;g36e9785920e_0_79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491" name="Google Shape;2491;g36e9785920e_0_7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492" name="Google Shape;2492;g36e9785920e_0_79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JFC(Java Foundation Class)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/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93" name="Google Shape;2493;g36e9785920e_0_79"/>
          <p:cNvSpPr txBox="1"/>
          <p:nvPr/>
        </p:nvSpPr>
        <p:spPr>
          <a:xfrm>
            <a:off x="425600" y="884550"/>
            <a:ext cx="6067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Malgun Gothic"/>
              <a:buChar char="-"/>
            </a:pP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List 구현 객체 구조</a:t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94" name="Google Shape;2494;g36e9785920e_0_79"/>
          <p:cNvSpPr/>
          <p:nvPr/>
        </p:nvSpPr>
        <p:spPr>
          <a:xfrm>
            <a:off x="504950" y="22396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algun Gothic"/>
                <a:ea typeface="Malgun Gothic"/>
                <a:cs typeface="Malgun Gothic"/>
                <a:sym typeface="Malgun Gothic"/>
              </a:rPr>
              <a:t>“A”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95" name="Google Shape;2495;g36e9785920e_0_79"/>
          <p:cNvSpPr/>
          <p:nvPr/>
        </p:nvSpPr>
        <p:spPr>
          <a:xfrm>
            <a:off x="1038350" y="22396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algun Gothic"/>
                <a:ea typeface="Malgun Gothic"/>
                <a:cs typeface="Malgun Gothic"/>
                <a:sym typeface="Malgun Gothic"/>
              </a:rPr>
              <a:t>“B”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96" name="Google Shape;2496;g36e9785920e_0_79"/>
          <p:cNvSpPr/>
          <p:nvPr/>
        </p:nvSpPr>
        <p:spPr>
          <a:xfrm>
            <a:off x="1571750" y="22396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algun Gothic"/>
                <a:ea typeface="Malgun Gothic"/>
                <a:cs typeface="Malgun Gothic"/>
                <a:sym typeface="Malgun Gothic"/>
              </a:rPr>
              <a:t>“C”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97" name="Google Shape;2497;g36e9785920e_0_79"/>
          <p:cNvSpPr/>
          <p:nvPr/>
        </p:nvSpPr>
        <p:spPr>
          <a:xfrm>
            <a:off x="2105150" y="22396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“D”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98" name="Google Shape;2498;g36e9785920e_0_79"/>
          <p:cNvSpPr/>
          <p:nvPr/>
        </p:nvSpPr>
        <p:spPr>
          <a:xfrm>
            <a:off x="2638550" y="22396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“E”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99" name="Google Shape;2499;g36e9785920e_0_79"/>
          <p:cNvSpPr/>
          <p:nvPr/>
        </p:nvSpPr>
        <p:spPr>
          <a:xfrm>
            <a:off x="3171950" y="22396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“F”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00" name="Google Shape;2500;g36e9785920e_0_79"/>
          <p:cNvSpPr/>
          <p:nvPr/>
        </p:nvSpPr>
        <p:spPr>
          <a:xfrm>
            <a:off x="3705350" y="22396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“G”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01" name="Google Shape;2501;g36e9785920e_0_79"/>
          <p:cNvSpPr/>
          <p:nvPr/>
        </p:nvSpPr>
        <p:spPr>
          <a:xfrm>
            <a:off x="4238750" y="22396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“H”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02" name="Google Shape;2502;g36e9785920e_0_79"/>
          <p:cNvSpPr txBox="1"/>
          <p:nvPr/>
        </p:nvSpPr>
        <p:spPr>
          <a:xfrm>
            <a:off x="510569" y="18944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03" name="Google Shape;2503;g36e9785920e_0_79"/>
          <p:cNvSpPr txBox="1"/>
          <p:nvPr/>
        </p:nvSpPr>
        <p:spPr>
          <a:xfrm>
            <a:off x="1025434" y="18944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04" name="Google Shape;2504;g36e9785920e_0_79"/>
          <p:cNvSpPr txBox="1"/>
          <p:nvPr/>
        </p:nvSpPr>
        <p:spPr>
          <a:xfrm>
            <a:off x="1558834" y="18944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05" name="Google Shape;2505;g36e9785920e_0_79"/>
          <p:cNvSpPr txBox="1"/>
          <p:nvPr/>
        </p:nvSpPr>
        <p:spPr>
          <a:xfrm>
            <a:off x="2092234" y="18944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06" name="Google Shape;2506;g36e9785920e_0_79"/>
          <p:cNvSpPr txBox="1"/>
          <p:nvPr/>
        </p:nvSpPr>
        <p:spPr>
          <a:xfrm>
            <a:off x="2625634" y="18944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07" name="Google Shape;2507;g36e9785920e_0_79"/>
          <p:cNvSpPr txBox="1"/>
          <p:nvPr/>
        </p:nvSpPr>
        <p:spPr>
          <a:xfrm>
            <a:off x="3159034" y="18944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08" name="Google Shape;2508;g36e9785920e_0_79"/>
          <p:cNvSpPr txBox="1"/>
          <p:nvPr/>
        </p:nvSpPr>
        <p:spPr>
          <a:xfrm>
            <a:off x="3692434" y="18944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09" name="Google Shape;2509;g36e9785920e_0_79"/>
          <p:cNvSpPr txBox="1"/>
          <p:nvPr/>
        </p:nvSpPr>
        <p:spPr>
          <a:xfrm>
            <a:off x="4225834" y="18944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10" name="Google Shape;2510;g36e9785920e_0_79"/>
          <p:cNvSpPr txBox="1"/>
          <p:nvPr/>
        </p:nvSpPr>
        <p:spPr>
          <a:xfrm>
            <a:off x="499425" y="1533275"/>
            <a:ext cx="20112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ArrayList</a:t>
            </a:r>
            <a:endParaRPr sz="2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11" name="Google Shape;2511;g36e9785920e_0_79"/>
          <p:cNvSpPr/>
          <p:nvPr/>
        </p:nvSpPr>
        <p:spPr>
          <a:xfrm>
            <a:off x="581150" y="49828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“A”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12" name="Google Shape;2512;g36e9785920e_0_79"/>
          <p:cNvSpPr/>
          <p:nvPr/>
        </p:nvSpPr>
        <p:spPr>
          <a:xfrm>
            <a:off x="1114550" y="58972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“B”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13" name="Google Shape;2513;g36e9785920e_0_79"/>
          <p:cNvSpPr/>
          <p:nvPr/>
        </p:nvSpPr>
        <p:spPr>
          <a:xfrm>
            <a:off x="2257550" y="49828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“C”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14" name="Google Shape;2514;g36e9785920e_0_79"/>
          <p:cNvSpPr/>
          <p:nvPr/>
        </p:nvSpPr>
        <p:spPr>
          <a:xfrm>
            <a:off x="2943350" y="58972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“D”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15" name="Google Shape;2515;g36e9785920e_0_79"/>
          <p:cNvSpPr/>
          <p:nvPr/>
        </p:nvSpPr>
        <p:spPr>
          <a:xfrm>
            <a:off x="3552950" y="49828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“E”</a:t>
            </a:r>
            <a:endParaRPr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16" name="Google Shape;2516;g36e9785920e_0_79"/>
          <p:cNvSpPr/>
          <p:nvPr/>
        </p:nvSpPr>
        <p:spPr>
          <a:xfrm>
            <a:off x="4086350" y="58972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“F”</a:t>
            </a:r>
            <a:endParaRPr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17" name="Google Shape;2517;g36e9785920e_0_79"/>
          <p:cNvSpPr/>
          <p:nvPr/>
        </p:nvSpPr>
        <p:spPr>
          <a:xfrm>
            <a:off x="4848350" y="49828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“G”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18" name="Google Shape;2518;g36e9785920e_0_79"/>
          <p:cNvSpPr/>
          <p:nvPr/>
        </p:nvSpPr>
        <p:spPr>
          <a:xfrm>
            <a:off x="5381750" y="58972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“H”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19" name="Google Shape;2519;g36e9785920e_0_79"/>
          <p:cNvSpPr txBox="1"/>
          <p:nvPr/>
        </p:nvSpPr>
        <p:spPr>
          <a:xfrm>
            <a:off x="586769" y="46376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20" name="Google Shape;2520;g36e9785920e_0_79"/>
          <p:cNvSpPr txBox="1"/>
          <p:nvPr/>
        </p:nvSpPr>
        <p:spPr>
          <a:xfrm>
            <a:off x="1101634" y="55520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21" name="Google Shape;2521;g36e9785920e_0_79"/>
          <p:cNvSpPr txBox="1"/>
          <p:nvPr/>
        </p:nvSpPr>
        <p:spPr>
          <a:xfrm>
            <a:off x="2244634" y="46376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22" name="Google Shape;2522;g36e9785920e_0_79"/>
          <p:cNvSpPr txBox="1"/>
          <p:nvPr/>
        </p:nvSpPr>
        <p:spPr>
          <a:xfrm>
            <a:off x="2930434" y="55520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23" name="Google Shape;2523;g36e9785920e_0_79"/>
          <p:cNvSpPr txBox="1"/>
          <p:nvPr/>
        </p:nvSpPr>
        <p:spPr>
          <a:xfrm>
            <a:off x="3540034" y="46376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24" name="Google Shape;2524;g36e9785920e_0_79"/>
          <p:cNvSpPr txBox="1"/>
          <p:nvPr/>
        </p:nvSpPr>
        <p:spPr>
          <a:xfrm>
            <a:off x="4073434" y="55520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25" name="Google Shape;2525;g36e9785920e_0_79"/>
          <p:cNvSpPr txBox="1"/>
          <p:nvPr/>
        </p:nvSpPr>
        <p:spPr>
          <a:xfrm>
            <a:off x="4835434" y="46376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26" name="Google Shape;2526;g36e9785920e_0_79"/>
          <p:cNvSpPr txBox="1"/>
          <p:nvPr/>
        </p:nvSpPr>
        <p:spPr>
          <a:xfrm>
            <a:off x="5368834" y="55520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527" name="Google Shape;2527;g36e9785920e_0_79"/>
          <p:cNvCxnSpPr>
            <a:stCxn id="2511" idx="2"/>
            <a:endCxn id="2512" idx="1"/>
          </p:cNvCxnSpPr>
          <p:nvPr/>
        </p:nvCxnSpPr>
        <p:spPr>
          <a:xfrm flipH="1" rot="-5400000">
            <a:off x="651500" y="5688150"/>
            <a:ext cx="660600" cy="265800"/>
          </a:xfrm>
          <a:prstGeom prst="curved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28" name="Google Shape;2528;g36e9785920e_0_79"/>
          <p:cNvCxnSpPr>
            <a:stCxn id="2512" idx="3"/>
            <a:endCxn id="2513" idx="2"/>
          </p:cNvCxnSpPr>
          <p:nvPr/>
        </p:nvCxnSpPr>
        <p:spPr>
          <a:xfrm flipH="1" rot="10800000">
            <a:off x="1650050" y="5490900"/>
            <a:ext cx="875400" cy="660300"/>
          </a:xfrm>
          <a:prstGeom prst="curvedConnector2">
            <a:avLst/>
          </a:prstGeom>
          <a:noFill/>
          <a:ln cap="flat" cmpd="sng" w="19050">
            <a:solidFill>
              <a:srgbClr val="B7B7B7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529" name="Google Shape;2529;g36e9785920e_0_79"/>
          <p:cNvCxnSpPr>
            <a:stCxn id="2513" idx="3"/>
            <a:endCxn id="2514" idx="1"/>
          </p:cNvCxnSpPr>
          <p:nvPr/>
        </p:nvCxnSpPr>
        <p:spPr>
          <a:xfrm>
            <a:off x="2793050" y="5236800"/>
            <a:ext cx="150300" cy="9144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30" name="Google Shape;2530;g36e9785920e_0_79"/>
          <p:cNvCxnSpPr>
            <a:stCxn id="2514" idx="3"/>
            <a:endCxn id="2515" idx="2"/>
          </p:cNvCxnSpPr>
          <p:nvPr/>
        </p:nvCxnSpPr>
        <p:spPr>
          <a:xfrm flipH="1" rot="10800000">
            <a:off x="3478850" y="5490900"/>
            <a:ext cx="342000" cy="660300"/>
          </a:xfrm>
          <a:prstGeom prst="curved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31" name="Google Shape;2531;g36e9785920e_0_79"/>
          <p:cNvCxnSpPr>
            <a:stCxn id="2515" idx="3"/>
            <a:endCxn id="2516" idx="1"/>
          </p:cNvCxnSpPr>
          <p:nvPr/>
        </p:nvCxnSpPr>
        <p:spPr>
          <a:xfrm flipH="1">
            <a:off x="4086350" y="5236800"/>
            <a:ext cx="2100" cy="914400"/>
          </a:xfrm>
          <a:prstGeom prst="curvedConnector5">
            <a:avLst>
              <a:gd fmla="val -11339286" name="adj1"/>
              <a:gd fmla="val 50000" name="adj2"/>
              <a:gd fmla="val 11439286" name="adj3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32" name="Google Shape;2532;g36e9785920e_0_79"/>
          <p:cNvCxnSpPr>
            <a:stCxn id="2516" idx="3"/>
            <a:endCxn id="2517" idx="2"/>
          </p:cNvCxnSpPr>
          <p:nvPr/>
        </p:nvCxnSpPr>
        <p:spPr>
          <a:xfrm flipH="1" rot="10800000">
            <a:off x="4621850" y="5490900"/>
            <a:ext cx="494400" cy="660300"/>
          </a:xfrm>
          <a:prstGeom prst="curved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33" name="Google Shape;2533;g36e9785920e_0_79"/>
          <p:cNvCxnSpPr>
            <a:stCxn id="2517" idx="3"/>
            <a:endCxn id="2518" idx="3"/>
          </p:cNvCxnSpPr>
          <p:nvPr/>
        </p:nvCxnSpPr>
        <p:spPr>
          <a:xfrm>
            <a:off x="5383850" y="5236800"/>
            <a:ext cx="533400" cy="914400"/>
          </a:xfrm>
          <a:prstGeom prst="curvedConnector3">
            <a:avLst>
              <a:gd fmla="val 144643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34" name="Google Shape;2534;g36e9785920e_0_79"/>
          <p:cNvSpPr txBox="1"/>
          <p:nvPr/>
        </p:nvSpPr>
        <p:spPr>
          <a:xfrm>
            <a:off x="575625" y="3971675"/>
            <a:ext cx="20112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LinkedList</a:t>
            </a:r>
            <a:endParaRPr sz="2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35" name="Google Shape;2535;g36e9785920e_0_79"/>
          <p:cNvSpPr txBox="1"/>
          <p:nvPr/>
        </p:nvSpPr>
        <p:spPr>
          <a:xfrm>
            <a:off x="4850450" y="1587200"/>
            <a:ext cx="4293600" cy="9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List&lt;String&gt;list=new ArrayList&lt;&gt;();</a:t>
            </a:r>
            <a:endParaRPr b="1" sz="19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list.add(2,“I”);</a:t>
            </a:r>
            <a:endParaRPr b="1" sz="19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36" name="Google Shape;2536;g36e9785920e_0_79"/>
          <p:cNvSpPr/>
          <p:nvPr/>
        </p:nvSpPr>
        <p:spPr>
          <a:xfrm>
            <a:off x="1571750" y="3154050"/>
            <a:ext cx="535500" cy="5079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algun Gothic"/>
                <a:ea typeface="Malgun Gothic"/>
                <a:cs typeface="Malgun Gothic"/>
                <a:sym typeface="Malgun Gothic"/>
              </a:rPr>
              <a:t>“I”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537" name="Google Shape;2537;g36e9785920e_0_79"/>
          <p:cNvCxnSpPr/>
          <p:nvPr/>
        </p:nvCxnSpPr>
        <p:spPr>
          <a:xfrm>
            <a:off x="1628000" y="2851325"/>
            <a:ext cx="3669900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38" name="Google Shape;2538;g36e9785920e_0_79"/>
          <p:cNvSpPr/>
          <p:nvPr/>
        </p:nvSpPr>
        <p:spPr>
          <a:xfrm>
            <a:off x="3171950" y="32302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algun Gothic"/>
                <a:ea typeface="Malgun Gothic"/>
                <a:cs typeface="Malgun Gothic"/>
                <a:sym typeface="Malgun Gothic"/>
              </a:rPr>
              <a:t>“A”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39" name="Google Shape;2539;g36e9785920e_0_79"/>
          <p:cNvSpPr/>
          <p:nvPr/>
        </p:nvSpPr>
        <p:spPr>
          <a:xfrm>
            <a:off x="3705350" y="32302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algun Gothic"/>
                <a:ea typeface="Malgun Gothic"/>
                <a:cs typeface="Malgun Gothic"/>
                <a:sym typeface="Malgun Gothic"/>
              </a:rPr>
              <a:t>“B”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40" name="Google Shape;2540;g36e9785920e_0_79"/>
          <p:cNvSpPr/>
          <p:nvPr/>
        </p:nvSpPr>
        <p:spPr>
          <a:xfrm>
            <a:off x="4772150" y="32302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algun Gothic"/>
                <a:ea typeface="Malgun Gothic"/>
                <a:cs typeface="Malgun Gothic"/>
                <a:sym typeface="Malgun Gothic"/>
              </a:rPr>
              <a:t>“C”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41" name="Google Shape;2541;g36e9785920e_0_79"/>
          <p:cNvSpPr/>
          <p:nvPr/>
        </p:nvSpPr>
        <p:spPr>
          <a:xfrm>
            <a:off x="5305550" y="32302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“D”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42" name="Google Shape;2542;g36e9785920e_0_79"/>
          <p:cNvSpPr/>
          <p:nvPr/>
        </p:nvSpPr>
        <p:spPr>
          <a:xfrm>
            <a:off x="5838950" y="32302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“E”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43" name="Google Shape;2543;g36e9785920e_0_79"/>
          <p:cNvSpPr/>
          <p:nvPr/>
        </p:nvSpPr>
        <p:spPr>
          <a:xfrm>
            <a:off x="6372350" y="32302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“F”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44" name="Google Shape;2544;g36e9785920e_0_79"/>
          <p:cNvSpPr/>
          <p:nvPr/>
        </p:nvSpPr>
        <p:spPr>
          <a:xfrm>
            <a:off x="6905750" y="32302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“G”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45" name="Google Shape;2545;g36e9785920e_0_79"/>
          <p:cNvSpPr/>
          <p:nvPr/>
        </p:nvSpPr>
        <p:spPr>
          <a:xfrm>
            <a:off x="7439150" y="3230250"/>
            <a:ext cx="535500" cy="50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“H”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46" name="Google Shape;2546;g36e9785920e_0_79"/>
          <p:cNvSpPr txBox="1"/>
          <p:nvPr/>
        </p:nvSpPr>
        <p:spPr>
          <a:xfrm>
            <a:off x="3177569" y="28850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47" name="Google Shape;2547;g36e9785920e_0_79"/>
          <p:cNvSpPr txBox="1"/>
          <p:nvPr/>
        </p:nvSpPr>
        <p:spPr>
          <a:xfrm>
            <a:off x="3692434" y="28850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48" name="Google Shape;2548;g36e9785920e_0_79"/>
          <p:cNvSpPr txBox="1"/>
          <p:nvPr/>
        </p:nvSpPr>
        <p:spPr>
          <a:xfrm>
            <a:off x="4225834" y="28850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49" name="Google Shape;2549;g36e9785920e_0_79"/>
          <p:cNvSpPr txBox="1"/>
          <p:nvPr/>
        </p:nvSpPr>
        <p:spPr>
          <a:xfrm>
            <a:off x="4759234" y="28850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50" name="Google Shape;2550;g36e9785920e_0_79"/>
          <p:cNvSpPr txBox="1"/>
          <p:nvPr/>
        </p:nvSpPr>
        <p:spPr>
          <a:xfrm>
            <a:off x="5292634" y="28850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51" name="Google Shape;2551;g36e9785920e_0_79"/>
          <p:cNvSpPr txBox="1"/>
          <p:nvPr/>
        </p:nvSpPr>
        <p:spPr>
          <a:xfrm>
            <a:off x="5826034" y="28850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52" name="Google Shape;2552;g36e9785920e_0_79"/>
          <p:cNvSpPr txBox="1"/>
          <p:nvPr/>
        </p:nvSpPr>
        <p:spPr>
          <a:xfrm>
            <a:off x="6359434" y="28850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53" name="Google Shape;2553;g36e9785920e_0_79"/>
          <p:cNvSpPr txBox="1"/>
          <p:nvPr/>
        </p:nvSpPr>
        <p:spPr>
          <a:xfrm>
            <a:off x="6892834" y="28850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54" name="Google Shape;2554;g36e9785920e_0_79"/>
          <p:cNvSpPr/>
          <p:nvPr/>
        </p:nvSpPr>
        <p:spPr>
          <a:xfrm>
            <a:off x="4238750" y="3230250"/>
            <a:ext cx="535500" cy="5079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algun Gothic"/>
                <a:ea typeface="Malgun Gothic"/>
                <a:cs typeface="Malgun Gothic"/>
                <a:sym typeface="Malgun Gothic"/>
              </a:rPr>
              <a:t>“I”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55" name="Google Shape;2555;g36e9785920e_0_79"/>
          <p:cNvSpPr txBox="1"/>
          <p:nvPr/>
        </p:nvSpPr>
        <p:spPr>
          <a:xfrm>
            <a:off x="7426234" y="288507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56" name="Google Shape;2556;g36e9785920e_0_79"/>
          <p:cNvSpPr/>
          <p:nvPr/>
        </p:nvSpPr>
        <p:spPr>
          <a:xfrm>
            <a:off x="1419350" y="4678050"/>
            <a:ext cx="535500" cy="5079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algun Gothic"/>
                <a:ea typeface="Malgun Gothic"/>
                <a:cs typeface="Malgun Gothic"/>
                <a:sym typeface="Malgun Gothic"/>
              </a:rPr>
              <a:t>“I”</a:t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57" name="Google Shape;2557;g36e9785920e_0_79"/>
          <p:cNvSpPr txBox="1"/>
          <p:nvPr/>
        </p:nvSpPr>
        <p:spPr>
          <a:xfrm>
            <a:off x="4582850" y="4101800"/>
            <a:ext cx="4561200" cy="9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List&lt;String&gt;link=new LinkedList&lt;&gt;();</a:t>
            </a:r>
            <a:endParaRPr b="1" sz="19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list.add(2,“I”);</a:t>
            </a:r>
            <a:endParaRPr b="1" sz="19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558" name="Google Shape;2558;g36e9785920e_0_79"/>
          <p:cNvCxnSpPr>
            <a:endCxn id="2556" idx="1"/>
          </p:cNvCxnSpPr>
          <p:nvPr/>
        </p:nvCxnSpPr>
        <p:spPr>
          <a:xfrm flipH="1" rot="5400000">
            <a:off x="922100" y="5429250"/>
            <a:ext cx="1237200" cy="242700"/>
          </a:xfrm>
          <a:prstGeom prst="curvedConnector4">
            <a:avLst>
              <a:gd fmla="val 39737" name="adj1"/>
              <a:gd fmla="val 198115" name="adj2"/>
            </a:avLst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559" name="Google Shape;2559;g36e9785920e_0_79"/>
          <p:cNvCxnSpPr>
            <a:stCxn id="2556" idx="3"/>
            <a:endCxn id="2513" idx="1"/>
          </p:cNvCxnSpPr>
          <p:nvPr/>
        </p:nvCxnSpPr>
        <p:spPr>
          <a:xfrm>
            <a:off x="1954850" y="4932000"/>
            <a:ext cx="302700" cy="3048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560" name="Google Shape;2560;g36e9785920e_0_79"/>
          <p:cNvSpPr txBox="1"/>
          <p:nvPr/>
        </p:nvSpPr>
        <p:spPr>
          <a:xfrm>
            <a:off x="1406434" y="4372005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61" name="Google Shape;2561;g36e9785920e_0_79"/>
          <p:cNvSpPr txBox="1"/>
          <p:nvPr/>
        </p:nvSpPr>
        <p:spPr>
          <a:xfrm>
            <a:off x="2244634" y="4455413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62" name="Google Shape;2562;g36e9785920e_0_79"/>
          <p:cNvSpPr txBox="1"/>
          <p:nvPr/>
        </p:nvSpPr>
        <p:spPr>
          <a:xfrm>
            <a:off x="2930434" y="5369813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63" name="Google Shape;2563;g36e9785920e_0_79"/>
          <p:cNvSpPr txBox="1"/>
          <p:nvPr/>
        </p:nvSpPr>
        <p:spPr>
          <a:xfrm>
            <a:off x="3540034" y="4455413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64" name="Google Shape;2564;g36e9785920e_0_79"/>
          <p:cNvSpPr txBox="1"/>
          <p:nvPr/>
        </p:nvSpPr>
        <p:spPr>
          <a:xfrm>
            <a:off x="4149634" y="5369813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65" name="Google Shape;2565;g36e9785920e_0_79"/>
          <p:cNvSpPr txBox="1"/>
          <p:nvPr/>
        </p:nvSpPr>
        <p:spPr>
          <a:xfrm>
            <a:off x="4835434" y="4455413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66" name="Google Shape;2566;g36e9785920e_0_79"/>
          <p:cNvSpPr txBox="1"/>
          <p:nvPr/>
        </p:nvSpPr>
        <p:spPr>
          <a:xfrm>
            <a:off x="5368834" y="5369813"/>
            <a:ext cx="53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67" name="Google Shape;2567;g36e9785920e_0_79"/>
          <p:cNvSpPr txBox="1"/>
          <p:nvPr/>
        </p:nvSpPr>
        <p:spPr>
          <a:xfrm>
            <a:off x="5335025" y="2665975"/>
            <a:ext cx="3592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중간에 삽입하면 나머지 값들이 뒤로 밀린다.</a:t>
            </a:r>
            <a:endParaRPr b="1" sz="1200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68" name="Google Shape;2568;g36e9785920e_0_79"/>
          <p:cNvSpPr txBox="1"/>
          <p:nvPr/>
        </p:nvSpPr>
        <p:spPr>
          <a:xfrm>
            <a:off x="6020825" y="5028175"/>
            <a:ext cx="3592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중간에 삽입하면 </a:t>
            </a:r>
            <a:r>
              <a:rPr b="1" lang="en-US" sz="12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링크만 변경하여 추가된다.</a:t>
            </a:r>
            <a:endParaRPr b="1" sz="1200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즉, 나머지 값들은 영향을 받지 않는다.</a:t>
            </a:r>
            <a:endParaRPr b="1" sz="1200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569" name="Google Shape;2569;g36e9785920e_0_79"/>
          <p:cNvCxnSpPr>
            <a:stCxn id="2536" idx="0"/>
            <a:endCxn id="2496" idx="2"/>
          </p:cNvCxnSpPr>
          <p:nvPr/>
        </p:nvCxnSpPr>
        <p:spPr>
          <a:xfrm rot="10800000">
            <a:off x="1839500" y="2747550"/>
            <a:ext cx="0" cy="406500"/>
          </a:xfrm>
          <a:prstGeom prst="straightConnector1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4" name="Shape 2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5" name="Google Shape;2575;g36e9785920e_0_17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576" name="Google Shape;2576;g36e9785920e_0_17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577" name="Google Shape;2577;g36e9785920e_0_173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JFC(Java Foundation Class)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/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78" name="Google Shape;2578;g36e9785920e_0_173"/>
          <p:cNvSpPr txBox="1"/>
          <p:nvPr/>
        </p:nvSpPr>
        <p:spPr>
          <a:xfrm>
            <a:off x="273200" y="752745"/>
            <a:ext cx="6067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Malgun Gothic"/>
              <a:buChar char="-"/>
            </a:pP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ArrayList vs LinkedList</a:t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2579" name="Google Shape;2579;g36e9785920e_0_173"/>
          <p:cNvGraphicFramePr/>
          <p:nvPr/>
        </p:nvGraphicFramePr>
        <p:xfrm>
          <a:off x="295650" y="2295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{0851B4D5-2843-4C55-9846-3CBCB133E8C7}</a:tableStyleId>
              </a:tblPr>
              <a:tblGrid>
                <a:gridCol w="1975450"/>
                <a:gridCol w="1646200"/>
                <a:gridCol w="4799975"/>
              </a:tblGrid>
              <a:tr h="2381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</a:rPr>
                        <a:t>항목</a:t>
                      </a:r>
                      <a:endParaRPr b="1" sz="15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</a:rPr>
                        <a:t>ArrayList</a:t>
                      </a:r>
                      <a:endParaRPr b="1" sz="15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</a:rPr>
                        <a:t>LinkedList</a:t>
                      </a:r>
                      <a:endParaRPr b="1" sz="15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내부 구조</a:t>
                      </a:r>
                      <a:endParaRPr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700"/>
                        <a:t>배열 기반</a:t>
                      </a:r>
                      <a:endParaRPr b="1"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700"/>
                        <a:t>이중 연결 리스트 (Double Linked List)</a:t>
                      </a:r>
                      <a:endParaRPr b="1"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메모리 저장 방식</a:t>
                      </a:r>
                      <a:endParaRPr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연속적인 공간</a:t>
                      </a:r>
                      <a:endParaRPr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노드(Node) 단위로 비연속적 저장</a:t>
                      </a:r>
                      <a:endParaRPr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80" name="Google Shape;2580;g36e9785920e_0_173"/>
          <p:cNvGraphicFramePr/>
          <p:nvPr/>
        </p:nvGraphicFramePr>
        <p:xfrm>
          <a:off x="295650" y="4098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{0851B4D5-2843-4C55-9846-3CBCB133E8C7}</a:tableStyleId>
              </a:tblPr>
              <a:tblGrid>
                <a:gridCol w="2893175"/>
                <a:gridCol w="2824000"/>
                <a:gridCol w="2704450"/>
              </a:tblGrid>
              <a:tr h="927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</a:rPr>
                        <a:t>기능/속성</a:t>
                      </a:r>
                      <a:endParaRPr b="1" sz="15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</a:rPr>
                        <a:t>ArrayList</a:t>
                      </a:r>
                      <a:endParaRPr b="1" sz="15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</a:rPr>
                        <a:t>LinkedList</a:t>
                      </a:r>
                      <a:endParaRPr b="1" sz="15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접근 속도</a:t>
                      </a:r>
                      <a:r>
                        <a:rPr lang="en-US"/>
                        <a:t> (</a:t>
                      </a:r>
                      <a:r>
                        <a:rPr lang="en-US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get</a:t>
                      </a:r>
                      <a:r>
                        <a:rPr lang="en-US"/>
                        <a:t>, </a:t>
                      </a:r>
                      <a:r>
                        <a:rPr lang="en-US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set</a:t>
                      </a:r>
                      <a:r>
                        <a:rPr lang="en-US"/>
                        <a:t>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 빠름 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 느림 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삽입/삭제 속도(</a:t>
                      </a:r>
                      <a:r>
                        <a:rPr b="1" lang="en-US"/>
                        <a:t>중간에 추가/삭제)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 느림 (요소 뒤로 밀기)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 -&gt; </a:t>
                      </a:r>
                      <a:r>
                        <a:rPr lang="en-US"/>
                        <a:t>많은 이동이 필요함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 빠름 ( </a:t>
                      </a:r>
                      <a:r>
                        <a:rPr lang="en-US"/>
                        <a:t>노드 </a:t>
                      </a:r>
                      <a:r>
                        <a:rPr lang="en-US"/>
                        <a:t>링크만 수정)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끝에 추가</a:t>
                      </a:r>
                      <a:r>
                        <a:rPr lang="en-US"/>
                        <a:t> (</a:t>
                      </a:r>
                      <a:r>
                        <a:rPr lang="en-US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add</a:t>
                      </a:r>
                      <a:r>
                        <a:rPr lang="en-US"/>
                        <a:t>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 빠름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 빠름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메모리 사용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효율적 (데이터만 저장)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비효율적 (포인터 2개 추가 저장)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581" name="Google Shape;2581;g36e9785920e_0_173"/>
          <p:cNvSpPr txBox="1"/>
          <p:nvPr/>
        </p:nvSpPr>
        <p:spPr>
          <a:xfrm>
            <a:off x="264425" y="1886400"/>
            <a:ext cx="6067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구조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82" name="Google Shape;2582;g36e9785920e_0_173"/>
          <p:cNvSpPr txBox="1"/>
          <p:nvPr/>
        </p:nvSpPr>
        <p:spPr>
          <a:xfrm>
            <a:off x="264425" y="3715200"/>
            <a:ext cx="6067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성능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83" name="Google Shape;2583;g36e9785920e_0_173"/>
          <p:cNvSpPr txBox="1"/>
          <p:nvPr/>
        </p:nvSpPr>
        <p:spPr>
          <a:xfrm>
            <a:off x="3095050" y="1331450"/>
            <a:ext cx="56223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데이터 </a:t>
            </a:r>
            <a:r>
              <a:rPr b="1" lang="en-US" sz="17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검색</a:t>
            </a: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 잦은 경우: </a:t>
            </a:r>
            <a:r>
              <a:rPr b="1" lang="en-US" sz="17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ArrayList</a:t>
            </a: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가 유리함.</a:t>
            </a:r>
            <a:endParaRPr sz="17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데이터의 </a:t>
            </a:r>
            <a:r>
              <a:rPr b="1" lang="en-US" sz="17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삽입, 삭제</a:t>
            </a: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가 잦은 경우 </a:t>
            </a:r>
            <a:r>
              <a:rPr b="1" lang="en-US" sz="17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LinkedList</a:t>
            </a: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가 유리함.</a:t>
            </a:r>
            <a:endParaRPr sz="17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8" name="Shape 2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9" name="Google Shape;2589;p121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590" name="Google Shape;2590;p121"/>
          <p:cNvSpPr txBox="1"/>
          <p:nvPr>
            <p:ph idx="12" type="sldNum"/>
          </p:nvPr>
        </p:nvSpPr>
        <p:spPr>
          <a:xfrm>
            <a:off x="6248400" y="5975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591" name="Google Shape;2591;p121"/>
          <p:cNvSpPr txBox="1"/>
          <p:nvPr/>
        </p:nvSpPr>
        <p:spPr>
          <a:xfrm>
            <a:off x="243525" y="1003775"/>
            <a:ext cx="8824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ArrayList</a:t>
            </a:r>
            <a:r>
              <a:rPr b="1" lang="en-US" sz="19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VS</a:t>
            </a:r>
            <a:r>
              <a:rPr b="1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Vector</a:t>
            </a:r>
            <a:endParaRPr b="0" i="0" sz="17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2592" name="Google Shape;2592;p121"/>
          <p:cNvGrpSpPr/>
          <p:nvPr/>
        </p:nvGrpSpPr>
        <p:grpSpPr>
          <a:xfrm>
            <a:off x="501825" y="1631075"/>
            <a:ext cx="8280525" cy="1383225"/>
            <a:chOff x="806625" y="2244867"/>
            <a:chExt cx="8280525" cy="1383225"/>
          </a:xfrm>
        </p:grpSpPr>
        <p:sp>
          <p:nvSpPr>
            <p:cNvPr id="2593" name="Google Shape;2593;p121"/>
            <p:cNvSpPr/>
            <p:nvPr/>
          </p:nvSpPr>
          <p:spPr>
            <a:xfrm>
              <a:off x="806625" y="2244867"/>
              <a:ext cx="7272900" cy="50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8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- ArrayList : 비동기(asynch), 동시작업이 가능하고, 속도가 빠르다.</a:t>
              </a:r>
              <a:endParaRPr b="1" i="0" sz="18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594" name="Google Shape;2594;p121"/>
            <p:cNvSpPr/>
            <p:nvPr/>
          </p:nvSpPr>
          <p:spPr>
            <a:xfrm>
              <a:off x="829650" y="2972292"/>
              <a:ext cx="8257500" cy="65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8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- Vector : 동기(synch: </a:t>
              </a:r>
              <a:r>
                <a:rPr b="1" lang="en-US" sz="1800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쓰레드에 안전</a:t>
              </a:r>
              <a:r>
                <a:rPr b="1" i="0" lang="en-US" sz="18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) , 동시작업이 불가능하고, 속도가 느리다.</a:t>
              </a:r>
              <a:endParaRPr b="1" i="0" sz="18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2595" name="Google Shape;2595;p121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64. JFC(Java Foundation Class) 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(4/6)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2596" name="Google Shape;2596;p121"/>
          <p:cNvGrpSpPr/>
          <p:nvPr/>
        </p:nvGrpSpPr>
        <p:grpSpPr>
          <a:xfrm>
            <a:off x="990836" y="3408040"/>
            <a:ext cx="7164746" cy="2628292"/>
            <a:chOff x="1295636" y="3717032"/>
            <a:chExt cx="7164746" cy="2628292"/>
          </a:xfrm>
        </p:grpSpPr>
        <p:grpSp>
          <p:nvGrpSpPr>
            <p:cNvPr id="2597" name="Google Shape;2597;p121"/>
            <p:cNvGrpSpPr/>
            <p:nvPr/>
          </p:nvGrpSpPr>
          <p:grpSpPr>
            <a:xfrm>
              <a:off x="1295636" y="3720754"/>
              <a:ext cx="3614694" cy="2624570"/>
              <a:chOff x="618970" y="3411900"/>
              <a:chExt cx="3614694" cy="2624570"/>
            </a:xfrm>
          </p:grpSpPr>
          <p:grpSp>
            <p:nvGrpSpPr>
              <p:cNvPr id="2598" name="Google Shape;2598;p121"/>
              <p:cNvGrpSpPr/>
              <p:nvPr/>
            </p:nvGrpSpPr>
            <p:grpSpPr>
              <a:xfrm>
                <a:off x="2447764" y="3681028"/>
                <a:ext cx="1785900" cy="731004"/>
                <a:chOff x="2447764" y="3681028"/>
                <a:chExt cx="1785900" cy="731004"/>
              </a:xfrm>
            </p:grpSpPr>
            <p:cxnSp>
              <p:nvCxnSpPr>
                <p:cNvPr id="2599" name="Google Shape;2599;p121"/>
                <p:cNvCxnSpPr/>
                <p:nvPr/>
              </p:nvCxnSpPr>
              <p:spPr>
                <a:xfrm rot="5400000">
                  <a:off x="2721831" y="4019123"/>
                  <a:ext cx="428628" cy="357190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rgbClr val="E36C09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  <p:sp>
              <p:nvSpPr>
                <p:cNvPr id="2600" name="Google Shape;2600;p121"/>
                <p:cNvSpPr txBox="1"/>
                <p:nvPr/>
              </p:nvSpPr>
              <p:spPr>
                <a:xfrm>
                  <a:off x="2447764" y="3681028"/>
                  <a:ext cx="17859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B 접근불가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601" name="Google Shape;2601;p121"/>
              <p:cNvGrpSpPr/>
              <p:nvPr/>
            </p:nvGrpSpPr>
            <p:grpSpPr>
              <a:xfrm>
                <a:off x="618970" y="3411900"/>
                <a:ext cx="2067142" cy="2624570"/>
                <a:chOff x="618970" y="3411900"/>
                <a:chExt cx="2067142" cy="2624570"/>
              </a:xfrm>
            </p:grpSpPr>
            <p:grpSp>
              <p:nvGrpSpPr>
                <p:cNvPr id="2602" name="Google Shape;2602;p121"/>
                <p:cNvGrpSpPr/>
                <p:nvPr/>
              </p:nvGrpSpPr>
              <p:grpSpPr>
                <a:xfrm>
                  <a:off x="618970" y="3681028"/>
                  <a:ext cx="928800" cy="731004"/>
                  <a:chOff x="618970" y="3681028"/>
                  <a:chExt cx="928800" cy="731004"/>
                </a:xfrm>
              </p:grpSpPr>
              <p:cxnSp>
                <p:nvCxnSpPr>
                  <p:cNvPr id="2603" name="Google Shape;2603;p121"/>
                  <p:cNvCxnSpPr/>
                  <p:nvPr/>
                </p:nvCxnSpPr>
                <p:spPr>
                  <a:xfrm flipH="1" rot="-5400000">
                    <a:off x="1185914" y="4054842"/>
                    <a:ext cx="357190" cy="357190"/>
                  </a:xfrm>
                  <a:prstGeom prst="straightConnector1">
                    <a:avLst/>
                  </a:prstGeom>
                  <a:noFill/>
                  <a:ln cap="flat" cmpd="sng" w="25400">
                    <a:solidFill>
                      <a:srgbClr val="E36C09"/>
                    </a:solidFill>
                    <a:prstDash val="solid"/>
                    <a:round/>
                    <a:headEnd len="sm" w="sm" type="none"/>
                    <a:tailEnd len="med" w="med" type="stealth"/>
                  </a:ln>
                </p:spPr>
              </p:cxnSp>
              <p:sp>
                <p:nvSpPr>
                  <p:cNvPr id="2604" name="Google Shape;2604;p121"/>
                  <p:cNvSpPr txBox="1"/>
                  <p:nvPr/>
                </p:nvSpPr>
                <p:spPr>
                  <a:xfrm>
                    <a:off x="618970" y="3681028"/>
                    <a:ext cx="928800" cy="3078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A 접근</a:t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605" name="Google Shape;2605;p121"/>
                <p:cNvGrpSpPr/>
                <p:nvPr/>
              </p:nvGrpSpPr>
              <p:grpSpPr>
                <a:xfrm>
                  <a:off x="1614542" y="3411900"/>
                  <a:ext cx="1071570" cy="2624570"/>
                  <a:chOff x="1614542" y="3411900"/>
                  <a:chExt cx="1071570" cy="2624570"/>
                </a:xfrm>
              </p:grpSpPr>
              <p:sp>
                <p:nvSpPr>
                  <p:cNvPr id="2606" name="Google Shape;2606;p121"/>
                  <p:cNvSpPr/>
                  <p:nvPr/>
                </p:nvSpPr>
                <p:spPr>
                  <a:xfrm>
                    <a:off x="1614542" y="3411900"/>
                    <a:ext cx="1071570" cy="428628"/>
                  </a:xfrm>
                  <a:prstGeom prst="rect">
                    <a:avLst/>
                  </a:prstGeom>
                  <a:solidFill>
                    <a:srgbClr val="FF66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A[0]</a:t>
                    </a:r>
                    <a:endParaRPr b="1" i="0" sz="14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sp>
                <p:nvSpPr>
                  <p:cNvPr id="2607" name="Google Shape;2607;p121"/>
                  <p:cNvSpPr/>
                  <p:nvPr/>
                </p:nvSpPr>
                <p:spPr>
                  <a:xfrm>
                    <a:off x="1614542" y="3840528"/>
                    <a:ext cx="1071570" cy="428628"/>
                  </a:xfrm>
                  <a:prstGeom prst="rect">
                    <a:avLst/>
                  </a:pr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A[1]</a:t>
                    </a:r>
                    <a:endParaRPr b="1" i="0" sz="14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sp>
                <p:nvSpPr>
                  <p:cNvPr id="2608" name="Google Shape;2608;p121"/>
                  <p:cNvSpPr/>
                  <p:nvPr/>
                </p:nvSpPr>
                <p:spPr>
                  <a:xfrm>
                    <a:off x="1614542" y="4269156"/>
                    <a:ext cx="1071570" cy="428628"/>
                  </a:xfrm>
                  <a:prstGeom prst="rect">
                    <a:avLst/>
                  </a:prstGeom>
                  <a:solidFill>
                    <a:srgbClr val="95373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chemeClr val="lt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A[2]</a:t>
                    </a:r>
                    <a:endParaRPr b="1" i="0" sz="1400" u="none" cap="none" strike="noStrike">
                      <a:solidFill>
                        <a:schemeClr val="lt1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sp>
                <p:nvSpPr>
                  <p:cNvPr id="2609" name="Google Shape;2609;p121"/>
                  <p:cNvSpPr/>
                  <p:nvPr/>
                </p:nvSpPr>
                <p:spPr>
                  <a:xfrm>
                    <a:off x="1614542" y="4697784"/>
                    <a:ext cx="1071570" cy="9286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.</a:t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  <a:p>
                    <a:pPr indent="0" lvl="0" marL="0" marR="0" rtl="0" algn="ctr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.</a:t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  <a:p>
                    <a:pPr indent="0" lvl="0" marL="0" marR="0" rtl="0" algn="ctr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.</a:t>
                    </a:r>
                    <a:endParaRPr b="1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2610" name="Google Shape;2610;p121"/>
                  <p:cNvSpPr/>
                  <p:nvPr/>
                </p:nvSpPr>
                <p:spPr>
                  <a:xfrm>
                    <a:off x="1751517" y="5697916"/>
                    <a:ext cx="804259" cy="33855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rPr b="1" i="0" lang="en-US" sz="16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Vector</a:t>
                    </a:r>
                    <a:endParaRPr b="1" i="0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</p:grpSp>
          </p:grpSp>
        </p:grpSp>
        <p:grpSp>
          <p:nvGrpSpPr>
            <p:cNvPr id="2611" name="Google Shape;2611;p121"/>
            <p:cNvGrpSpPr/>
            <p:nvPr/>
          </p:nvGrpSpPr>
          <p:grpSpPr>
            <a:xfrm>
              <a:off x="4845688" y="3717032"/>
              <a:ext cx="3614694" cy="2624570"/>
              <a:chOff x="618970" y="3411900"/>
              <a:chExt cx="3614694" cy="2624570"/>
            </a:xfrm>
          </p:grpSpPr>
          <p:grpSp>
            <p:nvGrpSpPr>
              <p:cNvPr id="2612" name="Google Shape;2612;p121"/>
              <p:cNvGrpSpPr/>
              <p:nvPr/>
            </p:nvGrpSpPr>
            <p:grpSpPr>
              <a:xfrm>
                <a:off x="2447764" y="3681028"/>
                <a:ext cx="1785900" cy="731004"/>
                <a:chOff x="2447764" y="3681028"/>
                <a:chExt cx="1785900" cy="731004"/>
              </a:xfrm>
            </p:grpSpPr>
            <p:cxnSp>
              <p:nvCxnSpPr>
                <p:cNvPr id="2613" name="Google Shape;2613;p121"/>
                <p:cNvCxnSpPr/>
                <p:nvPr/>
              </p:nvCxnSpPr>
              <p:spPr>
                <a:xfrm rot="5400000">
                  <a:off x="2721831" y="4019123"/>
                  <a:ext cx="428628" cy="357190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rgbClr val="E36C09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  <p:sp>
              <p:nvSpPr>
                <p:cNvPr id="2614" name="Google Shape;2614;p121"/>
                <p:cNvSpPr txBox="1"/>
                <p:nvPr/>
              </p:nvSpPr>
              <p:spPr>
                <a:xfrm>
                  <a:off x="2447764" y="3681028"/>
                  <a:ext cx="17859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B 접근가능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615" name="Google Shape;2615;p121"/>
              <p:cNvGrpSpPr/>
              <p:nvPr/>
            </p:nvGrpSpPr>
            <p:grpSpPr>
              <a:xfrm>
                <a:off x="618970" y="3411900"/>
                <a:ext cx="2069538" cy="2624570"/>
                <a:chOff x="618970" y="3411900"/>
                <a:chExt cx="2069538" cy="2624570"/>
              </a:xfrm>
            </p:grpSpPr>
            <p:grpSp>
              <p:nvGrpSpPr>
                <p:cNvPr id="2616" name="Google Shape;2616;p121"/>
                <p:cNvGrpSpPr/>
                <p:nvPr/>
              </p:nvGrpSpPr>
              <p:grpSpPr>
                <a:xfrm>
                  <a:off x="618970" y="3681028"/>
                  <a:ext cx="928800" cy="731004"/>
                  <a:chOff x="618970" y="3681028"/>
                  <a:chExt cx="928800" cy="731004"/>
                </a:xfrm>
              </p:grpSpPr>
              <p:cxnSp>
                <p:nvCxnSpPr>
                  <p:cNvPr id="2617" name="Google Shape;2617;p121"/>
                  <p:cNvCxnSpPr/>
                  <p:nvPr/>
                </p:nvCxnSpPr>
                <p:spPr>
                  <a:xfrm flipH="1" rot="-5400000">
                    <a:off x="1185914" y="4054842"/>
                    <a:ext cx="357190" cy="357190"/>
                  </a:xfrm>
                  <a:prstGeom prst="straightConnector1">
                    <a:avLst/>
                  </a:prstGeom>
                  <a:noFill/>
                  <a:ln cap="flat" cmpd="sng" w="25400">
                    <a:solidFill>
                      <a:srgbClr val="E36C09"/>
                    </a:solidFill>
                    <a:prstDash val="solid"/>
                    <a:round/>
                    <a:headEnd len="sm" w="sm" type="none"/>
                    <a:tailEnd len="med" w="med" type="stealth"/>
                  </a:ln>
                </p:spPr>
              </p:cxnSp>
              <p:sp>
                <p:nvSpPr>
                  <p:cNvPr id="2618" name="Google Shape;2618;p121"/>
                  <p:cNvSpPr txBox="1"/>
                  <p:nvPr/>
                </p:nvSpPr>
                <p:spPr>
                  <a:xfrm>
                    <a:off x="618970" y="3681028"/>
                    <a:ext cx="928800" cy="3078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A 접근</a:t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619" name="Google Shape;2619;p121"/>
                <p:cNvGrpSpPr/>
                <p:nvPr/>
              </p:nvGrpSpPr>
              <p:grpSpPr>
                <a:xfrm>
                  <a:off x="1614542" y="3411900"/>
                  <a:ext cx="1073966" cy="2624570"/>
                  <a:chOff x="1614542" y="3411900"/>
                  <a:chExt cx="1073966" cy="2624570"/>
                </a:xfrm>
              </p:grpSpPr>
              <p:sp>
                <p:nvSpPr>
                  <p:cNvPr id="2620" name="Google Shape;2620;p121"/>
                  <p:cNvSpPr/>
                  <p:nvPr/>
                </p:nvSpPr>
                <p:spPr>
                  <a:xfrm>
                    <a:off x="1614542" y="3411900"/>
                    <a:ext cx="1071570" cy="428628"/>
                  </a:xfrm>
                  <a:prstGeom prst="rect">
                    <a:avLst/>
                  </a:prstGeom>
                  <a:solidFill>
                    <a:srgbClr val="FF66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A[0]</a:t>
                    </a:r>
                    <a:endParaRPr b="1" i="0" sz="14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sp>
                <p:nvSpPr>
                  <p:cNvPr id="2621" name="Google Shape;2621;p121"/>
                  <p:cNvSpPr/>
                  <p:nvPr/>
                </p:nvSpPr>
                <p:spPr>
                  <a:xfrm>
                    <a:off x="1614542" y="3840528"/>
                    <a:ext cx="1071570" cy="428628"/>
                  </a:xfrm>
                  <a:prstGeom prst="rect">
                    <a:avLst/>
                  </a:pr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A[1]</a:t>
                    </a:r>
                    <a:endParaRPr b="1" i="0" sz="14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sp>
                <p:nvSpPr>
                  <p:cNvPr id="2622" name="Google Shape;2622;p121"/>
                  <p:cNvSpPr/>
                  <p:nvPr/>
                </p:nvSpPr>
                <p:spPr>
                  <a:xfrm>
                    <a:off x="1614542" y="4269156"/>
                    <a:ext cx="1071570" cy="428628"/>
                  </a:xfrm>
                  <a:prstGeom prst="rect">
                    <a:avLst/>
                  </a:prstGeom>
                  <a:solidFill>
                    <a:srgbClr val="95373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chemeClr val="lt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A[2]</a:t>
                    </a:r>
                    <a:endParaRPr b="1" i="0" sz="1400" u="none" cap="none" strike="noStrike">
                      <a:solidFill>
                        <a:schemeClr val="lt1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sp>
                <p:nvSpPr>
                  <p:cNvPr id="2623" name="Google Shape;2623;p121"/>
                  <p:cNvSpPr/>
                  <p:nvPr/>
                </p:nvSpPr>
                <p:spPr>
                  <a:xfrm>
                    <a:off x="1614542" y="4697784"/>
                    <a:ext cx="1071570" cy="9286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.</a:t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  <a:p>
                    <a:pPr indent="0" lvl="0" marL="0" marR="0" rtl="0" algn="ctr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.</a:t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  <a:p>
                    <a:pPr indent="0" lvl="0" marL="0" marR="0" rtl="0" algn="ctr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.</a:t>
                    </a:r>
                    <a:endParaRPr b="1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2624" name="Google Shape;2624;p121"/>
                  <p:cNvSpPr/>
                  <p:nvPr/>
                </p:nvSpPr>
                <p:spPr>
                  <a:xfrm>
                    <a:off x="1641426" y="5697916"/>
                    <a:ext cx="1047082" cy="33855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rPr b="1" i="0" lang="en-US" sz="16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ArrayList</a:t>
                    </a:r>
                    <a:endParaRPr b="1" i="0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9" name="Shape 2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0" name="Google Shape;2630;g370cbc7cd92_0_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631" name="Google Shape;2631;g370cbc7cd92_0_0"/>
          <p:cNvSpPr txBox="1"/>
          <p:nvPr>
            <p:ph idx="12" type="sldNum"/>
          </p:nvPr>
        </p:nvSpPr>
        <p:spPr>
          <a:xfrm>
            <a:off x="6248400" y="58229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632" name="Google Shape;2632;g370cbc7cd92_0_0"/>
          <p:cNvSpPr txBox="1"/>
          <p:nvPr/>
        </p:nvSpPr>
        <p:spPr>
          <a:xfrm>
            <a:off x="243525" y="1003775"/>
            <a:ext cx="8824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r>
              <a:rPr b="1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ArrayList</a:t>
            </a:r>
            <a:r>
              <a:rPr b="1" lang="en-US" sz="19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VS</a:t>
            </a:r>
            <a:r>
              <a:rPr b="1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b="1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Vector</a:t>
            </a:r>
            <a:endParaRPr b="0" i="0" sz="17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33" name="Google Shape;2633;g370cbc7cd92_0_0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64. JFC(Java Foundation Class) 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(4/6)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34" name="Google Shape;2634;g370cbc7cd92_0_0"/>
          <p:cNvSpPr txBox="1"/>
          <p:nvPr/>
        </p:nvSpPr>
        <p:spPr>
          <a:xfrm>
            <a:off x="459425" y="1433425"/>
            <a:ext cx="8344200" cy="19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algun Gothic"/>
              <a:buChar char="-"/>
            </a:pPr>
            <a:r>
              <a:rPr lang="en-US" sz="2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Vector는 레거시 클래스로 java 1.0부터 사용, 권장하지 않음</a:t>
            </a:r>
            <a:endParaRPr sz="2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algun Gothic"/>
              <a:buChar char="-"/>
            </a:pPr>
            <a:r>
              <a:rPr lang="en-US" sz="2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현재는 대부분 이전코드와 호환용으로 유지</a:t>
            </a:r>
            <a:endParaRPr sz="2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동기화는 Collections.synchronized*() 를 이용하여 List,Set,Map을 구현할 수있음</a:t>
            </a:r>
            <a:endParaRPr sz="2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35" name="Google Shape;2635;g370cbc7cd92_0_0"/>
          <p:cNvSpPr txBox="1"/>
          <p:nvPr/>
        </p:nvSpPr>
        <p:spPr>
          <a:xfrm>
            <a:off x="327725" y="3512750"/>
            <a:ext cx="8704500" cy="1962600"/>
          </a:xfrm>
          <a:prstGeom prst="rect">
            <a:avLst/>
          </a:prstGeom>
          <a:noFill/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List</a:t>
            </a: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&lt;String&gt; safeList = </a:t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   Collections.synchronizedList(</a:t>
            </a:r>
            <a:r>
              <a:rPr lang="en-US" sz="2100">
                <a:solidFill>
                  <a:srgbClr val="FF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new</a:t>
            </a: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21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ArrayList</a:t>
            </a: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&lt;&gt;());</a:t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Map</a:t>
            </a: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&lt;String, String&gt; safeMap = </a:t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   Collections.synchronizedMap(</a:t>
            </a:r>
            <a:r>
              <a:rPr lang="en-US" sz="2100">
                <a:solidFill>
                  <a:srgbClr val="FF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new</a:t>
            </a: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21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HashMap</a:t>
            </a: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&lt;&gt;());</a:t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0" name="Shape 2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" name="Google Shape;2641;p117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642" name="Google Shape;2642;p11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643" name="Google Shape;2643;p117"/>
          <p:cNvSpPr txBox="1"/>
          <p:nvPr/>
        </p:nvSpPr>
        <p:spPr>
          <a:xfrm>
            <a:off x="715380" y="903563"/>
            <a:ext cx="81369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SET 계열</a:t>
            </a:r>
            <a:endParaRPr b="1" i="0" sz="18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b="0" i="0" lang="en-US" sz="19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* Set계열은 Interface이다.</a:t>
            </a:r>
            <a:endParaRPr b="0" i="0" sz="19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9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en-US" sz="19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* Set구현 클래스: HashSet, LinkedSet, TreeSet</a:t>
            </a:r>
            <a:endParaRPr sz="19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6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Set은 </a:t>
            </a:r>
            <a:r>
              <a:rPr b="1" lang="en-US" sz="16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중복</a:t>
            </a:r>
            <a:r>
              <a:rPr b="1" lang="en-US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제거해야 할 경우, </a:t>
            </a:r>
            <a:r>
              <a:rPr b="1" lang="en-US" sz="16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데이터 집합 비교, 빠른 검색</a:t>
            </a:r>
            <a:r>
              <a:rPr b="1" lang="en-US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 필요한 경우 적합하다.</a:t>
            </a:r>
            <a:endParaRPr sz="17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44" name="Google Shape;2644;p117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JFC(Java Foundation Class)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/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2645" name="Google Shape;2645;p117"/>
          <p:cNvGraphicFramePr/>
          <p:nvPr/>
        </p:nvGraphicFramePr>
        <p:xfrm>
          <a:off x="410575" y="2975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{0851B4D5-2843-4C55-9846-3CBCB133E8C7}</a:tableStyleId>
              </a:tblPr>
              <a:tblGrid>
                <a:gridCol w="2641100"/>
                <a:gridCol w="5691700"/>
              </a:tblGrid>
              <a:tr h="2381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</a:rPr>
                        <a:t>예시 상황</a:t>
                      </a:r>
                      <a:endParaRPr b="1" sz="15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</a:rPr>
                        <a:t>설명</a:t>
                      </a:r>
                      <a:endParaRPr b="1" sz="15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태그 목록</a:t>
                      </a:r>
                      <a:endParaRPr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중복된 태그 제거 필요 (ex. </a:t>
                      </a:r>
                      <a:r>
                        <a:rPr lang="en-US" sz="1700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#java</a:t>
                      </a:r>
                      <a:r>
                        <a:rPr lang="en-US" sz="1700"/>
                        <a:t>, </a:t>
                      </a:r>
                      <a:r>
                        <a:rPr lang="en-US" sz="1700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#spring</a:t>
                      </a:r>
                      <a:r>
                        <a:rPr lang="en-US" sz="1700"/>
                        <a:t>)</a:t>
                      </a:r>
                      <a:endParaRPr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이메일 수신자 목록</a:t>
                      </a:r>
                      <a:endParaRPr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같은 사람에게 중복 발송 방지</a:t>
                      </a:r>
                      <a:endParaRPr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수강한 강의 목록</a:t>
                      </a:r>
                      <a:endParaRPr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같은 강의를 중복 집계하지 않음</a:t>
                      </a:r>
                      <a:endParaRPr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추천 상품 ID 목록</a:t>
                      </a:r>
                      <a:endParaRPr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중복 없이 보여줌</a:t>
                      </a:r>
                      <a:endParaRPr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친구 목록</a:t>
                      </a:r>
                      <a:endParaRPr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중복 친구 등록 방지</a:t>
                      </a:r>
                      <a:endParaRPr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로또 번호</a:t>
                      </a:r>
                      <a:endParaRPr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번호는 중복될 수 없음</a:t>
                      </a:r>
                      <a:endParaRPr sz="1700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0" name="Shape 2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1" name="Google Shape;2651;g36e9785920e_0_422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652" name="Google Shape;2652;g36e9785920e_0_42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653" name="Google Shape;2653;g36e9785920e_0_422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JFC(Java Foundation Class)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/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54" name="Google Shape;2654;g36e9785920e_0_422"/>
          <p:cNvSpPr txBox="1"/>
          <p:nvPr/>
        </p:nvSpPr>
        <p:spPr>
          <a:xfrm>
            <a:off x="425600" y="884550"/>
            <a:ext cx="6067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Malgun Gothic"/>
              <a:buChar char="-"/>
            </a:pP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Set </a:t>
            </a: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사용하는 방법</a:t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55" name="Google Shape;2655;g36e9785920e_0_422"/>
          <p:cNvSpPr txBox="1"/>
          <p:nvPr/>
        </p:nvSpPr>
        <p:spPr>
          <a:xfrm>
            <a:off x="719850" y="1495550"/>
            <a:ext cx="7700700" cy="4740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Set&lt;String&gt; </a:t>
            </a:r>
            <a:r>
              <a:rPr lang="en-US" sz="20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set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b="1" lang="en-US" sz="2000">
                <a:solidFill>
                  <a:srgbClr val="7F0055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new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HashSet&lt;&gt;();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</a:t>
            </a:r>
            <a:r>
              <a:rPr lang="en-US" sz="20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set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.add(</a:t>
            </a:r>
            <a:r>
              <a:rPr lang="en-US" sz="2000">
                <a:solidFill>
                  <a:srgbClr val="2A00F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"가"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);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</a:t>
            </a:r>
            <a:r>
              <a:rPr lang="en-US" sz="20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set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.add(</a:t>
            </a:r>
            <a:r>
              <a:rPr lang="en-US" sz="2000">
                <a:solidFill>
                  <a:srgbClr val="2A00F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"나"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);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</a:t>
            </a:r>
            <a:r>
              <a:rPr lang="en-US" sz="20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set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.add(</a:t>
            </a:r>
            <a:r>
              <a:rPr lang="en-US" sz="2000">
                <a:solidFill>
                  <a:srgbClr val="2A00F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"나"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);</a:t>
            </a:r>
            <a:r>
              <a:rPr lang="en-US" sz="2000">
                <a:solidFill>
                  <a:srgbClr val="3D85C6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//중복불가</a:t>
            </a:r>
            <a:endParaRPr sz="2000">
              <a:solidFill>
                <a:srgbClr val="3D85C6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  </a:t>
            </a:r>
            <a:r>
              <a:rPr lang="en-US" sz="2000">
                <a:solidFill>
                  <a:srgbClr val="3D85C6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//for문사용</a:t>
            </a:r>
            <a:endParaRPr sz="2000">
              <a:solidFill>
                <a:srgbClr val="3D85C6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</a:t>
            </a:r>
            <a:r>
              <a:rPr b="1" lang="en-US" sz="2000">
                <a:solidFill>
                  <a:srgbClr val="7F0055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for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(String </a:t>
            </a:r>
            <a:r>
              <a:rPr lang="en-US" sz="20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s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: </a:t>
            </a:r>
            <a:r>
              <a:rPr lang="en-US" sz="20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set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) {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	System.</a:t>
            </a:r>
            <a:r>
              <a:rPr b="1" i="1" lang="en-US" sz="2000">
                <a:solidFill>
                  <a:srgbClr val="0000C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out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.println(</a:t>
            </a:r>
            <a:r>
              <a:rPr lang="en-US" sz="20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s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);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}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</a:t>
            </a:r>
            <a:r>
              <a:rPr lang="en-US" sz="2000">
                <a:solidFill>
                  <a:srgbClr val="3D85C6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//Iterator사용</a:t>
            </a:r>
            <a:endParaRPr sz="2000">
              <a:solidFill>
                <a:srgbClr val="3D85C6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Iterator&lt;String&gt; </a:t>
            </a:r>
            <a:r>
              <a:rPr lang="en-US" sz="20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iter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lang="en-US" sz="20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set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.iterator();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</a:t>
            </a:r>
            <a:r>
              <a:rPr b="1" lang="en-US" sz="2000">
                <a:solidFill>
                  <a:srgbClr val="7F0055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while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lang="en-US" sz="20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iter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.hasNext()) {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	System.</a:t>
            </a:r>
            <a:r>
              <a:rPr b="1" i="1" lang="en-US" sz="2000">
                <a:solidFill>
                  <a:srgbClr val="0000C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out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.println(</a:t>
            </a:r>
            <a:r>
              <a:rPr lang="en-US" sz="20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iter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.next());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}</a:t>
            </a:r>
            <a:r>
              <a:rPr lang="en-US" sz="2000">
                <a:solidFill>
                  <a:srgbClr val="3D85C6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//출력: 가 나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  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36e9785920e_0_33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662" name="Google Shape;2662;g36e9785920e_0_33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663" name="Google Shape;2663;g36e9785920e_0_330"/>
          <p:cNvSpPr txBox="1"/>
          <p:nvPr/>
        </p:nvSpPr>
        <p:spPr>
          <a:xfrm>
            <a:off x="715380" y="903563"/>
            <a:ext cx="8136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20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SET/</a:t>
            </a:r>
            <a:r>
              <a:rPr b="1" lang="en-US" sz="20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Map 구조</a:t>
            </a:r>
            <a:endParaRPr sz="19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64" name="Google Shape;2664;g36e9785920e_0_330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JFC(Java Foundation Class)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/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2665" name="Google Shape;2665;g36e9785920e_0_330"/>
          <p:cNvGrpSpPr/>
          <p:nvPr/>
        </p:nvGrpSpPr>
        <p:grpSpPr>
          <a:xfrm>
            <a:off x="653071" y="1324261"/>
            <a:ext cx="7957217" cy="3774226"/>
            <a:chOff x="729300" y="1552925"/>
            <a:chExt cx="7082525" cy="3359347"/>
          </a:xfrm>
        </p:grpSpPr>
        <p:sp>
          <p:nvSpPr>
            <p:cNvPr id="2666" name="Google Shape;2666;g36e9785920e_0_330"/>
            <p:cNvSpPr/>
            <p:nvPr/>
          </p:nvSpPr>
          <p:spPr>
            <a:xfrm>
              <a:off x="783125" y="2003825"/>
              <a:ext cx="646800" cy="365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Malgun Gothic"/>
                  <a:ea typeface="Malgun Gothic"/>
                  <a:cs typeface="Malgun Gothic"/>
                  <a:sym typeface="Malgun Gothic"/>
                </a:rPr>
                <a:t>Key 1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67" name="Google Shape;2667;g36e9785920e_0_330"/>
            <p:cNvSpPr/>
            <p:nvPr/>
          </p:nvSpPr>
          <p:spPr>
            <a:xfrm>
              <a:off x="783125" y="2842025"/>
              <a:ext cx="646800" cy="365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Malgun Gothic"/>
                  <a:ea typeface="Malgun Gothic"/>
                  <a:cs typeface="Malgun Gothic"/>
                  <a:sym typeface="Malgun Gothic"/>
                </a:rPr>
                <a:t>Key 2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68" name="Google Shape;2668;g36e9785920e_0_330"/>
            <p:cNvSpPr/>
            <p:nvPr/>
          </p:nvSpPr>
          <p:spPr>
            <a:xfrm>
              <a:off x="783125" y="3680225"/>
              <a:ext cx="646800" cy="365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Malgun Gothic"/>
                  <a:ea typeface="Malgun Gothic"/>
                  <a:cs typeface="Malgun Gothic"/>
                  <a:sym typeface="Malgun Gothic"/>
                </a:rPr>
                <a:t>Key 3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69" name="Google Shape;2669;g36e9785920e_0_330"/>
            <p:cNvSpPr/>
            <p:nvPr/>
          </p:nvSpPr>
          <p:spPr>
            <a:xfrm>
              <a:off x="783125" y="4518425"/>
              <a:ext cx="646800" cy="365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Malgun Gothic"/>
                  <a:ea typeface="Malgun Gothic"/>
                  <a:cs typeface="Malgun Gothic"/>
                  <a:sym typeface="Malgun Gothic"/>
                </a:rPr>
                <a:t>Key 4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70" name="Google Shape;2670;g36e9785920e_0_330"/>
            <p:cNvSpPr/>
            <p:nvPr/>
          </p:nvSpPr>
          <p:spPr>
            <a:xfrm>
              <a:off x="2599900" y="2003825"/>
              <a:ext cx="751500" cy="2879700"/>
            </a:xfrm>
            <a:prstGeom prst="rect">
              <a:avLst/>
            </a:prstGeom>
            <a:solidFill>
              <a:srgbClr val="F9CB9C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71" name="Google Shape;2671;g36e9785920e_0_330"/>
            <p:cNvSpPr/>
            <p:nvPr/>
          </p:nvSpPr>
          <p:spPr>
            <a:xfrm>
              <a:off x="4516925" y="2003825"/>
              <a:ext cx="537000" cy="365100"/>
            </a:xfrm>
            <a:prstGeom prst="rect">
              <a:avLst/>
            </a:prstGeom>
            <a:solidFill>
              <a:srgbClr val="9FC5E8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72" name="Google Shape;2672;g36e9785920e_0_330"/>
            <p:cNvSpPr/>
            <p:nvPr/>
          </p:nvSpPr>
          <p:spPr>
            <a:xfrm>
              <a:off x="4516925" y="2365801"/>
              <a:ext cx="537000" cy="365100"/>
            </a:xfrm>
            <a:prstGeom prst="rect">
              <a:avLst/>
            </a:prstGeom>
            <a:solidFill>
              <a:srgbClr val="9FC5E8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73" name="Google Shape;2673;g36e9785920e_0_330"/>
            <p:cNvSpPr/>
            <p:nvPr/>
          </p:nvSpPr>
          <p:spPr>
            <a:xfrm>
              <a:off x="4516925" y="2737290"/>
              <a:ext cx="537000" cy="365100"/>
            </a:xfrm>
            <a:prstGeom prst="rect">
              <a:avLst/>
            </a:prstGeom>
            <a:solidFill>
              <a:srgbClr val="9FC5E8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74" name="Google Shape;2674;g36e9785920e_0_330"/>
            <p:cNvSpPr/>
            <p:nvPr/>
          </p:nvSpPr>
          <p:spPr>
            <a:xfrm>
              <a:off x="4516925" y="3099266"/>
              <a:ext cx="537000" cy="365100"/>
            </a:xfrm>
            <a:prstGeom prst="rect">
              <a:avLst/>
            </a:prstGeom>
            <a:solidFill>
              <a:srgbClr val="9FC5E8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75" name="Google Shape;2675;g36e9785920e_0_330"/>
            <p:cNvSpPr/>
            <p:nvPr/>
          </p:nvSpPr>
          <p:spPr>
            <a:xfrm>
              <a:off x="4516925" y="3461242"/>
              <a:ext cx="537000" cy="365100"/>
            </a:xfrm>
            <a:prstGeom prst="rect">
              <a:avLst/>
            </a:prstGeom>
            <a:solidFill>
              <a:srgbClr val="9FC5E8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Malgun Gothic"/>
                  <a:ea typeface="Malgun Gothic"/>
                  <a:cs typeface="Malgun Gothic"/>
                  <a:sym typeface="Malgun Gothic"/>
                </a:rPr>
                <a:t>4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76" name="Google Shape;2676;g36e9785920e_0_330"/>
            <p:cNvSpPr/>
            <p:nvPr/>
          </p:nvSpPr>
          <p:spPr>
            <a:xfrm>
              <a:off x="4516925" y="3823219"/>
              <a:ext cx="537000" cy="365100"/>
            </a:xfrm>
            <a:prstGeom prst="rect">
              <a:avLst/>
            </a:prstGeom>
            <a:solidFill>
              <a:srgbClr val="9FC5E8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Malgun Gothic"/>
                  <a:ea typeface="Malgun Gothic"/>
                  <a:cs typeface="Malgun Gothic"/>
                  <a:sym typeface="Malgun Gothic"/>
                </a:rPr>
                <a:t>5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77" name="Google Shape;2677;g36e9785920e_0_330"/>
            <p:cNvSpPr/>
            <p:nvPr/>
          </p:nvSpPr>
          <p:spPr>
            <a:xfrm>
              <a:off x="4516925" y="4185195"/>
              <a:ext cx="537000" cy="365100"/>
            </a:xfrm>
            <a:prstGeom prst="rect">
              <a:avLst/>
            </a:prstGeom>
            <a:solidFill>
              <a:srgbClr val="9FC5E8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Malgun Gothic"/>
                  <a:ea typeface="Malgun Gothic"/>
                  <a:cs typeface="Malgun Gothic"/>
                  <a:sym typeface="Malgun Gothic"/>
                </a:rPr>
                <a:t>6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78" name="Google Shape;2678;g36e9785920e_0_330"/>
            <p:cNvSpPr/>
            <p:nvPr/>
          </p:nvSpPr>
          <p:spPr>
            <a:xfrm>
              <a:off x="4516925" y="4547172"/>
              <a:ext cx="537000" cy="365100"/>
            </a:xfrm>
            <a:prstGeom prst="rect">
              <a:avLst/>
            </a:prstGeom>
            <a:solidFill>
              <a:srgbClr val="9FC5E8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Malgun Gothic"/>
                  <a:ea typeface="Malgun Gothic"/>
                  <a:cs typeface="Malgun Gothic"/>
                  <a:sym typeface="Malgun Gothic"/>
                </a:rPr>
                <a:t>7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cxnSp>
          <p:nvCxnSpPr>
            <p:cNvPr id="2679" name="Google Shape;2679;g36e9785920e_0_330"/>
            <p:cNvCxnSpPr>
              <a:stCxn id="2666" idx="3"/>
              <a:endCxn id="2674" idx="1"/>
            </p:cNvCxnSpPr>
            <p:nvPr/>
          </p:nvCxnSpPr>
          <p:spPr>
            <a:xfrm>
              <a:off x="1429925" y="2186375"/>
              <a:ext cx="3087000" cy="10953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680" name="Google Shape;2680;g36e9785920e_0_330"/>
            <p:cNvCxnSpPr>
              <a:endCxn id="2672" idx="1"/>
            </p:cNvCxnSpPr>
            <p:nvPr/>
          </p:nvCxnSpPr>
          <p:spPr>
            <a:xfrm flipH="1" rot="10800000">
              <a:off x="1429925" y="2548351"/>
              <a:ext cx="3087000" cy="476100"/>
            </a:xfrm>
            <a:prstGeom prst="bentConnector3">
              <a:avLst>
                <a:gd fmla="val 54257" name="adj1"/>
              </a:avLst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681" name="Google Shape;2681;g36e9785920e_0_330"/>
            <p:cNvCxnSpPr>
              <a:stCxn id="2668" idx="3"/>
              <a:endCxn id="2677" idx="1"/>
            </p:cNvCxnSpPr>
            <p:nvPr/>
          </p:nvCxnSpPr>
          <p:spPr>
            <a:xfrm>
              <a:off x="1429925" y="3862775"/>
              <a:ext cx="3087000" cy="504900"/>
            </a:xfrm>
            <a:prstGeom prst="bentConnector3">
              <a:avLst>
                <a:gd fmla="val 55889" name="adj1"/>
              </a:avLst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682" name="Google Shape;2682;g36e9785920e_0_330"/>
            <p:cNvCxnSpPr/>
            <p:nvPr/>
          </p:nvCxnSpPr>
          <p:spPr>
            <a:xfrm flipH="1" rot="10800000">
              <a:off x="1429925" y="3366116"/>
              <a:ext cx="3094200" cy="13347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683" name="Google Shape;2683;g36e9785920e_0_330"/>
            <p:cNvSpPr/>
            <p:nvPr/>
          </p:nvSpPr>
          <p:spPr>
            <a:xfrm>
              <a:off x="5650875" y="2384661"/>
              <a:ext cx="944400" cy="3369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Malgun Gothic"/>
                  <a:ea typeface="Malgun Gothic"/>
                  <a:cs typeface="Malgun Gothic"/>
                  <a:sym typeface="Malgun Gothic"/>
                </a:rPr>
                <a:t>value2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84" name="Google Shape;2684;g36e9785920e_0_330"/>
            <p:cNvSpPr/>
            <p:nvPr/>
          </p:nvSpPr>
          <p:spPr>
            <a:xfrm>
              <a:off x="5650875" y="3112248"/>
              <a:ext cx="944400" cy="3369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Malgun Gothic"/>
                  <a:ea typeface="Malgun Gothic"/>
                  <a:cs typeface="Malgun Gothic"/>
                  <a:sym typeface="Malgun Gothic"/>
                </a:rPr>
                <a:t>value1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85" name="Google Shape;2685;g36e9785920e_0_330"/>
            <p:cNvSpPr/>
            <p:nvPr/>
          </p:nvSpPr>
          <p:spPr>
            <a:xfrm>
              <a:off x="6867425" y="3113363"/>
              <a:ext cx="944400" cy="3369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Malgun Gothic"/>
                  <a:ea typeface="Malgun Gothic"/>
                  <a:cs typeface="Malgun Gothic"/>
                  <a:sym typeface="Malgun Gothic"/>
                </a:rPr>
                <a:t>value4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86" name="Google Shape;2686;g36e9785920e_0_330"/>
            <p:cNvSpPr/>
            <p:nvPr/>
          </p:nvSpPr>
          <p:spPr>
            <a:xfrm>
              <a:off x="5650875" y="4196824"/>
              <a:ext cx="944400" cy="3369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latin typeface="Malgun Gothic"/>
                  <a:ea typeface="Malgun Gothic"/>
                  <a:cs typeface="Malgun Gothic"/>
                  <a:sym typeface="Malgun Gothic"/>
                </a:rPr>
                <a:t>value3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cxnSp>
          <p:nvCxnSpPr>
            <p:cNvPr id="2687" name="Google Shape;2687;g36e9785920e_0_330"/>
            <p:cNvCxnSpPr>
              <a:stCxn id="2672" idx="3"/>
              <a:endCxn id="2683" idx="1"/>
            </p:cNvCxnSpPr>
            <p:nvPr/>
          </p:nvCxnSpPr>
          <p:spPr>
            <a:xfrm>
              <a:off x="5053925" y="2548351"/>
              <a:ext cx="597000" cy="4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688" name="Google Shape;2688;g36e9785920e_0_330"/>
            <p:cNvCxnSpPr>
              <a:stCxn id="2674" idx="3"/>
              <a:endCxn id="2684" idx="1"/>
            </p:cNvCxnSpPr>
            <p:nvPr/>
          </p:nvCxnSpPr>
          <p:spPr>
            <a:xfrm flipH="1" rot="10800000">
              <a:off x="5053925" y="3280616"/>
              <a:ext cx="597000" cy="12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689" name="Google Shape;2689;g36e9785920e_0_330"/>
            <p:cNvCxnSpPr>
              <a:stCxn id="2684" idx="3"/>
              <a:endCxn id="2685" idx="1"/>
            </p:cNvCxnSpPr>
            <p:nvPr/>
          </p:nvCxnSpPr>
          <p:spPr>
            <a:xfrm>
              <a:off x="6595275" y="3280698"/>
              <a:ext cx="272100" cy="12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690" name="Google Shape;2690;g36e9785920e_0_330"/>
            <p:cNvCxnSpPr>
              <a:stCxn id="2677" idx="3"/>
              <a:endCxn id="2686" idx="1"/>
            </p:cNvCxnSpPr>
            <p:nvPr/>
          </p:nvCxnSpPr>
          <p:spPr>
            <a:xfrm flipH="1" rot="10800000">
              <a:off x="5053925" y="4365345"/>
              <a:ext cx="597000" cy="2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691" name="Google Shape;2691;g36e9785920e_0_330"/>
            <p:cNvSpPr txBox="1"/>
            <p:nvPr/>
          </p:nvSpPr>
          <p:spPr>
            <a:xfrm>
              <a:off x="729300" y="1552925"/>
              <a:ext cx="7515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키값</a:t>
              </a:r>
              <a:endParaRPr sz="2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92" name="Google Shape;2692;g36e9785920e_0_330"/>
            <p:cNvSpPr txBox="1"/>
            <p:nvPr/>
          </p:nvSpPr>
          <p:spPr>
            <a:xfrm>
              <a:off x="2416185" y="1552925"/>
              <a:ext cx="14358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Hash함수</a:t>
              </a:r>
              <a:endParaRPr sz="2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93" name="Google Shape;2693;g36e9785920e_0_330"/>
            <p:cNvSpPr txBox="1"/>
            <p:nvPr/>
          </p:nvSpPr>
          <p:spPr>
            <a:xfrm>
              <a:off x="4405756" y="1552925"/>
              <a:ext cx="7515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배열</a:t>
              </a:r>
              <a:endParaRPr sz="2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694" name="Google Shape;2694;g36e9785920e_0_330"/>
            <p:cNvSpPr txBox="1"/>
            <p:nvPr/>
          </p:nvSpPr>
          <p:spPr>
            <a:xfrm>
              <a:off x="5624940" y="1552925"/>
              <a:ext cx="20454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연결리스트</a:t>
              </a:r>
              <a:endParaRPr sz="2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2695" name="Google Shape;2695;g36e9785920e_0_330"/>
          <p:cNvSpPr txBox="1"/>
          <p:nvPr/>
        </p:nvSpPr>
        <p:spPr>
          <a:xfrm>
            <a:off x="427150" y="5197325"/>
            <a:ext cx="83826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키값 -&gt; 해시함수 -&gt; 인덱스반환 -&gt; 배열에 반환된 인덱스 위치에 값을 저장한다</a:t>
            </a: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.</a:t>
            </a:r>
            <a:endParaRPr sz="17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이때 키값이 다르지만 같은 인덱스를 반환하는 경우가 있는데 연결리스트가 충돌을 방지하고, 같은 인덱스에 여러 값을 저장할 수 있게 한다. </a:t>
            </a:r>
            <a:endParaRPr sz="17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예) key -&gt; apple , elppa -&gt; 동일인덱스를 반환할 수 있음</a:t>
            </a:r>
            <a:endParaRPr sz="1700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0" name="Shape 2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1" name="Google Shape;2701;g36e9785920e_0_26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702" name="Google Shape;2702;g36e9785920e_0_26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703" name="Google Shape;2703;g36e9785920e_0_266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JFC(Java Foundation Class)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/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04" name="Google Shape;2704;g36e9785920e_0_266"/>
          <p:cNvSpPr txBox="1"/>
          <p:nvPr/>
        </p:nvSpPr>
        <p:spPr>
          <a:xfrm>
            <a:off x="273200" y="752745"/>
            <a:ext cx="6067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Malgun Gothic"/>
              <a:buChar char="-"/>
            </a:pP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HashSet</a:t>
            </a: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vs LinkedHashSet vs TreeSet</a:t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2705" name="Google Shape;2705;g36e9785920e_0_266"/>
          <p:cNvGraphicFramePr/>
          <p:nvPr/>
        </p:nvGraphicFramePr>
        <p:xfrm>
          <a:off x="273175" y="28668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{0851B4D5-2843-4C55-9846-3CBCB133E8C7}</a:tableStyleId>
              </a:tblPr>
              <a:tblGrid>
                <a:gridCol w="1172400"/>
                <a:gridCol w="1627325"/>
                <a:gridCol w="2411850"/>
                <a:gridCol w="3295875"/>
              </a:tblGrid>
              <a:tr h="2381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solidFill>
                            <a:schemeClr val="lt1"/>
                          </a:solidFill>
                        </a:rPr>
                        <a:t>항목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solidFill>
                            <a:schemeClr val="lt1"/>
                          </a:solidFill>
                        </a:rPr>
                        <a:t>HashSet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solidFill>
                            <a:schemeClr val="lt1"/>
                          </a:solidFill>
                        </a:rPr>
                        <a:t>LinkedHashSet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solidFill>
                            <a:schemeClr val="lt1"/>
                          </a:solidFill>
                        </a:rPr>
                        <a:t>TreeSet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/>
                        <a:t>내부 구조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Hash Table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Hash Table + Linked List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Red-Black Tree(</a:t>
                      </a:r>
                      <a:r>
                        <a:rPr lang="en-US"/>
                        <a:t>균형이진트리)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/>
                        <a:t>정렬/순서 유지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없음 (무작위 순서)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입력 순서 유지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자동 정렬 (기본 정렬 또는 Comparator)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/>
                        <a:t>중복 허용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없음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없음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없음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/>
                        <a:t>null 허용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1개 허용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1개 허용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기본적으로 불가 (예외 발생)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/>
                        <a:t>탐색 속도</a:t>
                      </a:r>
                      <a:r>
                        <a:rPr lang="en-US" sz="1100"/>
                        <a:t> (</a:t>
                      </a:r>
                      <a:r>
                        <a:rPr lang="en-US" sz="1100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contains</a:t>
                      </a:r>
                      <a:r>
                        <a:rPr lang="en-US" sz="1100"/>
                        <a:t>)</a:t>
                      </a:r>
                      <a:endParaRPr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빠름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빠름 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느림 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/>
                        <a:t>사용 목적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빠른 중복 제거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중복 제거 + 순서 유지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정렬된 집합 필요할 때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/>
                        <a:t>정렬 기준 변경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불가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불가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가능 (Comparator 사용)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/>
                        <a:t>메모리 사용량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적음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약간 많음 (순서 링크 유지)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많음 (트리 구조)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706" name="Google Shape;2706;g36e9785920e_0_266"/>
          <p:cNvSpPr txBox="1"/>
          <p:nvPr/>
        </p:nvSpPr>
        <p:spPr>
          <a:xfrm>
            <a:off x="697525" y="1214125"/>
            <a:ext cx="8276700" cy="16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빠른 삽입/검색</a:t>
            </a: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 필요할때 </a:t>
            </a:r>
            <a:r>
              <a:rPr lang="en-US" sz="17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HashSet이 </a:t>
            </a: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유리함</a:t>
            </a:r>
            <a:endParaRPr sz="17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순서</a:t>
            </a: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대로 꺼내야 할 때(입력순서유지) </a:t>
            </a:r>
            <a:r>
              <a:rPr lang="en-US" sz="17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LinkedHashSet</a:t>
            </a: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 유리함</a:t>
            </a:r>
            <a:endParaRPr sz="17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자동 정렬</a:t>
            </a: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된 집합이 필요할때 </a:t>
            </a:r>
            <a:r>
              <a:rPr lang="en-US" sz="17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TreeSet</a:t>
            </a: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 유리함</a:t>
            </a:r>
            <a:endParaRPr sz="17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정렬 기준을 </a:t>
            </a:r>
            <a:r>
              <a:rPr lang="en-US" sz="17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커스터마이징</a:t>
            </a: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하고 싶을때 </a:t>
            </a:r>
            <a:r>
              <a:rPr lang="en-US" sz="17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TreeSet + Comparator</a:t>
            </a:r>
            <a:r>
              <a:rPr lang="en-US" sz="17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가 유리함 </a:t>
            </a:r>
            <a:endParaRPr sz="17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1" name="Shape 2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2" name="Google Shape;2712;p119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713" name="Google Shape;2713;p11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714" name="Google Shape;2714;p119"/>
          <p:cNvSpPr txBox="1"/>
          <p:nvPr/>
        </p:nvSpPr>
        <p:spPr>
          <a:xfrm>
            <a:off x="719572" y="876670"/>
            <a:ext cx="7776900" cy="25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20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</a:t>
            </a:r>
            <a:r>
              <a:rPr b="1" i="0" lang="en-US" sz="20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Map 계열</a:t>
            </a:r>
            <a:endParaRPr b="1" i="0" sz="20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20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b="0" i="0" lang="en-US" sz="18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*</a:t>
            </a:r>
            <a:r>
              <a:rPr b="0" i="0" lang="en-US" sz="20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b="0" i="0" lang="en-US" sz="18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키(Key)와 값(value)를 한 쌍으로 대입한다.</a:t>
            </a:r>
            <a:endParaRPr b="0" i="0" sz="1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* </a:t>
            </a:r>
            <a:r>
              <a:rPr lang="en-US" sz="18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key 중복불가, value 중복 가능</a:t>
            </a:r>
            <a:endParaRPr b="0" i="0" sz="1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* Iterator를 통해서 대입된 모든 것을 얻는다.</a:t>
            </a:r>
            <a:endParaRPr b="0" i="0" sz="18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* 구현 클래스: HashMap, LinkedHashMap, TreeMap</a:t>
            </a:r>
            <a:endParaRPr sz="1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어떤 값을 </a:t>
            </a:r>
            <a:r>
              <a:rPr lang="en-US" sz="16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Key로 빠르게</a:t>
            </a:r>
            <a:r>
              <a:rPr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찾아야 할 경우, </a:t>
            </a:r>
            <a:r>
              <a:rPr lang="en-US" sz="16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딕셔너리/사전식</a:t>
            </a:r>
            <a:r>
              <a:rPr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으로 관리해야 할 경우, 프로그램 </a:t>
            </a:r>
            <a:r>
              <a:rPr lang="en-US" sz="16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환경설정</a:t>
            </a:r>
            <a:r>
              <a:rPr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정보등을 관리할 경우 등</a:t>
            </a:r>
            <a:endParaRPr sz="16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15" name="Google Shape;2715;p119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JFC(Java Foundation Class)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/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2716" name="Google Shape;2716;p119"/>
          <p:cNvGraphicFramePr/>
          <p:nvPr/>
        </p:nvGraphicFramePr>
        <p:xfrm>
          <a:off x="447375" y="3545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{0851B4D5-2843-4C55-9846-3CBCB133E8C7}</a:tableStyleId>
              </a:tblPr>
              <a:tblGrid>
                <a:gridCol w="2751575"/>
                <a:gridCol w="5559600"/>
              </a:tblGrid>
              <a:tr h="2381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>
                          <a:solidFill>
                            <a:schemeClr val="lt1"/>
                          </a:solidFill>
                        </a:rPr>
                        <a:t>예시 상황</a:t>
                      </a:r>
                      <a:endParaRPr b="1" sz="16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>
                          <a:solidFill>
                            <a:schemeClr val="lt1"/>
                          </a:solidFill>
                        </a:rPr>
                        <a:t>설명</a:t>
                      </a:r>
                      <a:endParaRPr b="1" sz="16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사용자 ID → 회원 정보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ID를 키로, 사용자 객체를 값으로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상품 ID → 가격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빠르게 상품 가격 조회 가능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날짜 → 방문자 수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일별 통계 집계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국가 코드 → 국가 이름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"KR" → "대한민국", "US" → "미국"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카테고리 → 상품 리스트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Map&lt;String, List&gt; 구조로 사용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설정 키 → 환경 설정값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"theme" → "dark", "lang" → "ko"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67" name="Google Shape;367;p1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68" name="Google Shape;368;p13"/>
          <p:cNvSpPr txBox="1"/>
          <p:nvPr>
            <p:ph idx="4294967295" type="body"/>
          </p:nvPr>
        </p:nvSpPr>
        <p:spPr>
          <a:xfrm>
            <a:off x="467544" y="980728"/>
            <a:ext cx="82329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 sz="1600">
                <a:latin typeface="Malgun Gothic"/>
                <a:ea typeface="Malgun Gothic"/>
                <a:cs typeface="Malgun Gothic"/>
                <a:sym typeface="Malgun Gothic"/>
              </a:rPr>
              <a:t>- 주석 (comment)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b="1" lang="en-US" sz="1400"/>
              <a:t>   </a:t>
            </a:r>
            <a:r>
              <a:rPr lang="en-US" sz="1400"/>
              <a:t>* 코드를 작성할 때 넣는 설명문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b="1" lang="en-US" sz="1400"/>
              <a:t>   </a:t>
            </a:r>
            <a:r>
              <a:rPr lang="en-US" sz="1400"/>
              <a:t>* 실행에 영향을 미치지 않는다.</a:t>
            </a:r>
            <a:endParaRPr/>
          </a:p>
        </p:txBody>
      </p:sp>
      <p:graphicFrame>
        <p:nvGraphicFramePr>
          <p:cNvPr id="369" name="Google Shape;369;p13"/>
          <p:cNvGraphicFramePr/>
          <p:nvPr/>
        </p:nvGraphicFramePr>
        <p:xfrm>
          <a:off x="659396" y="227687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1211325"/>
                <a:gridCol w="997550"/>
                <a:gridCol w="5631175"/>
              </a:tblGrid>
              <a:tr h="380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명칭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주석표현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설명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484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한 줄 주석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AE5F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//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DAE5F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ex</a:t>
                      </a:r>
                      <a:r>
                        <a:rPr b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)   </a:t>
                      </a: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// 한줄 주석입니다. (Ctrl + Shift + C)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AE5F1"/>
                    </a:solidFill>
                  </a:tcPr>
                </a:tc>
              </a:tr>
              <a:tr h="484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다중 주석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AE5F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/* */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DAE5F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ex)</a:t>
                      </a: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</a:t>
                      </a: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/* 다중주석입니다. (Ctrl + Shift + /)  */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AE5F1"/>
                    </a:solidFill>
                  </a:tcPr>
                </a:tc>
              </a:tr>
              <a:tr h="1928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문서 주석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(API 주석)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AE5F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/** */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DAE5F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4395E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▶ 주석을 이용해서 문서화된 document를 만드는 도구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600"/>
                        <a:buFont typeface="Arial"/>
                        <a:buNone/>
                      </a:pPr>
                      <a:r>
                        <a:t/>
                      </a:r>
                      <a:endParaRPr sz="6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4395E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▶ /** 로 시작해서 */ 로 끝나게 되며 각 라인은 *로 시작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ex)  /**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4395E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</a:t>
                      </a:r>
                      <a:r>
                        <a:rPr b="1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* </a:t>
                      </a: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API 주석입니다. (/** + Enter)</a:t>
                      </a:r>
                      <a:endParaRPr b="1"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4395E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*/</a:t>
                      </a:r>
                      <a:endParaRPr b="1"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DAE5F1"/>
                    </a:solidFill>
                  </a:tcPr>
                </a:tc>
              </a:tr>
            </a:tbl>
          </a:graphicData>
        </a:graphic>
      </p:graphicFrame>
      <p:sp>
        <p:nvSpPr>
          <p:cNvPr id="370" name="Google Shape;370;p13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6. 주석 </a:t>
            </a:r>
            <a:endParaRPr b="1" i="0" sz="2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1" name="Shape 2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2" name="Google Shape;2722;g36e9785920e_0_434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723" name="Google Shape;2723;g36e9785920e_0_43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724" name="Google Shape;2724;g36e9785920e_0_434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JFC(Java Foundation Class)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/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25" name="Google Shape;2725;g36e9785920e_0_434"/>
          <p:cNvSpPr txBox="1"/>
          <p:nvPr/>
        </p:nvSpPr>
        <p:spPr>
          <a:xfrm>
            <a:off x="425600" y="884550"/>
            <a:ext cx="6067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Malgun Gothic"/>
              <a:buChar char="-"/>
            </a:pP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Map</a:t>
            </a:r>
            <a:r>
              <a:rPr lang="en-US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사용하는 방법</a:t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26" name="Google Shape;2726;g36e9785920e_0_434"/>
          <p:cNvSpPr txBox="1"/>
          <p:nvPr/>
        </p:nvSpPr>
        <p:spPr>
          <a:xfrm>
            <a:off x="251525" y="1647950"/>
            <a:ext cx="8588100" cy="3932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Map&lt;String, String&gt; </a:t>
            </a:r>
            <a:r>
              <a:rPr lang="en-US" sz="19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map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b="1" lang="en-US" sz="1900">
                <a:solidFill>
                  <a:srgbClr val="7F0055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new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HashMap&lt;&gt;();</a:t>
            </a:r>
            <a:endParaRPr sz="1900">
              <a:solidFill>
                <a:schemeClr val="dk1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</a:t>
            </a:r>
            <a:r>
              <a:rPr lang="en-US" sz="19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map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.put(</a:t>
            </a:r>
            <a:r>
              <a:rPr lang="en-US" sz="1900">
                <a:solidFill>
                  <a:srgbClr val="2A00F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"A"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, </a:t>
            </a:r>
            <a:r>
              <a:rPr lang="en-US" sz="1900">
                <a:solidFill>
                  <a:srgbClr val="2A00F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"값1"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);</a:t>
            </a:r>
            <a:endParaRPr sz="1900">
              <a:solidFill>
                <a:schemeClr val="dk1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</a:t>
            </a:r>
            <a:r>
              <a:rPr lang="en-US" sz="19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map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.put(</a:t>
            </a:r>
            <a:r>
              <a:rPr lang="en-US" sz="1900">
                <a:solidFill>
                  <a:srgbClr val="2A00F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"B"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, </a:t>
            </a:r>
            <a:r>
              <a:rPr lang="en-US" sz="1900">
                <a:solidFill>
                  <a:srgbClr val="2A00F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"값1"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);</a:t>
            </a:r>
            <a:r>
              <a:rPr lang="en-US" sz="1900">
                <a:solidFill>
                  <a:srgbClr val="3F7F5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//값은 중복가능</a:t>
            </a:r>
            <a:endParaRPr sz="1900">
              <a:solidFill>
                <a:srgbClr val="3F7F5F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</a:t>
            </a:r>
            <a:r>
              <a:rPr lang="en-US" sz="19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map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.put(</a:t>
            </a:r>
            <a:r>
              <a:rPr lang="en-US" sz="1900">
                <a:solidFill>
                  <a:srgbClr val="2A00F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"B"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, </a:t>
            </a:r>
            <a:r>
              <a:rPr lang="en-US" sz="1900">
                <a:solidFill>
                  <a:srgbClr val="2A00F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"값3"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);</a:t>
            </a:r>
            <a:r>
              <a:rPr lang="en-US" sz="1900">
                <a:solidFill>
                  <a:srgbClr val="3F7F5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//키값 중복불가, 마지막 입력된 값이 최종값</a:t>
            </a:r>
            <a:endParaRPr sz="1900">
              <a:solidFill>
                <a:srgbClr val="3F7F5F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System.</a:t>
            </a:r>
            <a:r>
              <a:rPr b="1" i="1" lang="en-US" sz="1900">
                <a:solidFill>
                  <a:srgbClr val="0000C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out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.println(</a:t>
            </a:r>
            <a:r>
              <a:rPr lang="en-US" sz="19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map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.get(</a:t>
            </a:r>
            <a:r>
              <a:rPr lang="en-US" sz="1900">
                <a:solidFill>
                  <a:srgbClr val="2A00F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"A"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));</a:t>
            </a:r>
            <a:r>
              <a:rPr lang="en-US" sz="1900">
                <a:solidFill>
                  <a:srgbClr val="3F7F5F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// 출력: 값1</a:t>
            </a:r>
            <a:endParaRPr sz="1900">
              <a:solidFill>
                <a:srgbClr val="3F7F5F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</a:t>
            </a:r>
            <a:endParaRPr sz="1900">
              <a:solidFill>
                <a:schemeClr val="dk1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Set&lt;String&gt;</a:t>
            </a:r>
            <a:r>
              <a:rPr lang="en-US" sz="19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setKey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lang="en-US" sz="19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map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.keySet();</a:t>
            </a:r>
            <a:r>
              <a:rPr lang="en-US" sz="1900">
                <a:solidFill>
                  <a:srgbClr val="38761D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//key값을 Set에 담아 반환</a:t>
            </a:r>
            <a:endParaRPr sz="1900">
              <a:solidFill>
                <a:srgbClr val="38761D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</a:t>
            </a:r>
            <a:r>
              <a:rPr b="1" lang="en-US" sz="1900">
                <a:solidFill>
                  <a:srgbClr val="7F0055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for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(String </a:t>
            </a:r>
            <a:r>
              <a:rPr lang="en-US" sz="19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s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: </a:t>
            </a:r>
            <a:r>
              <a:rPr lang="en-US" sz="19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setKey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) {</a:t>
            </a:r>
            <a:r>
              <a:rPr lang="en-US" sz="1900">
                <a:solidFill>
                  <a:srgbClr val="38761D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//set에서 key값 꺼내서 일괄 출력</a:t>
            </a:r>
            <a:endParaRPr sz="1900">
              <a:solidFill>
                <a:srgbClr val="38761D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	System.</a:t>
            </a:r>
            <a:r>
              <a:rPr b="1" i="1" lang="en-US" sz="1900">
                <a:solidFill>
                  <a:srgbClr val="0000C0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out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.println(</a:t>
            </a:r>
            <a:r>
              <a:rPr lang="en-US" sz="19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map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.get(</a:t>
            </a:r>
            <a:r>
              <a:rPr lang="en-US" sz="1900">
                <a:solidFill>
                  <a:srgbClr val="6A3E3E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s</a:t>
            </a: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));</a:t>
            </a:r>
            <a:endParaRPr sz="1900">
              <a:solidFill>
                <a:schemeClr val="dk1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		}</a:t>
            </a:r>
            <a:r>
              <a:rPr lang="en-US" sz="1900">
                <a:solidFill>
                  <a:srgbClr val="38761D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//출력: 값1 값3</a:t>
            </a:r>
            <a:endParaRPr sz="1900">
              <a:solidFill>
                <a:srgbClr val="38761D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  </a:t>
            </a:r>
            <a:endParaRPr sz="2500">
              <a:solidFill>
                <a:schemeClr val="dk1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1" name="Shape 2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2" name="Google Shape;2732;g36e9785920e_0_372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733" name="Google Shape;2733;g36e9785920e_0_37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734" name="Google Shape;2734;g36e9785920e_0_372"/>
          <p:cNvSpPr txBox="1"/>
          <p:nvPr/>
        </p:nvSpPr>
        <p:spPr>
          <a:xfrm>
            <a:off x="719572" y="876670"/>
            <a:ext cx="7776900" cy="15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20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</a:t>
            </a:r>
            <a:r>
              <a:rPr lang="en-US" sz="18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HashMap, LinkedHashMap, TreeMap</a:t>
            </a:r>
            <a:endParaRPr sz="1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8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en-US" sz="18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빠르게</a:t>
            </a:r>
            <a:r>
              <a:rPr lang="en-US" sz="18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데이터를 넣고 빼야 한다면 HashMap이 유리함</a:t>
            </a:r>
            <a:endParaRPr sz="1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8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입력한 순서를 유지해야 한다면 LinkedhashMap이 유리함</a:t>
            </a:r>
            <a:endParaRPr sz="1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8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Key를 자동으로 정렬하고 싶다면 TreeMap이 유리함</a:t>
            </a:r>
            <a:endParaRPr sz="1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8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Key 범위를 탐색하고 싶다면 TreeMap이 유리함 </a:t>
            </a:r>
            <a:endParaRPr sz="1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35" name="Google Shape;2735;g36e9785920e_0_372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JFC(Java Foundation Class)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/</a:t>
            </a:r>
            <a:r>
              <a:rPr b="1" lang="en-US" sz="22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2736" name="Google Shape;2736;g36e9785920e_0_372"/>
          <p:cNvGraphicFramePr/>
          <p:nvPr/>
        </p:nvGraphicFramePr>
        <p:xfrm>
          <a:off x="300900" y="25775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{0851B4D5-2843-4C55-9846-3CBCB133E8C7}</a:tableStyleId>
              </a:tblPr>
              <a:tblGrid>
                <a:gridCol w="1400925"/>
                <a:gridCol w="1769600"/>
                <a:gridCol w="2261150"/>
                <a:gridCol w="2912475"/>
              </a:tblGrid>
              <a:tr h="2381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solidFill>
                            <a:schemeClr val="lt1"/>
                          </a:solidFill>
                        </a:rPr>
                        <a:t>항목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solidFill>
                            <a:schemeClr val="lt1"/>
                          </a:solidFill>
                        </a:rPr>
                        <a:t>HashMap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solidFill>
                            <a:schemeClr val="lt1"/>
                          </a:solidFill>
                        </a:rPr>
                        <a:t>LinkedHashMap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solidFill>
                            <a:schemeClr val="lt1"/>
                          </a:solidFill>
                        </a:rPr>
                        <a:t>TreeMap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내부 구조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Hash Table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Hash Table + Linked List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Red-Black Tree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정렬 여부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없음 (무작위)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입력 순서 유지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자동 정렬 (Key 기준)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null Key 허용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1개 가능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1개 가능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불가 (NullPointerException)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null Value 허용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가능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가능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가능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성능 (탐색/삽입)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빠름 (</a:t>
                      </a:r>
                      <a:r>
                        <a:rPr lang="en-US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O(1)</a:t>
                      </a:r>
                      <a:r>
                        <a:rPr lang="en-US"/>
                        <a:t> 평균)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빠름 (</a:t>
                      </a:r>
                      <a:r>
                        <a:rPr lang="en-US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O(1)</a:t>
                      </a:r>
                      <a:r>
                        <a:rPr lang="en-US"/>
                        <a:t> 평균)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느림 (</a:t>
                      </a:r>
                      <a:r>
                        <a:rPr lang="en-US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O(log n)</a:t>
                      </a:r>
                      <a:r>
                        <a:rPr lang="en-US"/>
                        <a:t>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Key 중복 여부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불가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불가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불가 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사용 목적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빠른 Key-Value 매핑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순서 유지 + 빠른 접근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정렬된 Key 기반 탐색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정렬 기준 지정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불가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불가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 </a:t>
                      </a:r>
                      <a:r>
                        <a:rPr lang="en-US">
                          <a:solidFill>
                            <a:srgbClr val="188038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Comparator</a:t>
                      </a:r>
                      <a:r>
                        <a:rPr lang="en-US"/>
                        <a:t>로 커스터마이징 가능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1" name="Shape 2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2" name="Google Shape;2742;p122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743" name="Google Shape;2743;p12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744" name="Google Shape;2744;p122"/>
          <p:cNvSpPr/>
          <p:nvPr/>
        </p:nvSpPr>
        <p:spPr>
          <a:xfrm>
            <a:off x="755576" y="838775"/>
            <a:ext cx="7858200" cy="38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예외 (Exception)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t/>
            </a:r>
            <a:endParaRPr b="1" i="0" sz="400" u="none" cap="none" strike="noStrike">
              <a:solidFill>
                <a:srgbClr val="14395E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4406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* 프로그램 자체적으로 처리할 수 있는 오류</a:t>
            </a:r>
            <a:endParaRPr b="0" i="0" sz="1400" u="none" cap="none" strike="noStrike">
              <a:solidFill>
                <a:srgbClr val="24406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24406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4406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* 문법을 틀리게 작성하면 컴파일 과정에서 예외가 발생하는데 이 경우에는 프로그램을</a:t>
            </a:r>
            <a:endParaRPr b="0" i="0" sz="1400" u="none" cap="none" strike="noStrike">
              <a:solidFill>
                <a:srgbClr val="24406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4406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문법에 맞도록 수정하면 해결 가능하다.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24406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4406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* 프로그램 실행 중에 발생하는 예외, 예를 들어 정수를 0으로 나누거나 배열의 크기보다 큰</a:t>
            </a:r>
            <a:endParaRPr b="0" i="0" sz="1400" u="none" cap="none" strike="noStrike">
              <a:solidFill>
                <a:srgbClr val="24406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4406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인덱스로 배열을 참조할 때 발생하는 예외 등은 미리 수정할 수 없기 때문에 프로그램</a:t>
            </a:r>
            <a:endParaRPr b="0" i="0" sz="1400" u="none" cap="none" strike="noStrike">
              <a:solidFill>
                <a:srgbClr val="24406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4406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내에서 예외처리를 이용하여 해결 가능하다.</a:t>
            </a:r>
            <a:endParaRPr b="0" i="0" sz="1400" u="none" cap="none" strike="noStrike">
              <a:solidFill>
                <a:srgbClr val="24406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b="1" i="0" sz="8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try ~ catch ~ final절</a:t>
            </a:r>
            <a:endParaRPr b="1" i="0" sz="1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t/>
            </a:r>
            <a:endParaRPr b="0" i="0" sz="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* Try 블록에서 에러가 발생하면 catch 블록의 내용이 처리 에러를 처리한다.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* 상위 에러는 나중에 처리한다.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Multi catch block</a:t>
            </a:r>
            <a:r>
              <a:rPr b="0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t/>
            </a:r>
            <a:endParaRPr b="0" i="0" sz="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* finally은 에러여부와 관계 없이 무조건 실행한다.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* 반드시 처리해야 하는 행동이 필요할 때 사용한다.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2745" name="Google Shape;2745;p122"/>
          <p:cNvGrpSpPr/>
          <p:nvPr/>
        </p:nvGrpSpPr>
        <p:grpSpPr>
          <a:xfrm>
            <a:off x="1583668" y="4833156"/>
            <a:ext cx="5832648" cy="1728192"/>
            <a:chOff x="1691680" y="4725144"/>
            <a:chExt cx="5832648" cy="1728192"/>
          </a:xfrm>
        </p:grpSpPr>
        <p:sp>
          <p:nvSpPr>
            <p:cNvPr id="2746" name="Google Shape;2746;p122"/>
            <p:cNvSpPr/>
            <p:nvPr/>
          </p:nvSpPr>
          <p:spPr>
            <a:xfrm>
              <a:off x="1691680" y="4725144"/>
              <a:ext cx="5832648" cy="1728192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	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try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	     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// 에러가 발생할 소스</a:t>
              </a:r>
              <a:endParaRPr b="1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	} catch(exception e)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	    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// 에러를 처리 하는 곳</a:t>
              </a:r>
              <a:endParaRPr b="1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	} finally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	    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// 무조건 처리</a:t>
              </a:r>
              <a:endParaRPr b="1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	}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grpSp>
          <p:nvGrpSpPr>
            <p:cNvPr id="2747" name="Google Shape;2747;p122"/>
            <p:cNvGrpSpPr/>
            <p:nvPr/>
          </p:nvGrpSpPr>
          <p:grpSpPr>
            <a:xfrm>
              <a:off x="5652120" y="5193196"/>
              <a:ext cx="1440308" cy="811856"/>
              <a:chOff x="6012160" y="5301208"/>
              <a:chExt cx="1440308" cy="811856"/>
            </a:xfrm>
          </p:grpSpPr>
          <p:cxnSp>
            <p:nvCxnSpPr>
              <p:cNvPr id="2748" name="Google Shape;2748;p122"/>
              <p:cNvCxnSpPr/>
              <p:nvPr/>
            </p:nvCxnSpPr>
            <p:spPr>
              <a:xfrm>
                <a:off x="6012160" y="5373216"/>
                <a:ext cx="0" cy="72008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sp>
            <p:nvSpPr>
              <p:cNvPr id="2749" name="Google Shape;2749;p122"/>
              <p:cNvSpPr txBox="1"/>
              <p:nvPr/>
            </p:nvSpPr>
            <p:spPr>
              <a:xfrm>
                <a:off x="6084168" y="5301208"/>
                <a:ext cx="13683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하위 예외계층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0" name="Google Shape;2750;p122"/>
              <p:cNvSpPr txBox="1"/>
              <p:nvPr/>
            </p:nvSpPr>
            <p:spPr>
              <a:xfrm>
                <a:off x="6084168" y="5805264"/>
                <a:ext cx="12960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상위 예외계층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751" name="Google Shape;2751;p122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예외 처리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(1/2)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6" name="Shape 2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7" name="Google Shape;2757;p12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758" name="Google Shape;2758;p12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grpSp>
        <p:nvGrpSpPr>
          <p:cNvPr id="2759" name="Google Shape;2759;p123"/>
          <p:cNvGrpSpPr/>
          <p:nvPr/>
        </p:nvGrpSpPr>
        <p:grpSpPr>
          <a:xfrm>
            <a:off x="305744" y="1196752"/>
            <a:ext cx="8514728" cy="4860540"/>
            <a:chOff x="1223628" y="1088740"/>
            <a:chExt cx="8514728" cy="4860540"/>
          </a:xfrm>
        </p:grpSpPr>
        <p:grpSp>
          <p:nvGrpSpPr>
            <p:cNvPr id="2760" name="Google Shape;2760;p123"/>
            <p:cNvGrpSpPr/>
            <p:nvPr/>
          </p:nvGrpSpPr>
          <p:grpSpPr>
            <a:xfrm>
              <a:off x="1223628" y="1088740"/>
              <a:ext cx="1080120" cy="3780420"/>
              <a:chOff x="1223628" y="1088740"/>
              <a:chExt cx="1080120" cy="3780420"/>
            </a:xfrm>
          </p:grpSpPr>
          <p:sp>
            <p:nvSpPr>
              <p:cNvPr id="2761" name="Google Shape;2761;p123"/>
              <p:cNvSpPr/>
              <p:nvPr/>
            </p:nvSpPr>
            <p:spPr>
              <a:xfrm>
                <a:off x="1223628" y="1088740"/>
                <a:ext cx="1080120" cy="576064"/>
              </a:xfrm>
              <a:prstGeom prst="rect">
                <a:avLst/>
              </a:prstGeom>
              <a:solidFill>
                <a:srgbClr val="EBF58F"/>
              </a:solidFill>
              <a:ln cap="flat" cmpd="sng" w="9525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Throwable</a:t>
                </a:r>
                <a:endParaRPr b="1" i="0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cxnSp>
            <p:nvCxnSpPr>
              <p:cNvPr id="2762" name="Google Shape;2762;p123"/>
              <p:cNvCxnSpPr/>
              <p:nvPr/>
            </p:nvCxnSpPr>
            <p:spPr>
              <a:xfrm>
                <a:off x="1547664" y="2780928"/>
                <a:ext cx="0" cy="2088232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763" name="Google Shape;2763;p123"/>
              <p:cNvCxnSpPr>
                <a:endCxn id="2764" idx="1"/>
              </p:cNvCxnSpPr>
              <p:nvPr/>
            </p:nvCxnSpPr>
            <p:spPr>
              <a:xfrm>
                <a:off x="1547688" y="4869160"/>
                <a:ext cx="216000" cy="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765" name="Google Shape;2765;p123"/>
              <p:cNvCxnSpPr>
                <a:endCxn id="2766" idx="1"/>
              </p:cNvCxnSpPr>
              <p:nvPr/>
            </p:nvCxnSpPr>
            <p:spPr>
              <a:xfrm>
                <a:off x="1547688" y="2780928"/>
                <a:ext cx="216000" cy="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2767" name="Google Shape;2767;p123"/>
            <p:cNvGrpSpPr/>
            <p:nvPr/>
          </p:nvGrpSpPr>
          <p:grpSpPr>
            <a:xfrm>
              <a:off x="1763688" y="1772816"/>
              <a:ext cx="3600400" cy="1584176"/>
              <a:chOff x="1763688" y="1772816"/>
              <a:chExt cx="3600400" cy="1584176"/>
            </a:xfrm>
          </p:grpSpPr>
          <p:sp>
            <p:nvSpPr>
              <p:cNvPr id="2766" name="Google Shape;2766;p123"/>
              <p:cNvSpPr/>
              <p:nvPr/>
            </p:nvSpPr>
            <p:spPr>
              <a:xfrm>
                <a:off x="1763688" y="2564904"/>
                <a:ext cx="1008112" cy="432048"/>
              </a:xfrm>
              <a:prstGeom prst="rect">
                <a:avLst/>
              </a:prstGeom>
              <a:solidFill>
                <a:srgbClr val="EBF58F"/>
              </a:solidFill>
              <a:ln cap="flat" cmpd="sng" w="9525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Exception</a:t>
                </a:r>
                <a:endParaRPr b="1" i="0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grpSp>
            <p:nvGrpSpPr>
              <p:cNvPr id="2768" name="Google Shape;2768;p123"/>
              <p:cNvGrpSpPr/>
              <p:nvPr/>
            </p:nvGrpSpPr>
            <p:grpSpPr>
              <a:xfrm>
                <a:off x="2771800" y="1772816"/>
                <a:ext cx="2592288" cy="1584176"/>
                <a:chOff x="2771800" y="1772816"/>
                <a:chExt cx="2592288" cy="1584176"/>
              </a:xfrm>
            </p:grpSpPr>
            <p:grpSp>
              <p:nvGrpSpPr>
                <p:cNvPr id="2769" name="Google Shape;2769;p123"/>
                <p:cNvGrpSpPr/>
                <p:nvPr/>
              </p:nvGrpSpPr>
              <p:grpSpPr>
                <a:xfrm>
                  <a:off x="3059832" y="1772816"/>
                  <a:ext cx="2304256" cy="1584176"/>
                  <a:chOff x="3059832" y="1772816"/>
                  <a:chExt cx="2304256" cy="1584176"/>
                </a:xfrm>
              </p:grpSpPr>
              <p:sp>
                <p:nvSpPr>
                  <p:cNvPr id="2770" name="Google Shape;2770;p123"/>
                  <p:cNvSpPr/>
                  <p:nvPr/>
                </p:nvSpPr>
                <p:spPr>
                  <a:xfrm>
                    <a:off x="3491880" y="3068960"/>
                    <a:ext cx="1872208" cy="288032"/>
                  </a:xfrm>
                  <a:prstGeom prst="rect">
                    <a:avLst/>
                  </a:prstGeom>
                  <a:solidFill>
                    <a:srgbClr val="EBF58F"/>
                  </a:solidFill>
                  <a:ln cap="flat" cmpd="sng" w="9525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Runtime Exception</a:t>
                    </a:r>
                    <a:endParaRPr b="1" i="0" sz="14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sp>
                <p:nvSpPr>
                  <p:cNvPr id="2771" name="Google Shape;2771;p123"/>
                  <p:cNvSpPr/>
                  <p:nvPr/>
                </p:nvSpPr>
                <p:spPr>
                  <a:xfrm>
                    <a:off x="3491880" y="1772816"/>
                    <a:ext cx="1872208" cy="288032"/>
                  </a:xfrm>
                  <a:prstGeom prst="rect">
                    <a:avLst/>
                  </a:prstGeom>
                  <a:solidFill>
                    <a:srgbClr val="92CCDC"/>
                  </a:solidFill>
                  <a:ln cap="flat" cmpd="sng" w="9525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Checked Exception</a:t>
                    </a:r>
                    <a:endParaRPr b="1" i="0" sz="14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cxnSp>
                <p:nvCxnSpPr>
                  <p:cNvPr id="2772" name="Google Shape;2772;p123"/>
                  <p:cNvCxnSpPr/>
                  <p:nvPr/>
                </p:nvCxnSpPr>
                <p:spPr>
                  <a:xfrm>
                    <a:off x="3059832" y="1916832"/>
                    <a:ext cx="0" cy="1296144"/>
                  </a:xfrm>
                  <a:prstGeom prst="straightConnector1">
                    <a:avLst/>
                  </a:prstGeom>
                  <a:noFill/>
                  <a:ln cap="flat" cmpd="sng" w="254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  <p:cxnSp>
                <p:nvCxnSpPr>
                  <p:cNvPr id="2773" name="Google Shape;2773;p123"/>
                  <p:cNvCxnSpPr>
                    <a:endCxn id="2770" idx="1"/>
                  </p:cNvCxnSpPr>
                  <p:nvPr/>
                </p:nvCxnSpPr>
                <p:spPr>
                  <a:xfrm>
                    <a:off x="3059880" y="3212976"/>
                    <a:ext cx="432000" cy="0"/>
                  </a:xfrm>
                  <a:prstGeom prst="straightConnector1">
                    <a:avLst/>
                  </a:prstGeom>
                  <a:noFill/>
                  <a:ln cap="flat" cmpd="sng" w="254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  <p:cxnSp>
                <p:nvCxnSpPr>
                  <p:cNvPr id="2774" name="Google Shape;2774;p123"/>
                  <p:cNvCxnSpPr>
                    <a:endCxn id="2771" idx="1"/>
                  </p:cNvCxnSpPr>
                  <p:nvPr/>
                </p:nvCxnSpPr>
                <p:spPr>
                  <a:xfrm>
                    <a:off x="3059880" y="1916832"/>
                    <a:ext cx="432000" cy="0"/>
                  </a:xfrm>
                  <a:prstGeom prst="straightConnector1">
                    <a:avLst/>
                  </a:prstGeom>
                  <a:noFill/>
                  <a:ln cap="flat" cmpd="sng" w="254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cxnSp>
              <p:nvCxnSpPr>
                <p:cNvPr id="2775" name="Google Shape;2775;p123"/>
                <p:cNvCxnSpPr/>
                <p:nvPr/>
              </p:nvCxnSpPr>
              <p:spPr>
                <a:xfrm rot="10800000">
                  <a:off x="2771800" y="2780928"/>
                  <a:ext cx="288032" cy="0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</p:grpSp>
        </p:grpSp>
        <p:grpSp>
          <p:nvGrpSpPr>
            <p:cNvPr id="2776" name="Google Shape;2776;p123"/>
            <p:cNvGrpSpPr/>
            <p:nvPr/>
          </p:nvGrpSpPr>
          <p:grpSpPr>
            <a:xfrm>
              <a:off x="1763688" y="4653136"/>
              <a:ext cx="3672408" cy="1296144"/>
              <a:chOff x="1763688" y="4653136"/>
              <a:chExt cx="3672408" cy="1296144"/>
            </a:xfrm>
          </p:grpSpPr>
          <p:sp>
            <p:nvSpPr>
              <p:cNvPr id="2764" name="Google Shape;2764;p123"/>
              <p:cNvSpPr/>
              <p:nvPr/>
            </p:nvSpPr>
            <p:spPr>
              <a:xfrm>
                <a:off x="1763688" y="4653136"/>
                <a:ext cx="1008112" cy="432048"/>
              </a:xfrm>
              <a:prstGeom prst="rect">
                <a:avLst/>
              </a:prstGeom>
              <a:solidFill>
                <a:srgbClr val="F2DADA"/>
              </a:solidFill>
              <a:ln cap="flat" cmpd="sng" w="9525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Error</a:t>
                </a:r>
                <a:endParaRPr b="1" i="0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grpSp>
            <p:nvGrpSpPr>
              <p:cNvPr id="2777" name="Google Shape;2777;p123"/>
              <p:cNvGrpSpPr/>
              <p:nvPr/>
            </p:nvGrpSpPr>
            <p:grpSpPr>
              <a:xfrm>
                <a:off x="2771800" y="4725144"/>
                <a:ext cx="2664296" cy="1224136"/>
                <a:chOff x="2771800" y="4725144"/>
                <a:chExt cx="2664296" cy="1224136"/>
              </a:xfrm>
            </p:grpSpPr>
            <p:cxnSp>
              <p:nvCxnSpPr>
                <p:cNvPr id="2778" name="Google Shape;2778;p123"/>
                <p:cNvCxnSpPr/>
                <p:nvPr/>
              </p:nvCxnSpPr>
              <p:spPr>
                <a:xfrm>
                  <a:off x="3131840" y="4869160"/>
                  <a:ext cx="0" cy="936104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grpSp>
              <p:nvGrpSpPr>
                <p:cNvPr id="2779" name="Google Shape;2779;p123"/>
                <p:cNvGrpSpPr/>
                <p:nvPr/>
              </p:nvGrpSpPr>
              <p:grpSpPr>
                <a:xfrm>
                  <a:off x="3131880" y="5661248"/>
                  <a:ext cx="2304216" cy="288032"/>
                  <a:chOff x="3131880" y="5661248"/>
                  <a:chExt cx="2304216" cy="288032"/>
                </a:xfrm>
              </p:grpSpPr>
              <p:sp>
                <p:nvSpPr>
                  <p:cNvPr id="2780" name="Google Shape;2780;p123"/>
                  <p:cNvSpPr/>
                  <p:nvPr/>
                </p:nvSpPr>
                <p:spPr>
                  <a:xfrm>
                    <a:off x="3491880" y="5661248"/>
                    <a:ext cx="1944216" cy="288032"/>
                  </a:xfrm>
                  <a:prstGeom prst="rect">
                    <a:avLst/>
                  </a:prstGeom>
                  <a:solidFill>
                    <a:srgbClr val="F2DADA"/>
                  </a:solidFill>
                  <a:ln cap="flat" cmpd="sng" w="9525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VirtualMachineError</a:t>
                    </a:r>
                    <a:endParaRPr b="1" i="0" sz="14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cxnSp>
                <p:nvCxnSpPr>
                  <p:cNvPr id="2781" name="Google Shape;2781;p123"/>
                  <p:cNvCxnSpPr>
                    <a:endCxn id="2780" idx="1"/>
                  </p:cNvCxnSpPr>
                  <p:nvPr/>
                </p:nvCxnSpPr>
                <p:spPr>
                  <a:xfrm>
                    <a:off x="3131880" y="5805264"/>
                    <a:ext cx="360000" cy="0"/>
                  </a:xfrm>
                  <a:prstGeom prst="straightConnector1">
                    <a:avLst/>
                  </a:prstGeom>
                  <a:noFill/>
                  <a:ln cap="flat" cmpd="sng" w="254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grpSp>
              <p:nvGrpSpPr>
                <p:cNvPr id="2782" name="Google Shape;2782;p123"/>
                <p:cNvGrpSpPr/>
                <p:nvPr/>
              </p:nvGrpSpPr>
              <p:grpSpPr>
                <a:xfrm>
                  <a:off x="3131880" y="5193196"/>
                  <a:ext cx="2304216" cy="288032"/>
                  <a:chOff x="3131880" y="5229200"/>
                  <a:chExt cx="2304216" cy="288032"/>
                </a:xfrm>
              </p:grpSpPr>
              <p:sp>
                <p:nvSpPr>
                  <p:cNvPr id="2783" name="Google Shape;2783;p123"/>
                  <p:cNvSpPr/>
                  <p:nvPr/>
                </p:nvSpPr>
                <p:spPr>
                  <a:xfrm>
                    <a:off x="3491880" y="5229200"/>
                    <a:ext cx="1944216" cy="288032"/>
                  </a:xfrm>
                  <a:prstGeom prst="rect">
                    <a:avLst/>
                  </a:prstGeom>
                  <a:solidFill>
                    <a:srgbClr val="F2DADA"/>
                  </a:solidFill>
                  <a:ln cap="flat" cmpd="sng" w="9525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AssertionError</a:t>
                    </a:r>
                    <a:endParaRPr b="1" i="0" sz="14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cxnSp>
                <p:nvCxnSpPr>
                  <p:cNvPr id="2784" name="Google Shape;2784;p123"/>
                  <p:cNvCxnSpPr>
                    <a:endCxn id="2783" idx="1"/>
                  </p:cNvCxnSpPr>
                  <p:nvPr/>
                </p:nvCxnSpPr>
                <p:spPr>
                  <a:xfrm>
                    <a:off x="3131880" y="5373216"/>
                    <a:ext cx="360000" cy="0"/>
                  </a:xfrm>
                  <a:prstGeom prst="straightConnector1">
                    <a:avLst/>
                  </a:prstGeom>
                  <a:noFill/>
                  <a:ln cap="flat" cmpd="sng" w="254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grpSp>
              <p:nvGrpSpPr>
                <p:cNvPr id="2785" name="Google Shape;2785;p123"/>
                <p:cNvGrpSpPr/>
                <p:nvPr/>
              </p:nvGrpSpPr>
              <p:grpSpPr>
                <a:xfrm>
                  <a:off x="3131840" y="4725144"/>
                  <a:ext cx="2304256" cy="288032"/>
                  <a:chOff x="3131840" y="4725144"/>
                  <a:chExt cx="2304256" cy="288032"/>
                </a:xfrm>
              </p:grpSpPr>
              <p:sp>
                <p:nvSpPr>
                  <p:cNvPr id="2786" name="Google Shape;2786;p123"/>
                  <p:cNvSpPr/>
                  <p:nvPr/>
                </p:nvSpPr>
                <p:spPr>
                  <a:xfrm>
                    <a:off x="3491880" y="4725144"/>
                    <a:ext cx="1944216" cy="288032"/>
                  </a:xfrm>
                  <a:prstGeom prst="rect">
                    <a:avLst/>
                  </a:prstGeom>
                  <a:solidFill>
                    <a:srgbClr val="F2DADA"/>
                  </a:solidFill>
                  <a:ln cap="flat" cmpd="sng" w="9525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rPr>
                      <a:t>ThreadDeath</a:t>
                    </a:r>
                    <a:endParaRPr b="1" i="0" sz="14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endParaRPr>
                  </a:p>
                </p:txBody>
              </p:sp>
              <p:cxnSp>
                <p:nvCxnSpPr>
                  <p:cNvPr id="2787" name="Google Shape;2787;p123"/>
                  <p:cNvCxnSpPr/>
                  <p:nvPr/>
                </p:nvCxnSpPr>
                <p:spPr>
                  <a:xfrm>
                    <a:off x="3131840" y="4869160"/>
                    <a:ext cx="360040" cy="0"/>
                  </a:xfrm>
                  <a:prstGeom prst="straightConnector1">
                    <a:avLst/>
                  </a:prstGeom>
                  <a:noFill/>
                  <a:ln cap="flat" cmpd="sng" w="254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cxnSp>
              <p:nvCxnSpPr>
                <p:cNvPr id="2788" name="Google Shape;2788;p123"/>
                <p:cNvCxnSpPr>
                  <a:endCxn id="2764" idx="3"/>
                </p:cNvCxnSpPr>
                <p:nvPr/>
              </p:nvCxnSpPr>
              <p:spPr>
                <a:xfrm rot="10800000">
                  <a:off x="2771800" y="4869160"/>
                  <a:ext cx="360000" cy="0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</p:grpSp>
        </p:grpSp>
        <p:grpSp>
          <p:nvGrpSpPr>
            <p:cNvPr id="2789" name="Google Shape;2789;p123"/>
            <p:cNvGrpSpPr/>
            <p:nvPr/>
          </p:nvGrpSpPr>
          <p:grpSpPr>
            <a:xfrm>
              <a:off x="5364088" y="1268760"/>
              <a:ext cx="2340258" cy="1368152"/>
              <a:chOff x="5364088" y="1268760"/>
              <a:chExt cx="2340258" cy="1368152"/>
            </a:xfrm>
          </p:grpSpPr>
          <p:sp>
            <p:nvSpPr>
              <p:cNvPr id="2790" name="Google Shape;2790;p123"/>
              <p:cNvSpPr/>
              <p:nvPr/>
            </p:nvSpPr>
            <p:spPr>
              <a:xfrm>
                <a:off x="6300191" y="2204864"/>
                <a:ext cx="1404155" cy="432048"/>
              </a:xfrm>
              <a:prstGeom prst="rect">
                <a:avLst/>
              </a:prstGeom>
              <a:solidFill>
                <a:srgbClr val="92CCDC"/>
              </a:solidFill>
              <a:ln cap="flat" cmpd="sng" w="9525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1" i="0" lang="en-US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Interrupted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1" i="0" lang="en-US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Exception</a:t>
                </a:r>
                <a:endParaRPr b="1" i="0" sz="12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2791" name="Google Shape;2791;p123"/>
              <p:cNvSpPr/>
              <p:nvPr/>
            </p:nvSpPr>
            <p:spPr>
              <a:xfrm>
                <a:off x="6300191" y="1268760"/>
                <a:ext cx="1404155" cy="432048"/>
              </a:xfrm>
              <a:prstGeom prst="rect">
                <a:avLst/>
              </a:prstGeom>
              <a:solidFill>
                <a:srgbClr val="92CCDC"/>
              </a:solidFill>
              <a:ln cap="flat" cmpd="sng" w="9525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1" i="0" lang="en-US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IOException</a:t>
                </a:r>
                <a:endParaRPr b="1" i="0" sz="12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cxnSp>
            <p:nvCxnSpPr>
              <p:cNvPr id="2792" name="Google Shape;2792;p123"/>
              <p:cNvCxnSpPr/>
              <p:nvPr/>
            </p:nvCxnSpPr>
            <p:spPr>
              <a:xfrm>
                <a:off x="5868144" y="1484784"/>
                <a:ext cx="0" cy="936104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793" name="Google Shape;2793;p123"/>
              <p:cNvCxnSpPr>
                <a:endCxn id="2790" idx="1"/>
              </p:cNvCxnSpPr>
              <p:nvPr/>
            </p:nvCxnSpPr>
            <p:spPr>
              <a:xfrm>
                <a:off x="5868191" y="2420888"/>
                <a:ext cx="432000" cy="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794" name="Google Shape;2794;p123"/>
              <p:cNvCxnSpPr>
                <a:endCxn id="2791" idx="1"/>
              </p:cNvCxnSpPr>
              <p:nvPr/>
            </p:nvCxnSpPr>
            <p:spPr>
              <a:xfrm>
                <a:off x="5868191" y="1484784"/>
                <a:ext cx="432000" cy="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795" name="Google Shape;2795;p123"/>
              <p:cNvCxnSpPr/>
              <p:nvPr/>
            </p:nvCxnSpPr>
            <p:spPr>
              <a:xfrm rot="10800000">
                <a:off x="5364088" y="1916832"/>
                <a:ext cx="504056" cy="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sp>
            <p:nvSpPr>
              <p:cNvPr id="2796" name="Google Shape;2796;p123"/>
              <p:cNvSpPr txBox="1"/>
              <p:nvPr/>
            </p:nvSpPr>
            <p:spPr>
              <a:xfrm>
                <a:off x="6912259" y="1664804"/>
                <a:ext cx="720000" cy="507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b="1" i="0" lang="en-US" sz="9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rPr>
                  <a:t>.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b="1" i="0" lang="en-US" sz="9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rPr>
                  <a:t>.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Arial"/>
                  <a:buNone/>
                </a:pPr>
                <a:r>
                  <a:rPr b="1" i="0" lang="en-US" sz="9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rPr>
                  <a:t>.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97" name="Google Shape;2797;p123"/>
            <p:cNvGrpSpPr/>
            <p:nvPr/>
          </p:nvGrpSpPr>
          <p:grpSpPr>
            <a:xfrm>
              <a:off x="5364088" y="2996952"/>
              <a:ext cx="4374268" cy="2808312"/>
              <a:chOff x="5364088" y="2996952"/>
              <a:chExt cx="4374268" cy="2808312"/>
            </a:xfrm>
          </p:grpSpPr>
          <p:cxnSp>
            <p:nvCxnSpPr>
              <p:cNvPr id="2798" name="Google Shape;2798;p123"/>
              <p:cNvCxnSpPr/>
              <p:nvPr/>
            </p:nvCxnSpPr>
            <p:spPr>
              <a:xfrm>
                <a:off x="5868144" y="3212976"/>
                <a:ext cx="0" cy="864096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grpSp>
            <p:nvGrpSpPr>
              <p:cNvPr id="2799" name="Google Shape;2799;p123"/>
              <p:cNvGrpSpPr/>
              <p:nvPr/>
            </p:nvGrpSpPr>
            <p:grpSpPr>
              <a:xfrm>
                <a:off x="5364088" y="2996952"/>
                <a:ext cx="4374268" cy="2808312"/>
                <a:chOff x="5364088" y="2996952"/>
                <a:chExt cx="4374268" cy="2808312"/>
              </a:xfrm>
            </p:grpSpPr>
            <p:sp>
              <p:nvSpPr>
                <p:cNvPr id="2800" name="Google Shape;2800;p123"/>
                <p:cNvSpPr/>
                <p:nvPr/>
              </p:nvSpPr>
              <p:spPr>
                <a:xfrm>
                  <a:off x="6300191" y="3861048"/>
                  <a:ext cx="1404155" cy="432048"/>
                </a:xfrm>
                <a:prstGeom prst="rect">
                  <a:avLst/>
                </a:prstGeom>
                <a:solidFill>
                  <a:srgbClr val="EBF58F"/>
                </a:solidFill>
                <a:ln cap="flat" cmpd="sng" w="9525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IndexOutOfBoundsException</a:t>
                  </a:r>
                  <a:endParaRPr b="1" i="0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  <p:sp>
              <p:nvSpPr>
                <p:cNvPr id="2801" name="Google Shape;2801;p123"/>
                <p:cNvSpPr/>
                <p:nvPr/>
              </p:nvSpPr>
              <p:spPr>
                <a:xfrm>
                  <a:off x="6300192" y="2996952"/>
                  <a:ext cx="1382525" cy="432048"/>
                </a:xfrm>
                <a:prstGeom prst="rect">
                  <a:avLst/>
                </a:prstGeom>
                <a:solidFill>
                  <a:srgbClr val="EBF58F"/>
                </a:solidFill>
                <a:ln cap="flat" cmpd="sng" w="9525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NullPointer</a:t>
                  </a:r>
                  <a:endParaRPr b="1" i="0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Exception</a:t>
                  </a:r>
                  <a:endParaRPr b="1" i="0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  <p:cxnSp>
              <p:nvCxnSpPr>
                <p:cNvPr id="2802" name="Google Shape;2802;p123"/>
                <p:cNvCxnSpPr>
                  <a:endCxn id="2800" idx="1"/>
                </p:cNvCxnSpPr>
                <p:nvPr/>
              </p:nvCxnSpPr>
              <p:spPr>
                <a:xfrm>
                  <a:off x="5868191" y="4077072"/>
                  <a:ext cx="432000" cy="0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2803" name="Google Shape;2803;p123"/>
                <p:cNvCxnSpPr>
                  <a:endCxn id="2801" idx="1"/>
                </p:cNvCxnSpPr>
                <p:nvPr/>
              </p:nvCxnSpPr>
              <p:spPr>
                <a:xfrm>
                  <a:off x="5868192" y="3212976"/>
                  <a:ext cx="432000" cy="0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2804" name="Google Shape;2804;p123"/>
                <p:cNvCxnSpPr/>
                <p:nvPr/>
              </p:nvCxnSpPr>
              <p:spPr>
                <a:xfrm rot="10800000">
                  <a:off x="5364088" y="3212976"/>
                  <a:ext cx="504056" cy="0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  <p:sp>
              <p:nvSpPr>
                <p:cNvPr id="2805" name="Google Shape;2805;p123"/>
                <p:cNvSpPr txBox="1"/>
                <p:nvPr/>
              </p:nvSpPr>
              <p:spPr>
                <a:xfrm>
                  <a:off x="6948263" y="3356992"/>
                  <a:ext cx="720000" cy="507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900"/>
                    <a:buFont typeface="Arial"/>
                    <a:buNone/>
                  </a:pPr>
                  <a:r>
                    <a:rPr b="1" i="0" lang="en-US" sz="900" u="none" cap="none" strike="noStrike">
                      <a:solidFill>
                        <a:schemeClr val="dk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.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900"/>
                    <a:buFont typeface="Arial"/>
                    <a:buNone/>
                  </a:pPr>
                  <a:r>
                    <a:rPr b="1" i="0" lang="en-US" sz="900" u="none" cap="none" strike="noStrike">
                      <a:solidFill>
                        <a:schemeClr val="dk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.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900"/>
                    <a:buFont typeface="Arial"/>
                    <a:buNone/>
                  </a:pPr>
                  <a:r>
                    <a:rPr b="1" i="0" lang="en-US" sz="900" u="none" cap="none" strike="noStrike">
                      <a:solidFill>
                        <a:schemeClr val="dk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.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6" name="Google Shape;2806;p123"/>
                <p:cNvSpPr/>
                <p:nvPr/>
              </p:nvSpPr>
              <p:spPr>
                <a:xfrm>
                  <a:off x="6313617" y="4437112"/>
                  <a:ext cx="1404155" cy="432048"/>
                </a:xfrm>
                <a:prstGeom prst="rect">
                  <a:avLst/>
                </a:prstGeom>
                <a:solidFill>
                  <a:srgbClr val="EBF58F"/>
                </a:solidFill>
                <a:ln cap="flat" cmpd="sng" w="9525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ClassCast</a:t>
                  </a:r>
                  <a:endParaRPr b="1" i="0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Exception</a:t>
                  </a:r>
                  <a:endParaRPr b="1" i="0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  <p:sp>
              <p:nvSpPr>
                <p:cNvPr id="2807" name="Google Shape;2807;p123"/>
                <p:cNvSpPr/>
                <p:nvPr/>
              </p:nvSpPr>
              <p:spPr>
                <a:xfrm>
                  <a:off x="6327043" y="5013176"/>
                  <a:ext cx="1404155" cy="432048"/>
                </a:xfrm>
                <a:prstGeom prst="rect">
                  <a:avLst/>
                </a:prstGeom>
                <a:solidFill>
                  <a:srgbClr val="EBF58F"/>
                </a:solidFill>
                <a:ln cap="flat" cmpd="sng" w="9525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illegalArgment</a:t>
                  </a:r>
                  <a:endParaRPr b="1" i="0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Exception</a:t>
                  </a:r>
                  <a:endParaRPr b="1" i="0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  <p:sp>
              <p:nvSpPr>
                <p:cNvPr id="2808" name="Google Shape;2808;p123"/>
                <p:cNvSpPr/>
                <p:nvPr/>
              </p:nvSpPr>
              <p:spPr>
                <a:xfrm>
                  <a:off x="8100392" y="3573016"/>
                  <a:ext cx="1620179" cy="432048"/>
                </a:xfrm>
                <a:prstGeom prst="rect">
                  <a:avLst/>
                </a:prstGeom>
                <a:solidFill>
                  <a:srgbClr val="EBF58F"/>
                </a:solidFill>
                <a:ln cap="flat" cmpd="sng" w="9525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ArrayIndexOutOfBoundsException</a:t>
                  </a:r>
                  <a:endParaRPr b="1" i="0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  <p:sp>
              <p:nvSpPr>
                <p:cNvPr id="2809" name="Google Shape;2809;p123"/>
                <p:cNvSpPr/>
                <p:nvPr/>
              </p:nvSpPr>
              <p:spPr>
                <a:xfrm>
                  <a:off x="8118177" y="4149080"/>
                  <a:ext cx="1620179" cy="432048"/>
                </a:xfrm>
                <a:prstGeom prst="rect">
                  <a:avLst/>
                </a:prstGeom>
                <a:solidFill>
                  <a:srgbClr val="EBF58F"/>
                </a:solidFill>
                <a:ln cap="flat" cmpd="sng" w="9525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StringIndexOutOfBoundsException</a:t>
                  </a:r>
                  <a:endParaRPr b="1" i="0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  <p:sp>
              <p:nvSpPr>
                <p:cNvPr id="2810" name="Google Shape;2810;p123"/>
                <p:cNvSpPr/>
                <p:nvPr/>
              </p:nvSpPr>
              <p:spPr>
                <a:xfrm>
                  <a:off x="8100392" y="4797152"/>
                  <a:ext cx="1620179" cy="432048"/>
                </a:xfrm>
                <a:prstGeom prst="rect">
                  <a:avLst/>
                </a:prstGeom>
                <a:solidFill>
                  <a:srgbClr val="EBF58F"/>
                </a:solidFill>
                <a:ln cap="flat" cmpd="sng" w="9525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IllgalThreadState</a:t>
                  </a:r>
                  <a:endParaRPr b="1" i="0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Exception</a:t>
                  </a:r>
                  <a:endParaRPr b="1" i="0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  <p:sp>
              <p:nvSpPr>
                <p:cNvPr id="2811" name="Google Shape;2811;p123"/>
                <p:cNvSpPr/>
                <p:nvPr/>
              </p:nvSpPr>
              <p:spPr>
                <a:xfrm>
                  <a:off x="8100392" y="5373216"/>
                  <a:ext cx="1620179" cy="432048"/>
                </a:xfrm>
                <a:prstGeom prst="rect">
                  <a:avLst/>
                </a:prstGeom>
                <a:solidFill>
                  <a:srgbClr val="EBF58F"/>
                </a:solidFill>
                <a:ln cap="flat" cmpd="sng" w="9525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NumberFormat</a:t>
                  </a:r>
                  <a:endParaRPr b="1" i="0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Exception</a:t>
                  </a:r>
                  <a:endParaRPr b="1" i="0" sz="12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</p:grpSp>
        </p:grpSp>
      </p:grpSp>
      <p:sp>
        <p:nvSpPr>
          <p:cNvPr id="2812" name="Google Shape;2812;p123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예외 처리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(2/2)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813" name="Google Shape;2813;p123"/>
          <p:cNvCxnSpPr>
            <a:stCxn id="2761" idx="1"/>
          </p:cNvCxnSpPr>
          <p:nvPr/>
        </p:nvCxnSpPr>
        <p:spPr>
          <a:xfrm>
            <a:off x="305744" y="1484784"/>
            <a:ext cx="342000" cy="2406900"/>
          </a:xfrm>
          <a:prstGeom prst="bentConnector4">
            <a:avLst>
              <a:gd fmla="val -29781" name="adj1"/>
              <a:gd fmla="val 99993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814" name="Google Shape;2814;p123"/>
          <p:cNvCxnSpPr>
            <a:stCxn id="2808" idx="1"/>
            <a:endCxn id="2800" idx="3"/>
          </p:cNvCxnSpPr>
          <p:nvPr/>
        </p:nvCxnSpPr>
        <p:spPr>
          <a:xfrm flipH="1">
            <a:off x="6786508" y="3897052"/>
            <a:ext cx="396000" cy="2880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815" name="Google Shape;2815;p123"/>
          <p:cNvCxnSpPr>
            <a:stCxn id="2809" idx="1"/>
            <a:endCxn id="2800" idx="3"/>
          </p:cNvCxnSpPr>
          <p:nvPr/>
        </p:nvCxnSpPr>
        <p:spPr>
          <a:xfrm rot="10800000">
            <a:off x="6786593" y="4185116"/>
            <a:ext cx="413700" cy="2880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0" name="Shape 2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1" name="Google Shape;2821;p124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822" name="Google Shape;2822;p12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cxnSp>
        <p:nvCxnSpPr>
          <p:cNvPr id="2823" name="Google Shape;2823;p124"/>
          <p:cNvCxnSpPr>
            <a:stCxn id="2824" idx="0"/>
            <a:endCxn id="2825" idx="2"/>
          </p:cNvCxnSpPr>
          <p:nvPr/>
        </p:nvCxnSpPr>
        <p:spPr>
          <a:xfrm flipH="1" rot="10800000">
            <a:off x="4611518" y="1913454"/>
            <a:ext cx="1857300" cy="642900"/>
          </a:xfrm>
          <a:prstGeom prst="straightConnector1">
            <a:avLst/>
          </a:prstGeom>
          <a:noFill/>
          <a:ln cap="flat" cmpd="sng" w="38100">
            <a:solidFill>
              <a:srgbClr val="395E89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2826" name="Google Shape;2826;p124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예외 계층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2827" name="Google Shape;2827;p124"/>
          <p:cNvGrpSpPr/>
          <p:nvPr/>
        </p:nvGrpSpPr>
        <p:grpSpPr>
          <a:xfrm>
            <a:off x="251520" y="1484784"/>
            <a:ext cx="8585194" cy="4193658"/>
            <a:chOff x="130210" y="1500174"/>
            <a:chExt cx="8585194" cy="4193658"/>
          </a:xfrm>
        </p:grpSpPr>
        <p:grpSp>
          <p:nvGrpSpPr>
            <p:cNvPr id="2828" name="Google Shape;2828;p124"/>
            <p:cNvGrpSpPr/>
            <p:nvPr/>
          </p:nvGrpSpPr>
          <p:grpSpPr>
            <a:xfrm>
              <a:off x="1561250" y="1500174"/>
              <a:ext cx="6215106" cy="1500198"/>
              <a:chOff x="1071538" y="1500174"/>
              <a:chExt cx="6215106" cy="1500198"/>
            </a:xfrm>
          </p:grpSpPr>
          <p:sp>
            <p:nvSpPr>
              <p:cNvPr id="2829" name="Google Shape;2829;p124"/>
              <p:cNvSpPr/>
              <p:nvPr/>
            </p:nvSpPr>
            <p:spPr>
              <a:xfrm>
                <a:off x="1071538" y="1500174"/>
                <a:ext cx="2357454" cy="428628"/>
              </a:xfrm>
              <a:prstGeom prst="roundRect">
                <a:avLst>
                  <a:gd fmla="val 16667" name="adj"/>
                </a:avLst>
              </a:prstGeom>
              <a:solidFill>
                <a:srgbClr val="F2F2F2"/>
              </a:solidFill>
              <a:ln cap="flat" cmpd="sng" w="9525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Java.lang.Object</a:t>
                </a:r>
                <a:endParaRPr b="1" i="0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cxnSp>
            <p:nvCxnSpPr>
              <p:cNvPr id="2830" name="Google Shape;2830;p124"/>
              <p:cNvCxnSpPr>
                <a:stCxn id="2824" idx="0"/>
                <a:endCxn id="2829" idx="2"/>
              </p:cNvCxnSpPr>
              <p:nvPr/>
            </p:nvCxnSpPr>
            <p:spPr>
              <a:xfrm rot="10800000">
                <a:off x="2250296" y="1928844"/>
                <a:ext cx="1750200" cy="6429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95E89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  <p:sp>
            <p:nvSpPr>
              <p:cNvPr id="2825" name="Google Shape;2825;p124"/>
              <p:cNvSpPr/>
              <p:nvPr/>
            </p:nvSpPr>
            <p:spPr>
              <a:xfrm>
                <a:off x="4429124" y="1500174"/>
                <a:ext cx="2857520" cy="428628"/>
              </a:xfrm>
              <a:prstGeom prst="roundRect">
                <a:avLst>
                  <a:gd fmla="val 16667" name="adj"/>
                </a:avLst>
              </a:prstGeom>
              <a:solidFill>
                <a:srgbClr val="F2F2F2"/>
              </a:solidFill>
              <a:ln cap="flat" cmpd="sng" w="9525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&lt;&lt;Java.io.Serializable&gt;&gt;</a:t>
                </a:r>
                <a:endParaRPr b="1" i="0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2824" name="Google Shape;2824;p124"/>
              <p:cNvSpPr/>
              <p:nvPr/>
            </p:nvSpPr>
            <p:spPr>
              <a:xfrm>
                <a:off x="2214546" y="2571744"/>
                <a:ext cx="3571900" cy="428628"/>
              </a:xfrm>
              <a:prstGeom prst="roundRect">
                <a:avLst>
                  <a:gd fmla="val 16667" name="adj"/>
                </a:avLst>
              </a:prstGeom>
              <a:solidFill>
                <a:srgbClr val="FFC000"/>
              </a:solidFill>
              <a:ln cap="flat" cmpd="sng" w="9525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Java.lang.Throwable</a:t>
                </a:r>
                <a:endParaRPr b="1" i="0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</p:grpSp>
        <p:grpSp>
          <p:nvGrpSpPr>
            <p:cNvPr id="2831" name="Google Shape;2831;p124"/>
            <p:cNvGrpSpPr/>
            <p:nvPr/>
          </p:nvGrpSpPr>
          <p:grpSpPr>
            <a:xfrm>
              <a:off x="130210" y="3000414"/>
              <a:ext cx="8585194" cy="2693418"/>
              <a:chOff x="130210" y="3000414"/>
              <a:chExt cx="8585194" cy="2693418"/>
            </a:xfrm>
          </p:grpSpPr>
          <p:grpSp>
            <p:nvGrpSpPr>
              <p:cNvPr id="2832" name="Google Shape;2832;p124"/>
              <p:cNvGrpSpPr/>
              <p:nvPr/>
            </p:nvGrpSpPr>
            <p:grpSpPr>
              <a:xfrm>
                <a:off x="1223628" y="3000414"/>
                <a:ext cx="6444716" cy="1071528"/>
                <a:chOff x="1223628" y="3000414"/>
                <a:chExt cx="6444716" cy="1071528"/>
              </a:xfrm>
            </p:grpSpPr>
            <p:cxnSp>
              <p:nvCxnSpPr>
                <p:cNvPr id="2833" name="Google Shape;2833;p124"/>
                <p:cNvCxnSpPr>
                  <a:stCxn id="2834" idx="0"/>
                  <a:endCxn id="2824" idx="2"/>
                </p:cNvCxnSpPr>
                <p:nvPr/>
              </p:nvCxnSpPr>
              <p:spPr>
                <a:xfrm flipH="1" rot="10800000">
                  <a:off x="2701834" y="3000414"/>
                  <a:ext cx="1788300" cy="6429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cxnSp>
              <p:nvCxnSpPr>
                <p:cNvPr id="2835" name="Google Shape;2835;p124"/>
                <p:cNvCxnSpPr>
                  <a:stCxn id="2836" idx="0"/>
                  <a:endCxn id="2824" idx="2"/>
                </p:cNvCxnSpPr>
                <p:nvPr/>
              </p:nvCxnSpPr>
              <p:spPr>
                <a:xfrm rot="10800000">
                  <a:off x="4490341" y="3000414"/>
                  <a:ext cx="1856400" cy="6429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sp>
              <p:nvSpPr>
                <p:cNvPr id="2836" name="Google Shape;2836;p124"/>
                <p:cNvSpPr/>
                <p:nvPr/>
              </p:nvSpPr>
              <p:spPr>
                <a:xfrm>
                  <a:off x="5025138" y="3643314"/>
                  <a:ext cx="2643206" cy="428628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FDE9D8"/>
                </a:solidFill>
                <a:ln cap="flat" cmpd="sng" w="9525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Java.lang.Error</a:t>
                  </a:r>
                  <a:endParaRPr b="1" i="0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  <p:sp>
              <p:nvSpPr>
                <p:cNvPr id="2834" name="Google Shape;2834;p124"/>
                <p:cNvSpPr/>
                <p:nvPr/>
              </p:nvSpPr>
              <p:spPr>
                <a:xfrm>
                  <a:off x="1223628" y="3643314"/>
                  <a:ext cx="2956412" cy="428628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92CCDC"/>
                </a:solidFill>
                <a:ln cap="flat" cmpd="sng" w="9525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Java.lang.Exception</a:t>
                  </a:r>
                  <a:endParaRPr b="1" i="0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</p:grpSp>
          <p:grpSp>
            <p:nvGrpSpPr>
              <p:cNvPr id="2837" name="Google Shape;2837;p124"/>
              <p:cNvGrpSpPr/>
              <p:nvPr/>
            </p:nvGrpSpPr>
            <p:grpSpPr>
              <a:xfrm>
                <a:off x="130210" y="4071804"/>
                <a:ext cx="8585194" cy="1622028"/>
                <a:chOff x="130210" y="4071804"/>
                <a:chExt cx="8585194" cy="1622028"/>
              </a:xfrm>
            </p:grpSpPr>
            <p:cxnSp>
              <p:nvCxnSpPr>
                <p:cNvPr id="2838" name="Google Shape;2838;p124"/>
                <p:cNvCxnSpPr>
                  <a:stCxn id="2839" idx="0"/>
                  <a:endCxn id="2836" idx="2"/>
                </p:cNvCxnSpPr>
                <p:nvPr/>
              </p:nvCxnSpPr>
              <p:spPr>
                <a:xfrm rot="10800000">
                  <a:off x="6346801" y="4071844"/>
                  <a:ext cx="1047000" cy="4767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cxnSp>
              <p:nvCxnSpPr>
                <p:cNvPr id="2840" name="Google Shape;2840;p124"/>
                <p:cNvCxnSpPr>
                  <a:stCxn id="2841" idx="0"/>
                  <a:endCxn id="2834" idx="2"/>
                </p:cNvCxnSpPr>
                <p:nvPr/>
              </p:nvCxnSpPr>
              <p:spPr>
                <a:xfrm flipH="1" rot="10800000">
                  <a:off x="1916160" y="4071804"/>
                  <a:ext cx="785700" cy="11934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cxnSp>
              <p:nvCxnSpPr>
                <p:cNvPr id="2842" name="Google Shape;2842;p124"/>
                <p:cNvCxnSpPr>
                  <a:stCxn id="2843" idx="0"/>
                  <a:endCxn id="2834" idx="2"/>
                </p:cNvCxnSpPr>
                <p:nvPr/>
              </p:nvCxnSpPr>
              <p:spPr>
                <a:xfrm rot="10800000">
                  <a:off x="2701774" y="4071804"/>
                  <a:ext cx="3000600" cy="11934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sp>
              <p:nvSpPr>
                <p:cNvPr id="2843" name="Google Shape;2843;p124"/>
                <p:cNvSpPr/>
                <p:nvPr/>
              </p:nvSpPr>
              <p:spPr>
                <a:xfrm>
                  <a:off x="3916424" y="5265204"/>
                  <a:ext cx="3571900" cy="428628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92CCDC"/>
                </a:solidFill>
                <a:ln cap="flat" cmpd="sng" w="9525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Java.lang.CheckedException</a:t>
                  </a:r>
                  <a:endParaRPr b="1" i="0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  <p:sp>
              <p:nvSpPr>
                <p:cNvPr id="2841" name="Google Shape;2841;p124"/>
                <p:cNvSpPr/>
                <p:nvPr/>
              </p:nvSpPr>
              <p:spPr>
                <a:xfrm>
                  <a:off x="130210" y="5265204"/>
                  <a:ext cx="3571900" cy="428628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92CCDC"/>
                </a:solidFill>
                <a:ln cap="flat" cmpd="sng" w="9525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Java.lang.RuntimeException</a:t>
                  </a:r>
                  <a:endParaRPr b="1" i="0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  <p:sp>
              <p:nvSpPr>
                <p:cNvPr id="2839" name="Google Shape;2839;p124"/>
                <p:cNvSpPr/>
                <p:nvPr/>
              </p:nvSpPr>
              <p:spPr>
                <a:xfrm>
                  <a:off x="6072198" y="4548544"/>
                  <a:ext cx="2643206" cy="428628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FDE9D8"/>
                </a:solidFill>
                <a:ln cap="flat" cmpd="sng" w="9525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xxxError</a:t>
                  </a:r>
                  <a:endParaRPr b="1" i="0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8" name="Shape 2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9" name="Google Shape;2849;p125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850" name="Google Shape;2850;p12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851" name="Google Shape;2851;p125"/>
          <p:cNvSpPr/>
          <p:nvPr/>
        </p:nvSpPr>
        <p:spPr>
          <a:xfrm>
            <a:off x="755575" y="1268745"/>
            <a:ext cx="7858200" cy="15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java.io, java.net, java.sql</a:t>
            </a:r>
            <a:endParaRPr b="1" i="0" sz="2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349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t/>
            </a:r>
            <a:endParaRPr b="0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20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 * </a:t>
            </a:r>
            <a:r>
              <a:rPr b="1" i="0" lang="en-US" sz="20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반드시 예외처리 메소드가 필요</a:t>
            </a:r>
            <a:r>
              <a:rPr b="0" i="0" lang="en-US" sz="20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하다.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20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 * 컴파일 할 때 발생한다.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2" name="Google Shape;2852;p125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3대 Checked Exception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7" name="Shape 2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8" name="Google Shape;2858;p12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859" name="Google Shape;2859;p12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860" name="Google Shape;2860;p126"/>
          <p:cNvSpPr/>
          <p:nvPr/>
        </p:nvSpPr>
        <p:spPr>
          <a:xfrm>
            <a:off x="890339" y="900336"/>
            <a:ext cx="7858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throw / throws 절</a:t>
            </a:r>
            <a:endParaRPr b="1" i="0" sz="1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349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t/>
            </a:r>
            <a:endParaRPr b="1" i="0" sz="8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</a:t>
            </a: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* 예외 발생 시 출력되는 에러 메시지 형식을 사용자가 정의하여 처리한다.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61" name="Google Shape;2861;p126"/>
          <p:cNvSpPr/>
          <p:nvPr/>
        </p:nvSpPr>
        <p:spPr>
          <a:xfrm>
            <a:off x="2555776" y="1916832"/>
            <a:ext cx="1296000" cy="21600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2862" name="Google Shape;2862;p126"/>
          <p:cNvGrpSpPr/>
          <p:nvPr/>
        </p:nvGrpSpPr>
        <p:grpSpPr>
          <a:xfrm>
            <a:off x="107504" y="1732620"/>
            <a:ext cx="8199556" cy="4732780"/>
            <a:chOff x="338108" y="1696616"/>
            <a:chExt cx="8199556" cy="4732780"/>
          </a:xfrm>
        </p:grpSpPr>
        <p:sp>
          <p:nvSpPr>
            <p:cNvPr id="2863" name="Google Shape;2863;p126"/>
            <p:cNvSpPr/>
            <p:nvPr/>
          </p:nvSpPr>
          <p:spPr>
            <a:xfrm rot="10800000">
              <a:off x="338108" y="2500306"/>
              <a:ext cx="857256" cy="2071702"/>
            </a:xfrm>
            <a:prstGeom prst="curvedLeft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rgbClr val="FFC000"/>
            </a:soli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grpSp>
          <p:nvGrpSpPr>
            <p:cNvPr id="2864" name="Google Shape;2864;p126"/>
            <p:cNvGrpSpPr/>
            <p:nvPr/>
          </p:nvGrpSpPr>
          <p:grpSpPr>
            <a:xfrm>
              <a:off x="935596" y="1696616"/>
              <a:ext cx="7602068" cy="4732780"/>
              <a:chOff x="935596" y="1696616"/>
              <a:chExt cx="7602068" cy="4732780"/>
            </a:xfrm>
          </p:grpSpPr>
          <p:sp>
            <p:nvSpPr>
              <p:cNvPr id="2865" name="Google Shape;2865;p126"/>
              <p:cNvSpPr/>
              <p:nvPr/>
            </p:nvSpPr>
            <p:spPr>
              <a:xfrm>
                <a:off x="935596" y="5805264"/>
                <a:ext cx="7602068" cy="624132"/>
              </a:xfrm>
              <a:prstGeom prst="rect">
                <a:avLst/>
              </a:prstGeom>
              <a:solidFill>
                <a:schemeClr val="lt1"/>
              </a:solidFill>
              <a:ln cap="flat" cmpd="sng" w="127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B의 값이 0이 들어 온 경우 에러가 발생하면 TextException으로 예외처리는 넘겨서 처리한다.</a:t>
                </a:r>
                <a:endParaRPr b="1" i="0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2866" name="Google Shape;2866;p126"/>
              <p:cNvSpPr/>
              <p:nvPr/>
            </p:nvSpPr>
            <p:spPr>
              <a:xfrm>
                <a:off x="1187624" y="1696616"/>
                <a:ext cx="7200900" cy="1512300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9525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0" spcFirstLastPara="1" rIns="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  piblic Class TestException extends Exception {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    public TextException(String messange) { super(message); }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    public TestException() { this(“0으로 나누지 마세요”); }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     </a:t>
                </a: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// Exception 클래스를 상속하여 사용자가 예외를 정의한다</a:t>
                </a:r>
                <a:r>
                  <a:rPr b="1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.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  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}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126"/>
              <p:cNvSpPr/>
              <p:nvPr/>
            </p:nvSpPr>
            <p:spPr>
              <a:xfrm>
                <a:off x="1187624" y="3320513"/>
                <a:ext cx="7200900" cy="2376300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9525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0" spcFirstLastPara="1" rIns="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  public Class UsingEx {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     public int sub(int a, int b) throws TestException  {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            if(b == 0) { throw new TestException(”0으로 나누지 마세요”); }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            return (a / b);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     } 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     public int sub(int a, int b) throws TextException  {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            return sub(a, b);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     }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   } 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868" name="Google Shape;2868;p126"/>
          <p:cNvSpPr/>
          <p:nvPr/>
        </p:nvSpPr>
        <p:spPr>
          <a:xfrm>
            <a:off x="4572000" y="3716557"/>
            <a:ext cx="1368300" cy="21600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869" name="Google Shape;2869;p126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사용자 예외처리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70" name="Google Shape;2870;p126"/>
          <p:cNvSpPr/>
          <p:nvPr/>
        </p:nvSpPr>
        <p:spPr>
          <a:xfrm>
            <a:off x="4572000" y="4688665"/>
            <a:ext cx="1368300" cy="21600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5" name="Shape 2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6" name="Google Shape;2876;g3346dc94bb5_0_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877" name="Google Shape;2877;g3346dc94bb5_0_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878" name="Google Shape;2878;g3346dc94bb5_0_0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70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람다식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79" name="Google Shape;2879;g3346dc94bb5_0_0"/>
          <p:cNvSpPr txBox="1"/>
          <p:nvPr/>
        </p:nvSpPr>
        <p:spPr>
          <a:xfrm>
            <a:off x="305900" y="912925"/>
            <a:ext cx="83802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lgun Gothic"/>
              <a:buChar char="-"/>
            </a:pPr>
            <a:r>
              <a:rPr b="0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jdk 8 부터 지원된 익명함수의 표현식</a:t>
            </a:r>
            <a:endParaRPr b="0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lgun Gothic"/>
              <a:buChar char="-"/>
            </a:pPr>
            <a:r>
              <a:rPr b="0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불필요한 코드를 줄이고 간결한 코드 작성을 가능하게 함</a:t>
            </a:r>
            <a:endParaRPr b="0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80" name="Google Shape;2880;g3346dc94bb5_0_0"/>
          <p:cNvSpPr txBox="1"/>
          <p:nvPr/>
        </p:nvSpPr>
        <p:spPr>
          <a:xfrm>
            <a:off x="732700" y="2839175"/>
            <a:ext cx="5253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81" name="Google Shape;2881;g3346dc94bb5_0_0"/>
          <p:cNvSpPr txBox="1"/>
          <p:nvPr/>
        </p:nvSpPr>
        <p:spPr>
          <a:xfrm>
            <a:off x="426793" y="1905000"/>
            <a:ext cx="4158600" cy="4395900"/>
          </a:xfrm>
          <a:prstGeom prst="rect">
            <a:avLst/>
          </a:prstGeom>
          <a:noFill/>
          <a:ln cap="flat" cmpd="sng" w="19050">
            <a:solidFill>
              <a:srgbClr val="FFD9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interface MyLambda {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void show();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public class Main {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public static void main(String[] args) {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MyLambda obj = new 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MyLambda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 {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@Override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public void show() {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System.out.println("Hello, Java!");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}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};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obj.show();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}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2" name="Google Shape;2882;g3346dc94bb5_0_0"/>
          <p:cNvSpPr txBox="1"/>
          <p:nvPr/>
        </p:nvSpPr>
        <p:spPr>
          <a:xfrm>
            <a:off x="4693993" y="1905000"/>
            <a:ext cx="4058700" cy="4395900"/>
          </a:xfrm>
          <a:prstGeom prst="rect">
            <a:avLst/>
          </a:prstGeom>
          <a:noFill/>
          <a:ln cap="flat" cmpd="sng" w="19050">
            <a:solidFill>
              <a:srgbClr val="FFD9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interface 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MyLambda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{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void show();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public class Main {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public static void main(String[] args) {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MyLambda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 = () -&gt;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System.out.println("Hello, Java!");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obj.show();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}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3" name="Google Shape;2883;g3346dc94bb5_0_0"/>
          <p:cNvSpPr/>
          <p:nvPr/>
        </p:nvSpPr>
        <p:spPr>
          <a:xfrm>
            <a:off x="879225" y="3679225"/>
            <a:ext cx="3608700" cy="16785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84" name="Google Shape;2884;g3346dc94bb5_0_0"/>
          <p:cNvSpPr/>
          <p:nvPr/>
        </p:nvSpPr>
        <p:spPr>
          <a:xfrm>
            <a:off x="5186725" y="3679225"/>
            <a:ext cx="3499500" cy="5979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85" name="Google Shape;2885;g3346dc94bb5_0_0"/>
          <p:cNvSpPr txBox="1"/>
          <p:nvPr/>
        </p:nvSpPr>
        <p:spPr>
          <a:xfrm>
            <a:off x="6867900" y="4258775"/>
            <a:ext cx="1948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코드가 간결해 진다.</a:t>
            </a:r>
            <a:endParaRPr b="1" i="0" sz="15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0" name="Shape 2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1" name="Google Shape;2891;g3346dc94bb5_0_2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892" name="Google Shape;2892;g3346dc94bb5_0_2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893" name="Google Shape;2893;g3346dc94bb5_0_28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70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람다식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2894" name="Google Shape;2894;g3346dc94bb5_0_28"/>
          <p:cNvGraphicFramePr/>
          <p:nvPr/>
        </p:nvGraphicFramePr>
        <p:xfrm>
          <a:off x="457552" y="914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{D037480D-330D-441B-8E96-C64AD206BDF8}</a:tableStyleId>
              </a:tblPr>
              <a:tblGrid>
                <a:gridCol w="2112525"/>
                <a:gridCol w="2509000"/>
                <a:gridCol w="3679875"/>
              </a:tblGrid>
              <a:tr h="377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형태</a:t>
                      </a:r>
                      <a:endParaRPr b="1"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문법</a:t>
                      </a:r>
                      <a:endParaRPr b="1"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예제</a:t>
                      </a:r>
                      <a:endParaRPr b="1"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매개변수 없음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() -&gt; {실행문}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() -&gt; System.out.println("Hello")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매개변수 1개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(x) -&gt; { 실행문 }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(x) -&gt; System.out.println(x)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매개변수 여러개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(x, y) -&gt; { 실행문 }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(x, y) -&gt; x + y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실행문 한 줄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{} 생략 가능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(x, y) -&gt; x * y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반환값 있음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return 생략 가능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(x, y) -&gt; x + y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895" name="Google Shape;2895;g3346dc94bb5_0_28"/>
          <p:cNvGraphicFramePr/>
          <p:nvPr/>
        </p:nvGraphicFramePr>
        <p:xfrm>
          <a:off x="495300" y="388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{D037480D-330D-441B-8E96-C64AD206BDF8}</a:tableStyleId>
              </a:tblPr>
              <a:tblGrid>
                <a:gridCol w="4131825"/>
                <a:gridCol w="4131825"/>
              </a:tblGrid>
              <a:tr h="426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en-US" sz="1500" u="none" cap="none" strike="noStrike"/>
                        <a:t>장점</a:t>
                      </a:r>
                      <a:endParaRPr b="1" sz="1500" u="none" cap="none" strike="noStrike"/>
                    </a:p>
                  </a:txBody>
                  <a:tcPr marT="91425" marB="91425" marR="91425" marL="91425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en-US" sz="1500" u="none" cap="none" strike="noStrike"/>
                        <a:t>단점</a:t>
                      </a:r>
                      <a:endParaRPr b="1" sz="1500" u="none" cap="none" strike="noStrike"/>
                    </a:p>
                  </a:txBody>
                  <a:tcPr marT="91425" marB="91425" marR="91425" marL="91425">
                    <a:solidFill>
                      <a:srgbClr val="FFC000"/>
                    </a:solidFill>
                  </a:tcPr>
                </a:tc>
              </a:tr>
              <a:tr h="120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en-US" sz="1500" u="none" cap="none" strike="noStrike">
                          <a:solidFill>
                            <a:schemeClr val="dk1"/>
                          </a:solidFill>
                        </a:rPr>
                        <a:t>코드 간결화</a:t>
                      </a:r>
                      <a:r>
                        <a:rPr lang="en-US" sz="1500" u="none" cap="none" strike="noStrike">
                          <a:solidFill>
                            <a:schemeClr val="dk1"/>
                          </a:solidFill>
                        </a:rPr>
                        <a:t> : 불필요한 익명 클래스 제거</a:t>
                      </a:r>
                      <a:endParaRPr sz="15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500" u="none" cap="none" strike="noStrike">
                          <a:solidFill>
                            <a:schemeClr val="dk1"/>
                          </a:solidFill>
                        </a:rPr>
                        <a:t>가독성 향상</a:t>
                      </a:r>
                      <a:r>
                        <a:rPr lang="en-US" sz="1500" u="none" cap="none" strike="noStrike">
                          <a:solidFill>
                            <a:schemeClr val="dk1"/>
                          </a:solidFill>
                        </a:rPr>
                        <a:t> : 핵심 로직만 남기고 직관적인 코드 작성</a:t>
                      </a:r>
                      <a:endParaRPr sz="15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500" u="none" cap="none" strike="noStrike">
                          <a:solidFill>
                            <a:schemeClr val="dk1"/>
                          </a:solidFill>
                        </a:rPr>
                        <a:t>함수형 프로그래밍 지원</a:t>
                      </a:r>
                      <a:r>
                        <a:rPr lang="en-US" sz="1500" u="none" cap="none" strike="noStrike">
                          <a:solidFill>
                            <a:schemeClr val="dk1"/>
                          </a:solidFill>
                        </a:rPr>
                        <a:t> : 스트림 API, 병렬 처리 등과 결합 가능</a:t>
                      </a:r>
                      <a:endParaRPr sz="15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en-US" sz="1500" u="none" cap="none" strike="noStrike">
                          <a:solidFill>
                            <a:schemeClr val="dk1"/>
                          </a:solidFill>
                        </a:rPr>
                        <a:t>성능 향상 가능</a:t>
                      </a:r>
                      <a:r>
                        <a:rPr lang="en-US" sz="1500" u="none" cap="none" strike="noStrike">
                          <a:solidFill>
                            <a:schemeClr val="dk1"/>
                          </a:solidFill>
                        </a:rPr>
                        <a:t> : 내부 최적화로 인해 효율적인 실행 가능</a:t>
                      </a:r>
                      <a:endParaRPr sz="15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500" u="none" cap="none" strike="noStrike">
                          <a:solidFill>
                            <a:schemeClr val="dk1"/>
                          </a:solidFill>
                        </a:rPr>
                        <a:t>복잡한 로직에는 부적합</a:t>
                      </a:r>
                      <a:r>
                        <a:rPr lang="en-US" sz="1500" u="none" cap="none" strike="noStrike">
                          <a:solidFill>
                            <a:schemeClr val="dk1"/>
                          </a:solidFill>
                        </a:rPr>
                        <a:t> : 간단한 표현식에 적합</a:t>
                      </a:r>
                      <a:endParaRPr sz="15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500" u="none" cap="none" strike="noStrike">
                          <a:solidFill>
                            <a:schemeClr val="dk1"/>
                          </a:solidFill>
                        </a:rPr>
                        <a:t>디버깅 어려움</a:t>
                      </a:r>
                      <a:r>
                        <a:rPr lang="en-US" sz="1500" u="none" cap="none" strike="noStrike">
                          <a:solidFill>
                            <a:schemeClr val="dk1"/>
                          </a:solidFill>
                        </a:rPr>
                        <a:t> : 익명 함수라서 오류 발생 시 추적이 힘듦</a:t>
                      </a:r>
                      <a:endParaRPr sz="15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en-US" sz="1500" u="none" cap="none" strike="noStrike">
                          <a:solidFill>
                            <a:schemeClr val="dk1"/>
                          </a:solidFill>
                        </a:rPr>
                        <a:t>재사용성 낮음</a:t>
                      </a:r>
                      <a:r>
                        <a:rPr lang="en-US" sz="1500" u="none" cap="none" strike="noStrike">
                          <a:solidFill>
                            <a:schemeClr val="dk1"/>
                          </a:solidFill>
                        </a:rPr>
                        <a:t> : 람다식 자체는 한 번 쓰고 끝나는 경우가 많음</a:t>
                      </a:r>
                      <a:endParaRPr sz="15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0" name="Shape 2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1" name="Google Shape;2901;g3346dc94bb5_0_6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902" name="Google Shape;2902;g3346dc94bb5_0_6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903" name="Google Shape;2903;g3346dc94bb5_0_68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71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Stream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04" name="Google Shape;2904;g3346dc94bb5_0_68"/>
          <p:cNvSpPr txBox="1"/>
          <p:nvPr/>
        </p:nvSpPr>
        <p:spPr>
          <a:xfrm>
            <a:off x="320550" y="756225"/>
            <a:ext cx="84810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ㅇ </a:t>
            </a:r>
            <a: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Java 8에서 추가된 </a:t>
            </a: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데이터 처리 기능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컬렉션(List, Set 등)이나 배열의 요소를 반복, 변환, 필터링하는 기능 제공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함수형 프로그래밍 스타일로 데이터 처리를 간결하게 할 수 있음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5" name="Google Shape;2905;g3346dc94bb5_0_68"/>
          <p:cNvSpPr txBox="1"/>
          <p:nvPr/>
        </p:nvSpPr>
        <p:spPr>
          <a:xfrm>
            <a:off x="320550" y="1823982"/>
            <a:ext cx="86493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ㅇ </a:t>
            </a: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Stream의 특징: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-컬렉션, 배열 등의 데이터를 읽기 전용으로 처리 (원본 데이터 변경 X)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-함수형 스타일 사용 → 코드 가독성 향상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-스트림 연산을 조합하여 데이터 가공 가능 (필터링, 정렬, 변환 등)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-병렬 처리(Parallel Stream) 지원 → 성능 향상 가능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6" name="Google Shape;2906;g3346dc94bb5_0_68"/>
          <p:cNvSpPr txBox="1"/>
          <p:nvPr/>
        </p:nvSpPr>
        <p:spPr>
          <a:xfrm>
            <a:off x="304800" y="3611807"/>
            <a:ext cx="7922100" cy="2986200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import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java.util.Arrays;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import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java.util.List;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public class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StreamExample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en-US" sz="1400" u="none" cap="none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public static void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main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(String[] args)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List&lt;String&gt; names = Arrays.asList("John", "Anna", "Bob", "Alice");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// Stream을 사용한 필터링 &amp; 출력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names.stream()                                       // 1. 스트림 생성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.filter(name -&gt; name.startsWith("A")) // 2. 중간 연산 (필터링)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.forEach(System.out::println);            // 3. 최종 연산 (출력)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77" name="Google Shape;377;p14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lgun Gothic"/>
              <a:buNone/>
            </a:pPr>
            <a:r>
              <a:rPr b="1" lang="en-US" sz="2400"/>
              <a:t>7</a:t>
            </a:r>
            <a:r>
              <a:rPr b="1" lang="en-US" sz="2400">
                <a:latin typeface="Malgun Gothic"/>
                <a:ea typeface="Malgun Gothic"/>
                <a:cs typeface="Malgun Gothic"/>
                <a:sym typeface="Malgun Gothic"/>
              </a:rPr>
              <a:t>. 변수</a:t>
            </a:r>
            <a:endParaRPr/>
          </a:p>
        </p:txBody>
      </p:sp>
      <p:sp>
        <p:nvSpPr>
          <p:cNvPr id="378" name="Google Shape;378;p14"/>
          <p:cNvSpPr txBox="1"/>
          <p:nvPr>
            <p:ph idx="4294967295" type="body"/>
          </p:nvPr>
        </p:nvSpPr>
        <p:spPr>
          <a:xfrm>
            <a:off x="755576" y="799901"/>
            <a:ext cx="8231100" cy="32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 sz="1600">
                <a:latin typeface="Malgun Gothic"/>
                <a:ea typeface="Malgun Gothic"/>
                <a:cs typeface="Malgun Gothic"/>
                <a:sym typeface="Malgun Gothic"/>
              </a:rPr>
              <a:t>- 변수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</a:pPr>
            <a:r>
              <a:t/>
            </a:r>
            <a:endParaRPr b="1" sz="4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   * 임시 기억장소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>
                <a:schemeClr val="dk1"/>
              </a:buClr>
              <a:buSzPts val="200"/>
              <a:buNone/>
            </a:pPr>
            <a:r>
              <a:t/>
            </a:r>
            <a:endParaRPr sz="2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   * 변수에는 단 하나의 값을 저장한다.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>
                <a:schemeClr val="dk1"/>
              </a:buClr>
              <a:buSzPts val="200"/>
              <a:buNone/>
            </a:pPr>
            <a:r>
              <a:t/>
            </a:r>
            <a:endParaRPr sz="2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   * 값을 여러 번 저장하면 마지막에 저장한 값을 갖게 된다.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>
                <a:schemeClr val="dk1"/>
              </a:buClr>
              <a:buSzPts val="200"/>
              <a:buNone/>
            </a:pPr>
            <a:r>
              <a:t/>
            </a:r>
            <a:endParaRPr sz="2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   * 오른쪽에 있는 것을 왼쪽에 대입한다.  </a:t>
            </a:r>
            <a:endParaRPr sz="600"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 sz="1600">
                <a:latin typeface="Malgun Gothic"/>
                <a:ea typeface="Malgun Gothic"/>
                <a:cs typeface="Malgun Gothic"/>
                <a:sym typeface="Malgun Gothic"/>
              </a:rPr>
              <a:t>- 블럭변수</a:t>
            </a:r>
            <a:endParaRPr b="1" sz="16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8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</a:pPr>
            <a:r>
              <a:t/>
            </a:r>
            <a:endParaRPr b="1" sz="4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   * 상위 블록에서 정의된 변수는 하위 블록에서 사용할 수 있지만 하위 블록에 정의된 변수는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      상위 블록에서 사용할 수 없다.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>
                <a:schemeClr val="dk1"/>
              </a:buClr>
              <a:buSzPts val="200"/>
              <a:buNone/>
            </a:pPr>
            <a:r>
              <a:t/>
            </a:r>
            <a:endParaRPr sz="2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   * Block 안에서 쓴 건 그 안에서만 유효, Block을 나가면 변수는 스택에서 사라진다.</a:t>
            </a:r>
            <a:endParaRPr/>
          </a:p>
        </p:txBody>
      </p:sp>
      <p:sp>
        <p:nvSpPr>
          <p:cNvPr id="379" name="Google Shape;379;p14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80" name="Google Shape;380;p14"/>
          <p:cNvSpPr/>
          <p:nvPr/>
        </p:nvSpPr>
        <p:spPr>
          <a:xfrm>
            <a:off x="1043608" y="3645024"/>
            <a:ext cx="6926400" cy="273600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public class IsPrimeTest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		public boolean isPrimeTest(int num) {    </a:t>
            </a: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// isP 변수시작</a:t>
            </a:r>
            <a:endParaRPr b="0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boolean isP = true;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for(int j =2; j &lt; num; j++) {     </a:t>
            </a: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j 변수시작</a:t>
            </a:r>
            <a:endParaRPr b="0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		if (num % j == 0)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		     isP = false;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		     break;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		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}     </a:t>
            </a: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j 변수 끝 (for문 안에서만)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 return isP;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		}     </a:t>
            </a: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isP 변수 끝 (isPrimeTest 메소드 안에서만 사용 가능하다.)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}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3346dc94bb5_0_8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913" name="Google Shape;2913;g3346dc94bb5_0_8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914" name="Google Shape;2914;g3346dc94bb5_0_86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71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Stream 생성 방법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15" name="Google Shape;2915;g3346dc94bb5_0_86"/>
          <p:cNvSpPr txBox="1"/>
          <p:nvPr/>
        </p:nvSpPr>
        <p:spPr>
          <a:xfrm>
            <a:off x="439625" y="824275"/>
            <a:ext cx="7092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컬렉션(Collection)에서 스트림 생성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6" name="Google Shape;2916;g3346dc94bb5_0_86"/>
          <p:cNvSpPr txBox="1"/>
          <p:nvPr/>
        </p:nvSpPr>
        <p:spPr>
          <a:xfrm>
            <a:off x="439500" y="1193925"/>
            <a:ext cx="7943100" cy="677100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List&lt;String&gt; list = Arrays.asList("A", "B", "C");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Stream&lt;String&gt; stream = list.stream();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17" name="Google Shape;2917;g3346dc94bb5_0_86"/>
          <p:cNvSpPr txBox="1"/>
          <p:nvPr/>
        </p:nvSpPr>
        <p:spPr>
          <a:xfrm>
            <a:off x="439500" y="2004644"/>
            <a:ext cx="6066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배열(Array)에서 스트림 생성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8" name="Google Shape;2918;g3346dc94bb5_0_86"/>
          <p:cNvSpPr txBox="1"/>
          <p:nvPr/>
        </p:nvSpPr>
        <p:spPr>
          <a:xfrm>
            <a:off x="439500" y="2420157"/>
            <a:ext cx="7943100" cy="677100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String[] arr = {"A", "B", "C"};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Stream&lt;String&gt; stream = Arrays.stream(arr);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19" name="Google Shape;2919;g3346dc94bb5_0_86"/>
          <p:cNvSpPr txBox="1"/>
          <p:nvPr/>
        </p:nvSpPr>
        <p:spPr>
          <a:xfrm>
            <a:off x="439500" y="3213450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Stream.of() 메서드 활용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0" name="Google Shape;2920;g3346dc94bb5_0_86"/>
          <p:cNvSpPr txBox="1"/>
          <p:nvPr/>
        </p:nvSpPr>
        <p:spPr>
          <a:xfrm>
            <a:off x="439625" y="3646375"/>
            <a:ext cx="7943100" cy="400200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Stream&lt;String&gt; stream = Stream.of("A", "B", "C");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1" name="Google Shape;2921;g3346dc94bb5_0_86"/>
          <p:cNvSpPr txBox="1"/>
          <p:nvPr/>
        </p:nvSpPr>
        <p:spPr>
          <a:xfrm>
            <a:off x="439500" y="4344500"/>
            <a:ext cx="7943100" cy="13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그밖에 생성방법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-IntStream, LongStream, DoubleStream (숫자 스트림)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-파일(File)에서 스트림 생성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-무한 스트림 (iterate, generate 활용)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6" name="Shape 2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7" name="Google Shape;2927;g36f903209f0_0_0"/>
          <p:cNvSpPr/>
          <p:nvPr/>
        </p:nvSpPr>
        <p:spPr>
          <a:xfrm>
            <a:off x="2324538" y="1503750"/>
            <a:ext cx="4358400" cy="3992100"/>
          </a:xfrm>
          <a:prstGeom prst="rect">
            <a:avLst/>
          </a:prstGeom>
          <a:noFill/>
          <a:ln cap="flat" cmpd="sng" w="19050">
            <a:solidFill>
              <a:srgbClr val="9900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28" name="Google Shape;2928;g36f903209f0_0_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929" name="Google Shape;2929;g36f903209f0_0_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930" name="Google Shape;2930;g36f903209f0_0_0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71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Stream 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실행 흐름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31" name="Google Shape;2931;g36f903209f0_0_0"/>
          <p:cNvSpPr/>
          <p:nvPr/>
        </p:nvSpPr>
        <p:spPr>
          <a:xfrm>
            <a:off x="376150" y="2215525"/>
            <a:ext cx="1437000" cy="60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434343"/>
                </a:solidFill>
                <a:latin typeface="Malgun Gothic"/>
                <a:ea typeface="Malgun Gothic"/>
                <a:cs typeface="Malgun Gothic"/>
                <a:sym typeface="Malgun Gothic"/>
              </a:rPr>
              <a:t>source</a:t>
            </a:r>
            <a:endParaRPr b="1" sz="1900">
              <a:solidFill>
                <a:srgbClr val="434343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32" name="Google Shape;2932;g36f903209f0_0_0"/>
          <p:cNvSpPr/>
          <p:nvPr/>
        </p:nvSpPr>
        <p:spPr>
          <a:xfrm>
            <a:off x="2652873" y="2215525"/>
            <a:ext cx="1096500" cy="60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434343"/>
                </a:solidFill>
                <a:latin typeface="Malgun Gothic"/>
                <a:ea typeface="Malgun Gothic"/>
                <a:cs typeface="Malgun Gothic"/>
                <a:sym typeface="Malgun Gothic"/>
              </a:rPr>
              <a:t>중간연산1</a:t>
            </a:r>
            <a:endParaRPr b="1">
              <a:solidFill>
                <a:srgbClr val="434343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33" name="Google Shape;2933;g36f903209f0_0_0"/>
          <p:cNvSpPr/>
          <p:nvPr/>
        </p:nvSpPr>
        <p:spPr>
          <a:xfrm>
            <a:off x="5335100" y="2215525"/>
            <a:ext cx="1031400" cy="60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>
                <a:solidFill>
                  <a:srgbClr val="434343"/>
                </a:solidFill>
                <a:latin typeface="Malgun Gothic"/>
                <a:ea typeface="Malgun Gothic"/>
                <a:cs typeface="Malgun Gothic"/>
                <a:sym typeface="Malgun Gothic"/>
              </a:rPr>
              <a:t>중간연산2</a:t>
            </a:r>
            <a:endParaRPr b="1">
              <a:solidFill>
                <a:srgbClr val="434343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34" name="Google Shape;2934;g36f903209f0_0_0"/>
          <p:cNvSpPr/>
          <p:nvPr/>
        </p:nvSpPr>
        <p:spPr>
          <a:xfrm>
            <a:off x="7803600" y="2215525"/>
            <a:ext cx="839700" cy="60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434343"/>
                </a:solidFill>
                <a:latin typeface="Malgun Gothic"/>
                <a:ea typeface="Malgun Gothic"/>
                <a:cs typeface="Malgun Gothic"/>
                <a:sym typeface="Malgun Gothic"/>
              </a:rPr>
              <a:t>Result</a:t>
            </a:r>
            <a:endParaRPr b="1" sz="1500">
              <a:solidFill>
                <a:srgbClr val="434343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35" name="Google Shape;2935;g36f903209f0_0_0"/>
          <p:cNvSpPr txBox="1"/>
          <p:nvPr/>
        </p:nvSpPr>
        <p:spPr>
          <a:xfrm>
            <a:off x="376150" y="3238725"/>
            <a:ext cx="1528500" cy="2124000"/>
          </a:xfrm>
          <a:prstGeom prst="rect">
            <a:avLst/>
          </a:prstGeom>
          <a:noFill/>
          <a:ln cap="flat" cmpd="sng" w="9525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Array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Collection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I/O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 .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 .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 .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36" name="Google Shape;2936;g36f903209f0_0_0"/>
          <p:cNvSpPr txBox="1"/>
          <p:nvPr/>
        </p:nvSpPr>
        <p:spPr>
          <a:xfrm>
            <a:off x="2805267" y="3238725"/>
            <a:ext cx="1437000" cy="2124000"/>
          </a:xfrm>
          <a:prstGeom prst="rect">
            <a:avLst/>
          </a:prstGeom>
          <a:noFill/>
          <a:ln cap="flat" cmpd="sng" w="9525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map()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filter()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peek()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skip()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37" name="Google Shape;2937;g36f903209f0_0_0"/>
          <p:cNvSpPr txBox="1"/>
          <p:nvPr/>
        </p:nvSpPr>
        <p:spPr>
          <a:xfrm>
            <a:off x="4777183" y="3238725"/>
            <a:ext cx="1437000" cy="2124000"/>
          </a:xfrm>
          <a:prstGeom prst="rect">
            <a:avLst/>
          </a:prstGeom>
          <a:noFill/>
          <a:ln cap="flat" cmpd="sng" w="9525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sorted</a:t>
            </a: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()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distinct()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limit()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38" name="Google Shape;2938;g36f903209f0_0_0"/>
          <p:cNvSpPr txBox="1"/>
          <p:nvPr/>
        </p:nvSpPr>
        <p:spPr>
          <a:xfrm>
            <a:off x="7158625" y="3238725"/>
            <a:ext cx="1484700" cy="2124000"/>
          </a:xfrm>
          <a:prstGeom prst="rect">
            <a:avLst/>
          </a:prstGeom>
          <a:noFill/>
          <a:ln cap="flat" cmpd="sng" w="9525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foreach()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collect()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count()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reduce()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findFirst()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31538F"/>
                </a:solidFill>
                <a:latin typeface="Malgun Gothic"/>
                <a:ea typeface="Malgun Gothic"/>
                <a:cs typeface="Malgun Gothic"/>
                <a:sym typeface="Malgun Gothic"/>
              </a:rPr>
              <a:t>allMatch()</a:t>
            </a:r>
            <a:endParaRPr b="1" sz="2100">
              <a:solidFill>
                <a:srgbClr val="31538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939" name="Google Shape;2939;g36f903209f0_0_0"/>
          <p:cNvCxnSpPr>
            <a:stCxn id="2931" idx="3"/>
            <a:endCxn id="2932" idx="1"/>
          </p:cNvCxnSpPr>
          <p:nvPr/>
        </p:nvCxnSpPr>
        <p:spPr>
          <a:xfrm>
            <a:off x="1813150" y="2517775"/>
            <a:ext cx="839700" cy="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40" name="Google Shape;2940;g36f903209f0_0_0"/>
          <p:cNvCxnSpPr>
            <a:stCxn id="2933" idx="3"/>
            <a:endCxn id="2934" idx="1"/>
          </p:cNvCxnSpPr>
          <p:nvPr/>
        </p:nvCxnSpPr>
        <p:spPr>
          <a:xfrm>
            <a:off x="6366500" y="2517775"/>
            <a:ext cx="1437000" cy="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941" name="Google Shape;2941;g36f903209f0_0_0"/>
          <p:cNvSpPr txBox="1"/>
          <p:nvPr/>
        </p:nvSpPr>
        <p:spPr>
          <a:xfrm>
            <a:off x="2994704" y="180215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</a:rPr>
              <a:t>Intermediate Operations</a:t>
            </a:r>
            <a:endParaRPr/>
          </a:p>
        </p:txBody>
      </p:sp>
      <p:sp>
        <p:nvSpPr>
          <p:cNvPr id="2942" name="Google Shape;2942;g36f903209f0_0_0"/>
          <p:cNvSpPr txBox="1"/>
          <p:nvPr/>
        </p:nvSpPr>
        <p:spPr>
          <a:xfrm>
            <a:off x="6442775" y="1802150"/>
            <a:ext cx="1528500" cy="7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2A00FF"/>
                </a:solidFill>
              </a:rPr>
              <a:t>Terminal </a:t>
            </a:r>
            <a:endParaRPr b="1" sz="1700">
              <a:solidFill>
                <a:srgbClr val="2A00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2A00FF"/>
                </a:solidFill>
              </a:rPr>
              <a:t>Operations</a:t>
            </a:r>
            <a:endParaRPr b="1" sz="1700">
              <a:solidFill>
                <a:srgbClr val="2A00FF"/>
              </a:solidFill>
            </a:endParaRPr>
          </a:p>
        </p:txBody>
      </p:sp>
      <p:sp>
        <p:nvSpPr>
          <p:cNvPr id="2943" name="Google Shape;2943;g36f903209f0_0_0"/>
          <p:cNvSpPr txBox="1"/>
          <p:nvPr/>
        </p:nvSpPr>
        <p:spPr>
          <a:xfrm>
            <a:off x="1789181" y="1850271"/>
            <a:ext cx="985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2A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create </a:t>
            </a:r>
            <a:endParaRPr b="1" sz="1700">
              <a:solidFill>
                <a:srgbClr val="2A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2A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Stream</a:t>
            </a:r>
            <a:endParaRPr b="1" sz="1700">
              <a:solidFill>
                <a:srgbClr val="2A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44" name="Google Shape;2944;g36f903209f0_0_0"/>
          <p:cNvSpPr/>
          <p:nvPr/>
        </p:nvSpPr>
        <p:spPr>
          <a:xfrm>
            <a:off x="4026537" y="2215525"/>
            <a:ext cx="1031400" cy="60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434343"/>
                </a:solidFill>
                <a:latin typeface="Malgun Gothic"/>
                <a:ea typeface="Malgun Gothic"/>
                <a:cs typeface="Malgun Gothic"/>
                <a:sym typeface="Malgun Gothic"/>
              </a:rPr>
              <a:t>중간연산2</a:t>
            </a:r>
            <a:endParaRPr b="1">
              <a:solidFill>
                <a:srgbClr val="434343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945" name="Google Shape;2945;g36f903209f0_0_0"/>
          <p:cNvCxnSpPr>
            <a:stCxn id="2932" idx="3"/>
            <a:endCxn id="2944" idx="1"/>
          </p:cNvCxnSpPr>
          <p:nvPr/>
        </p:nvCxnSpPr>
        <p:spPr>
          <a:xfrm>
            <a:off x="3749373" y="2517775"/>
            <a:ext cx="277200" cy="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46" name="Google Shape;2946;g36f903209f0_0_0"/>
          <p:cNvCxnSpPr>
            <a:stCxn id="2944" idx="3"/>
            <a:endCxn id="2933" idx="1"/>
          </p:cNvCxnSpPr>
          <p:nvPr/>
        </p:nvCxnSpPr>
        <p:spPr>
          <a:xfrm>
            <a:off x="5057937" y="2517775"/>
            <a:ext cx="277200" cy="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947" name="Google Shape;2947;g36f903209f0_0_0"/>
          <p:cNvSpPr txBox="1"/>
          <p:nvPr/>
        </p:nvSpPr>
        <p:spPr>
          <a:xfrm>
            <a:off x="3412251" y="1078788"/>
            <a:ext cx="2073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</a:rPr>
              <a:t>Stream Pipeline</a:t>
            </a:r>
            <a:endParaRPr b="1"/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2" name="Shape 2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3" name="Google Shape;2953;g3346dc94bb5_0_122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954" name="Google Shape;2954;g3346dc94bb5_0_12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955" name="Google Shape;2955;g3346dc94bb5_0_122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71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Stream 연산 (중간 연산, 최종연산)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56" name="Google Shape;2956;g3346dc94bb5_0_122"/>
          <p:cNvSpPr txBox="1"/>
          <p:nvPr/>
        </p:nvSpPr>
        <p:spPr>
          <a:xfrm>
            <a:off x="476250" y="824275"/>
            <a:ext cx="8096400" cy="11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1) 중간 연산 (Intermediate Operations)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중간 연산은 스트림을 변환하거나 필터링하는 과정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최종 연산이 호출될 때까지 실행되지 않음 (Lazy Evaluation)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957" name="Google Shape;2957;g3346dc94bb5_0_122"/>
          <p:cNvGraphicFramePr/>
          <p:nvPr/>
        </p:nvGraphicFramePr>
        <p:xfrm>
          <a:off x="421302" y="2152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{D037480D-330D-441B-8E96-C64AD206BDF8}</a:tableStyleId>
              </a:tblPr>
              <a:tblGrid>
                <a:gridCol w="1480575"/>
                <a:gridCol w="4331550"/>
                <a:gridCol w="2489275"/>
              </a:tblGrid>
              <a:tr h="377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연산</a:t>
                      </a:r>
                      <a:endParaRPr b="1"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설명</a:t>
                      </a:r>
                      <a:endParaRPr b="1"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예제</a:t>
                      </a:r>
                      <a:endParaRPr b="1"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filter()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특정 조건에 맞는 요소만 필터링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.filter(n -&gt; n &gt; 10)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map()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요소를 변환 (변경)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.map(n -&gt; n * 2)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sorted()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요소 정렬 (오름/내림차순)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.sorted()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distinct()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중복 제거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.distinct()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limit()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처음 N개 요소만 가져옴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.limit(5)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skip()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처음 N개 요소 건너뜀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.skip(2)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2" name="Shape 2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3" name="Google Shape;2963;g3346dc94bb5_0_17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964" name="Google Shape;2964;g3346dc94bb5_0_17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965" name="Google Shape;2965;g3346dc94bb5_0_178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71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Stream 연산 (중간 연산, 최종연산)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66" name="Google Shape;2966;g3346dc94bb5_0_178"/>
          <p:cNvSpPr txBox="1"/>
          <p:nvPr/>
        </p:nvSpPr>
        <p:spPr>
          <a:xfrm>
            <a:off x="476250" y="824275"/>
            <a:ext cx="8096400" cy="11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2) 최종 연산 (Terminal Operations)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최종 연산을 실행하면 스트림이 소모됨 (</a:t>
            </a:r>
            <a:r>
              <a:rPr b="1" i="0" lang="en-US" sz="1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한 번 사용하면 다시 사용할 수 없음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결과를 출력하거나 새로운 컬렉션으로 변환할 때 사용</a:t>
            </a:r>
            <a:endParaRPr b="1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967" name="Google Shape;2967;g3346dc94bb5_0_178"/>
          <p:cNvGraphicFramePr/>
          <p:nvPr/>
        </p:nvGraphicFramePr>
        <p:xfrm>
          <a:off x="421302" y="2152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{D037480D-330D-441B-8E96-C64AD206BDF8}</a:tableStyleId>
              </a:tblPr>
              <a:tblGrid>
                <a:gridCol w="1425625"/>
                <a:gridCol w="3974375"/>
                <a:gridCol w="2901400"/>
              </a:tblGrid>
              <a:tr h="377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연산</a:t>
                      </a:r>
                      <a:endParaRPr b="1"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설명</a:t>
                      </a:r>
                      <a:endParaRPr b="1"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예제</a:t>
                      </a:r>
                      <a:endParaRPr b="1"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forEach()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각 요소를 처리 (출력 등)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.forEach(System.out::println)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collect()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스트림을 리스트/셋 등의 컬렉션으로 변환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.collect(Collectors.toList())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count()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요소 개수 반환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.count()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reduce()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모든 요소를 하나의 값으로 줄임 (합계, 평균 등)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.reduce((a, b) -&gt; a + b)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findFirst()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첫 번째 요소 반환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.findFirst().get()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7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allMatch()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모든 요소가 조건을 만족하는지 검사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.allMatch(n -&gt; n &gt; 10)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2" name="Shape 2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3" name="Google Shape;2973;g36dea8e6455_0_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974" name="Google Shape;2974;g36dea8e6455_0_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975" name="Google Shape;2975;g36dea8e6455_0_0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71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Stream 연산 (중간 연산, 최종연산)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76" name="Google Shape;2976;g36dea8e6455_0_0"/>
          <p:cNvSpPr txBox="1"/>
          <p:nvPr/>
        </p:nvSpPr>
        <p:spPr>
          <a:xfrm>
            <a:off x="476250" y="824275"/>
            <a:ext cx="8096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3</a:t>
            </a: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1900"/>
              <a:t>적용 사례</a:t>
            </a:r>
            <a:endParaRPr b="1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977" name="Google Shape;2977;g36dea8e6455_0_0"/>
          <p:cNvGraphicFramePr/>
          <p:nvPr/>
        </p:nvGraphicFramePr>
        <p:xfrm>
          <a:off x="457200" y="1524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{0851B4D5-2843-4C55-9846-3CBCB133E8C7}</a:tableStyleId>
              </a:tblPr>
              <a:tblGrid>
                <a:gridCol w="3975850"/>
                <a:gridCol w="4213150"/>
              </a:tblGrid>
              <a:tr h="2381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/>
                        <a:t>상황</a:t>
                      </a:r>
                      <a:endParaRPr b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/>
                        <a:t>Stream 사용 이유</a:t>
                      </a:r>
                      <a:endParaRPr b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DB 조회 후 데이터 후처리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필터링, 정렬, 집계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CSV, JSON 파싱 후 가공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필드 매핑, 조건 추출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사용자 목록, 게시글 목록 처리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조건 검색, 페이지네이션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API 응답 값 정제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필요한 필드만 추출, 변환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2" name="Shape 2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3" name="Google Shape;2983;g2ec651e9594_0_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984" name="Google Shape;2984;g2ec651e9594_0_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85" name="Google Shape;2985;g2ec651e9594_0_0"/>
          <p:cNvSpPr txBox="1"/>
          <p:nvPr/>
        </p:nvSpPr>
        <p:spPr>
          <a:xfrm>
            <a:off x="590138" y="832520"/>
            <a:ext cx="8321700" cy="52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Stream </a:t>
            </a:r>
            <a:endParaRPr b="0" i="0" sz="15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476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Malgun Gothic"/>
              <a:buNone/>
            </a:pPr>
            <a:r>
              <a:t/>
            </a:r>
            <a:endParaRPr b="1" i="0" sz="7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5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</a:t>
            </a:r>
            <a:r>
              <a:rPr b="0" i="0" lang="en-US" sz="15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* 연속적인 데이터의 흐름이다.</a:t>
            </a:r>
            <a:endParaRPr b="0" i="0" sz="15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전용단위는 Byte이다.</a:t>
            </a:r>
            <a:endParaRPr b="0" i="0" sz="15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한 방향으로 흐른다.</a:t>
            </a:r>
            <a:endParaRPr b="0" i="0" sz="15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Stream 끼리는 섞이지 않는다.</a:t>
            </a:r>
            <a:endParaRPr b="1" i="0" sz="17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476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Malgun Gothic"/>
              <a:buNone/>
            </a:pPr>
            <a:r>
              <a:t/>
            </a:r>
            <a:endParaRPr b="1" i="0" sz="7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노드와 필터 구분</a:t>
            </a:r>
            <a:endParaRPr b="0" i="0" sz="15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endParaRPr b="0" i="0" sz="15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</a:t>
            </a:r>
            <a:r>
              <a:rPr b="1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Node 스트림</a:t>
            </a: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</a:t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238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algun Gothic"/>
              <a:buChar char="●"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실제 데이터 소스(source)나 목적지(sink)와 직접적으로 연결.</a:t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algun Gothic"/>
              <a:buChar char="●"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데이터를 단순히 읽거나 씀.</a:t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algun Gothic"/>
              <a:buChar char="●"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예: </a:t>
            </a:r>
            <a:r>
              <a:rPr b="0" i="0" lang="en-US" sz="1500" u="none" cap="none" strike="noStrike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FileInputStream, FileOutputStream, ByteArrayInputStream, ByteArrayOutputStream.</a:t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algun Gothic"/>
              <a:buChar char="●"/>
            </a:pPr>
            <a:r>
              <a:rPr b="0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Byte, Char, String, File, Piped, Socket, System in (node가 아니면 모두 filter이다.)</a:t>
            </a:r>
            <a:endParaRPr b="0" i="0" sz="1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b="1" i="0" lang="en-US" sz="17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</a:t>
            </a:r>
            <a:r>
              <a:rPr b="1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Filter 스트림</a:t>
            </a: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</a:t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238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algun Gothic"/>
              <a:buChar char="●"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다른 스트림을 감싸고 추가 기능을 제공.</a:t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algun Gothic"/>
              <a:buChar char="●"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데이터를 필터링하거나 변환.</a:t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algun Gothic"/>
              <a:buChar char="●"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예: </a:t>
            </a:r>
            <a:r>
              <a:rPr b="0" i="0" lang="en-US" sz="1500" u="none" cap="none" strike="noStrike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BufferedInputStream, BufferedOutputStream, DataInputStream, DataOutputStream.</a:t>
            </a:r>
            <a:endParaRPr b="0" i="0" sz="1800" u="none" cap="none" strike="noStrike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2986" name="Google Shape;2986;g2ec651e9594_0_0"/>
          <p:cNvGrpSpPr/>
          <p:nvPr/>
        </p:nvGrpSpPr>
        <p:grpSpPr>
          <a:xfrm>
            <a:off x="4161251" y="1061014"/>
            <a:ext cx="4530528" cy="1747342"/>
            <a:chOff x="2195736" y="4509120"/>
            <a:chExt cx="4392600" cy="1944300"/>
          </a:xfrm>
        </p:grpSpPr>
        <p:grpSp>
          <p:nvGrpSpPr>
            <p:cNvPr id="2987" name="Google Shape;2987;g2ec651e9594_0_0"/>
            <p:cNvGrpSpPr/>
            <p:nvPr/>
          </p:nvGrpSpPr>
          <p:grpSpPr>
            <a:xfrm>
              <a:off x="2896718" y="4657126"/>
              <a:ext cx="3192522" cy="1643222"/>
              <a:chOff x="2896718" y="4657126"/>
              <a:chExt cx="3192522" cy="1643222"/>
            </a:xfrm>
          </p:grpSpPr>
          <p:grpSp>
            <p:nvGrpSpPr>
              <p:cNvPr id="2988" name="Google Shape;2988;g2ec651e9594_0_0"/>
              <p:cNvGrpSpPr/>
              <p:nvPr/>
            </p:nvGrpSpPr>
            <p:grpSpPr>
              <a:xfrm>
                <a:off x="3707904" y="5157192"/>
                <a:ext cx="1214400" cy="1143156"/>
                <a:chOff x="5429256" y="3000372"/>
                <a:chExt cx="1214400" cy="1143156"/>
              </a:xfrm>
            </p:grpSpPr>
            <p:sp>
              <p:nvSpPr>
                <p:cNvPr id="2989" name="Google Shape;2989;g2ec651e9594_0_0"/>
                <p:cNvSpPr/>
                <p:nvPr/>
              </p:nvSpPr>
              <p:spPr>
                <a:xfrm>
                  <a:off x="5607356" y="3857628"/>
                  <a:ext cx="857400" cy="285900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538CD5"/>
                </a:solidFill>
                <a:ln>
                  <a:noFill/>
                </a:ln>
                <a:effectLst>
                  <a:outerShdw blurRad="50800" rotWithShape="0" algn="tl" dir="27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t/>
                  </a:r>
                  <a:endParaRPr b="1" i="0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2990" name="Google Shape;2990;g2ec651e9594_0_0"/>
                <p:cNvSpPr/>
                <p:nvPr/>
              </p:nvSpPr>
              <p:spPr>
                <a:xfrm>
                  <a:off x="5429256" y="3000372"/>
                  <a:ext cx="1214400" cy="928800"/>
                </a:xfrm>
                <a:prstGeom prst="rect">
                  <a:avLst/>
                </a:prstGeom>
                <a:solidFill>
                  <a:srgbClr val="538CD5"/>
                </a:solidFill>
                <a:ln>
                  <a:noFill/>
                </a:ln>
                <a:effectLst>
                  <a:outerShdw blurRad="50800" rotWithShape="0" algn="tl" dir="27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t/>
                  </a:r>
                  <a:endParaRPr b="1" i="0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2991" name="Google Shape;2991;g2ec651e9594_0_0"/>
                <p:cNvSpPr/>
                <p:nvPr/>
              </p:nvSpPr>
              <p:spPr>
                <a:xfrm>
                  <a:off x="5500694" y="3071810"/>
                  <a:ext cx="1071600" cy="785700"/>
                </a:xfrm>
                <a:prstGeom prst="rect">
                  <a:avLst/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107950" algn="ctr" dir="5400000" dist="12700">
                    <a:srgbClr val="000000"/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32E66"/>
                      </a:solidFill>
                      <a:latin typeface="Malgun Gothic"/>
                      <a:ea typeface="Malgun Gothic"/>
                      <a:cs typeface="Malgun Gothic"/>
                      <a:sym typeface="Malgun Gothic"/>
                    </a:rPr>
                    <a:t>source</a:t>
                  </a:r>
                  <a:endParaRPr b="1" i="0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endParaRPr>
                </a:p>
              </p:txBody>
            </p:sp>
          </p:grpSp>
          <p:sp>
            <p:nvSpPr>
              <p:cNvPr id="2992" name="Google Shape;2992;g2ec651e9594_0_0"/>
              <p:cNvSpPr txBox="1"/>
              <p:nvPr/>
            </p:nvSpPr>
            <p:spPr>
              <a:xfrm>
                <a:off x="2896718" y="5481228"/>
                <a:ext cx="667200" cy="37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input</a:t>
                </a:r>
                <a:endParaRPr b="0" i="0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2993" name="Google Shape;2993;g2ec651e9594_0_0"/>
              <p:cNvSpPr txBox="1"/>
              <p:nvPr/>
            </p:nvSpPr>
            <p:spPr>
              <a:xfrm>
                <a:off x="5279540" y="5300068"/>
                <a:ext cx="809700" cy="650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output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  </a:t>
                </a:r>
                <a:r>
                  <a:rPr b="1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sink</a:t>
                </a:r>
                <a:endParaRPr b="1" i="0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2994" name="Google Shape;2994;g2ec651e9594_0_0"/>
              <p:cNvSpPr/>
              <p:nvPr/>
            </p:nvSpPr>
            <p:spPr>
              <a:xfrm>
                <a:off x="3203848" y="5085754"/>
                <a:ext cx="1071600" cy="428700"/>
              </a:xfrm>
              <a:prstGeom prst="curvedDownArrow">
                <a:avLst>
                  <a:gd fmla="val 25000" name="adj1"/>
                  <a:gd fmla="val 50000" name="adj2"/>
                  <a:gd fmla="val 25000" name="adj3"/>
                </a:avLst>
              </a:prstGeom>
              <a:solidFill>
                <a:srgbClr val="953734"/>
              </a:solidFill>
              <a:ln cap="flat" cmpd="sng" w="127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1" i="0" sz="16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2995" name="Google Shape;2995;g2ec651e9594_0_0"/>
              <p:cNvSpPr/>
              <p:nvPr/>
            </p:nvSpPr>
            <p:spPr>
              <a:xfrm rot="-586751">
                <a:off x="4419451" y="5040663"/>
                <a:ext cx="1266401" cy="369558"/>
              </a:xfrm>
              <a:prstGeom prst="curvedDownArrow">
                <a:avLst>
                  <a:gd fmla="val 25000" name="adj1"/>
                  <a:gd fmla="val 50000" name="adj2"/>
                  <a:gd fmla="val 25000" name="adj3"/>
                </a:avLst>
              </a:prstGeom>
              <a:solidFill>
                <a:srgbClr val="953734"/>
              </a:solidFill>
              <a:ln cap="flat" cmpd="sng" w="127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1" i="0" sz="16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2996" name="Google Shape;2996;g2ec651e9594_0_0"/>
              <p:cNvSpPr txBox="1"/>
              <p:nvPr/>
            </p:nvSpPr>
            <p:spPr>
              <a:xfrm>
                <a:off x="3707904" y="4657126"/>
                <a:ext cx="1210500" cy="37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모니터기준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97" name="Google Shape;2997;g2ec651e9594_0_0"/>
            <p:cNvSpPr/>
            <p:nvPr/>
          </p:nvSpPr>
          <p:spPr>
            <a:xfrm>
              <a:off x="2195736" y="4509120"/>
              <a:ext cx="4392600" cy="1944300"/>
            </a:xfrm>
            <a:prstGeom prst="rect">
              <a:avLst/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sp>
        <p:nvSpPr>
          <p:cNvPr id="2998" name="Google Shape;2998;g2ec651e9594_0_0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IO(Input &amp; Output)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3" name="Shape 3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4" name="Google Shape;3004;p12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005" name="Google Shape;3005;p12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006" name="Google Shape;3006;p128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IO(Input &amp; Output)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07" name="Google Shape;3007;p128"/>
          <p:cNvSpPr txBox="1"/>
          <p:nvPr/>
        </p:nvSpPr>
        <p:spPr>
          <a:xfrm>
            <a:off x="467544" y="1268760"/>
            <a:ext cx="8634000" cy="28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Stream 이란 자료의 입출력을 도와주는 중간 매개체이다.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파일 저장용 디스크, 키보드, 모니터, 마우스, 메모리, 네트워크 등 입출력과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관련된 장치들을 통해 자료를 처리할 때 자바에서 제공하는 Stream을 이용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하여 간단히 원하는 작업을 할 수 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기본 용어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스트림: 흐르는 데이터 혹은 파이프의 구조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입출력 스트림: 데이터를 읽고 쓰는 구조를 프로그램의 구조로 만들어 놓은 것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버퍼: 데이터를 임시적으로 담아두는 공간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08" name="Google Shape;3008;p128"/>
          <p:cNvSpPr/>
          <p:nvPr/>
        </p:nvSpPr>
        <p:spPr>
          <a:xfrm>
            <a:off x="4067944" y="4599126"/>
            <a:ext cx="1080000" cy="17283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09" name="Google Shape;3009;p128"/>
          <p:cNvSpPr txBox="1"/>
          <p:nvPr/>
        </p:nvSpPr>
        <p:spPr>
          <a:xfrm>
            <a:off x="4040266" y="4631997"/>
            <a:ext cx="11262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Java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Byte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Char </a:t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10" name="Google Shape;3010;p128"/>
          <p:cNvSpPr/>
          <p:nvPr/>
        </p:nvSpPr>
        <p:spPr>
          <a:xfrm>
            <a:off x="539552" y="4455110"/>
            <a:ext cx="1152000" cy="7920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11" name="Google Shape;3011;p128"/>
          <p:cNvSpPr txBox="1"/>
          <p:nvPr/>
        </p:nvSpPr>
        <p:spPr>
          <a:xfrm>
            <a:off x="511844" y="4473118"/>
            <a:ext cx="1224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Input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(keyboard, file,network 등)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2" name="Google Shape;3012;p128"/>
          <p:cNvSpPr/>
          <p:nvPr/>
        </p:nvSpPr>
        <p:spPr>
          <a:xfrm>
            <a:off x="7344308" y="4468596"/>
            <a:ext cx="1152000" cy="9945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13" name="Google Shape;3013;p128"/>
          <p:cNvSpPr txBox="1"/>
          <p:nvPr/>
        </p:nvSpPr>
        <p:spPr>
          <a:xfrm>
            <a:off x="7308304" y="4486604"/>
            <a:ext cx="12240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Output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(file, console,network 등)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4" name="Google Shape;3014;p128"/>
          <p:cNvSpPr txBox="1"/>
          <p:nvPr/>
        </p:nvSpPr>
        <p:spPr>
          <a:xfrm>
            <a:off x="2123728" y="4293096"/>
            <a:ext cx="1536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Input Stream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15" name="Google Shape;3015;p128"/>
          <p:cNvSpPr txBox="1"/>
          <p:nvPr/>
        </p:nvSpPr>
        <p:spPr>
          <a:xfrm>
            <a:off x="5508104" y="4311094"/>
            <a:ext cx="1731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Output Stream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3016" name="Google Shape;3016;p128"/>
          <p:cNvGrpSpPr/>
          <p:nvPr/>
        </p:nvGrpSpPr>
        <p:grpSpPr>
          <a:xfrm>
            <a:off x="1907622" y="4662303"/>
            <a:ext cx="1728106" cy="474125"/>
            <a:chOff x="1907704" y="4626099"/>
            <a:chExt cx="2016224" cy="477083"/>
          </a:xfrm>
        </p:grpSpPr>
        <p:sp>
          <p:nvSpPr>
            <p:cNvPr id="3017" name="Google Shape;3017;p128"/>
            <p:cNvSpPr/>
            <p:nvPr/>
          </p:nvSpPr>
          <p:spPr>
            <a:xfrm>
              <a:off x="1907704" y="4626099"/>
              <a:ext cx="2016224" cy="477083"/>
            </a:xfrm>
            <a:prstGeom prst="flowChartMagneticDrum">
              <a:avLst/>
            </a:prstGeom>
            <a:solidFill>
              <a:srgbClr val="DAE5F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18" name="Google Shape;3018;p128"/>
            <p:cNvSpPr/>
            <p:nvPr/>
          </p:nvSpPr>
          <p:spPr>
            <a:xfrm>
              <a:off x="2068312" y="4752852"/>
              <a:ext cx="1674186" cy="216024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 cap="flat" cmpd="sng" w="254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grpSp>
        <p:nvGrpSpPr>
          <p:cNvPr id="3019" name="Google Shape;3019;p128"/>
          <p:cNvGrpSpPr/>
          <p:nvPr/>
        </p:nvGrpSpPr>
        <p:grpSpPr>
          <a:xfrm>
            <a:off x="5291853" y="4680300"/>
            <a:ext cx="1728106" cy="474125"/>
            <a:chOff x="5292080" y="4644097"/>
            <a:chExt cx="2016224" cy="477083"/>
          </a:xfrm>
        </p:grpSpPr>
        <p:sp>
          <p:nvSpPr>
            <p:cNvPr id="3020" name="Google Shape;3020;p128"/>
            <p:cNvSpPr/>
            <p:nvPr/>
          </p:nvSpPr>
          <p:spPr>
            <a:xfrm>
              <a:off x="5292080" y="4644097"/>
              <a:ext cx="2016224" cy="477083"/>
            </a:xfrm>
            <a:prstGeom prst="flowChartMagneticDrum">
              <a:avLst/>
            </a:prstGeom>
            <a:solidFill>
              <a:srgbClr val="DAE5F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21" name="Google Shape;3021;p128"/>
            <p:cNvSpPr/>
            <p:nvPr/>
          </p:nvSpPr>
          <p:spPr>
            <a:xfrm>
              <a:off x="5463099" y="4774626"/>
              <a:ext cx="1674186" cy="216024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 cap="flat" cmpd="sng" w="254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3022" name="Google Shape;3022;p128"/>
          <p:cNvSpPr txBox="1"/>
          <p:nvPr/>
        </p:nvSpPr>
        <p:spPr>
          <a:xfrm>
            <a:off x="2008656" y="5229200"/>
            <a:ext cx="1627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Byte: InputStream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Char: Reader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23" name="Google Shape;3023;p128"/>
          <p:cNvSpPr txBox="1"/>
          <p:nvPr/>
        </p:nvSpPr>
        <p:spPr>
          <a:xfrm>
            <a:off x="5364088" y="5229200"/>
            <a:ext cx="1781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Byte: OutputStream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Char: Writer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8" name="Shape 3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9" name="Google Shape;3029;p129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030" name="Google Shape;3030;p12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031" name="Google Shape;3031;p129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IO(Input &amp; Output)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32" name="Google Shape;3032;p129"/>
          <p:cNvSpPr txBox="1"/>
          <p:nvPr/>
        </p:nvSpPr>
        <p:spPr>
          <a:xfrm>
            <a:off x="467544" y="811560"/>
            <a:ext cx="76524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algun Gothic"/>
              <a:buAutoNum type="arabicPeriod"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I/O란?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input : 사용자가 프로그램에 데이터를 전달하는 것. 예) 키보드 입력</a:t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output : 프로그램이 결과를 내보내는 것. 예) System.out.println()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2. 스트림(stream)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흐르는 데이터 혹은 파이프의 구조</a:t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데이터를 읽어 들이고 쓰기 위해 데이터가 이동하는 흐름</a:t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예) 동영상을 전송할 때 스트리밍(streaming): 실시간으로 데이터를 받으면서 동영상 실행</a:t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3. 데이터를 읽고 쓰는 파이프(stream)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IN, READ 단어 포함 -&gt; 읽기 전용 파이프  ( 파일, 키보드, 네트워크, 이미지, 동영상 등)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OUT, WRITE 단어 포함 -&gt; 쓰기 전용 파이프 (파일, 콘솔, 네트워크 전송)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33" name="Google Shape;3033;p129"/>
          <p:cNvGrpSpPr/>
          <p:nvPr/>
        </p:nvGrpSpPr>
        <p:grpSpPr>
          <a:xfrm>
            <a:off x="2339752" y="4149080"/>
            <a:ext cx="4176464" cy="1944216"/>
            <a:chOff x="2339752" y="4149080"/>
            <a:chExt cx="4176464" cy="1944216"/>
          </a:xfrm>
        </p:grpSpPr>
        <p:sp>
          <p:nvSpPr>
            <p:cNvPr id="3034" name="Google Shape;3034;p129"/>
            <p:cNvSpPr/>
            <p:nvPr/>
          </p:nvSpPr>
          <p:spPr>
            <a:xfrm>
              <a:off x="2339752" y="4365104"/>
              <a:ext cx="1008112" cy="648072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키보드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129"/>
            <p:cNvSpPr/>
            <p:nvPr/>
          </p:nvSpPr>
          <p:spPr>
            <a:xfrm>
              <a:off x="5508104" y="4349754"/>
              <a:ext cx="1008112" cy="1743542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Java program</a:t>
              </a:r>
              <a:endParaRPr b="0" i="0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grpSp>
          <p:nvGrpSpPr>
            <p:cNvPr id="3036" name="Google Shape;3036;p129"/>
            <p:cNvGrpSpPr/>
            <p:nvPr/>
          </p:nvGrpSpPr>
          <p:grpSpPr>
            <a:xfrm>
              <a:off x="3203848" y="4509120"/>
              <a:ext cx="2516457" cy="360040"/>
              <a:chOff x="1979712" y="4509120"/>
              <a:chExt cx="3251476" cy="360040"/>
            </a:xfrm>
          </p:grpSpPr>
          <p:sp>
            <p:nvSpPr>
              <p:cNvPr id="3037" name="Google Shape;3037;p129"/>
              <p:cNvSpPr/>
              <p:nvPr/>
            </p:nvSpPr>
            <p:spPr>
              <a:xfrm>
                <a:off x="1979712" y="4509120"/>
                <a:ext cx="360040" cy="36004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3038" name="Google Shape;3038;p129"/>
              <p:cNvSpPr/>
              <p:nvPr/>
            </p:nvSpPr>
            <p:spPr>
              <a:xfrm>
                <a:off x="2159732" y="4509120"/>
                <a:ext cx="2988332" cy="36004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3039" name="Google Shape;3039;p129"/>
              <p:cNvSpPr/>
              <p:nvPr/>
            </p:nvSpPr>
            <p:spPr>
              <a:xfrm>
                <a:off x="5015164" y="4509120"/>
                <a:ext cx="216024" cy="360040"/>
              </a:xfrm>
              <a:prstGeom prst="ellipse">
                <a:avLst/>
              </a:prstGeom>
              <a:solidFill>
                <a:srgbClr val="FFC000"/>
              </a:solidFill>
              <a:ln cap="flat" cmpd="sng" w="25400">
                <a:solidFill>
                  <a:srgbClr val="FF99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</p:grpSp>
        <p:sp>
          <p:nvSpPr>
            <p:cNvPr id="3040" name="Google Shape;3040;p129"/>
            <p:cNvSpPr/>
            <p:nvPr/>
          </p:nvSpPr>
          <p:spPr>
            <a:xfrm>
              <a:off x="2339752" y="5373216"/>
              <a:ext cx="1008112" cy="648072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콘솔</a:t>
              </a:r>
              <a:endParaRPr b="0" i="0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(모니터)</a:t>
              </a:r>
              <a:endParaRPr b="0" i="0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grpSp>
          <p:nvGrpSpPr>
            <p:cNvPr id="3041" name="Google Shape;3041;p129"/>
            <p:cNvGrpSpPr/>
            <p:nvPr/>
          </p:nvGrpSpPr>
          <p:grpSpPr>
            <a:xfrm>
              <a:off x="3203848" y="5517232"/>
              <a:ext cx="2516457" cy="360040"/>
              <a:chOff x="1979712" y="4509120"/>
              <a:chExt cx="3251476" cy="360040"/>
            </a:xfrm>
          </p:grpSpPr>
          <p:sp>
            <p:nvSpPr>
              <p:cNvPr id="3042" name="Google Shape;3042;p129"/>
              <p:cNvSpPr/>
              <p:nvPr/>
            </p:nvSpPr>
            <p:spPr>
              <a:xfrm>
                <a:off x="1979712" y="4509120"/>
                <a:ext cx="360040" cy="36004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3043" name="Google Shape;3043;p129"/>
              <p:cNvSpPr/>
              <p:nvPr/>
            </p:nvSpPr>
            <p:spPr>
              <a:xfrm>
                <a:off x="2159732" y="4509120"/>
                <a:ext cx="2988332" cy="36004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3044" name="Google Shape;3044;p129"/>
              <p:cNvSpPr/>
              <p:nvPr/>
            </p:nvSpPr>
            <p:spPr>
              <a:xfrm>
                <a:off x="5015164" y="4509120"/>
                <a:ext cx="216024" cy="360040"/>
              </a:xfrm>
              <a:prstGeom prst="ellipse">
                <a:avLst/>
              </a:prstGeom>
              <a:solidFill>
                <a:srgbClr val="FFC000"/>
              </a:solidFill>
              <a:ln cap="flat" cmpd="sng" w="25400">
                <a:solidFill>
                  <a:srgbClr val="FF99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</p:grpSp>
        <p:sp>
          <p:nvSpPr>
            <p:cNvPr id="3045" name="Google Shape;3045;p129"/>
            <p:cNvSpPr/>
            <p:nvPr/>
          </p:nvSpPr>
          <p:spPr>
            <a:xfrm>
              <a:off x="3491880" y="4869160"/>
              <a:ext cx="1872208" cy="216024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46" name="Google Shape;3046;p129"/>
            <p:cNvSpPr/>
            <p:nvPr/>
          </p:nvSpPr>
          <p:spPr>
            <a:xfrm rot="10800000">
              <a:off x="3491880" y="5877272"/>
              <a:ext cx="1872208" cy="216024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47" name="Google Shape;3047;p129"/>
            <p:cNvSpPr txBox="1"/>
            <p:nvPr/>
          </p:nvSpPr>
          <p:spPr>
            <a:xfrm>
              <a:off x="3635896" y="4149080"/>
              <a:ext cx="1708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Input / Reader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48" name="Google Shape;3048;p129"/>
            <p:cNvSpPr txBox="1"/>
            <p:nvPr/>
          </p:nvSpPr>
          <p:spPr>
            <a:xfrm>
              <a:off x="3635896" y="5147900"/>
              <a:ext cx="16590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Output/Writer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grpSp>
          <p:nvGrpSpPr>
            <p:cNvPr id="3049" name="Google Shape;3049;p129"/>
            <p:cNvGrpSpPr/>
            <p:nvPr/>
          </p:nvGrpSpPr>
          <p:grpSpPr>
            <a:xfrm>
              <a:off x="3393140" y="4514471"/>
              <a:ext cx="458700" cy="354689"/>
              <a:chOff x="7146286" y="4514471"/>
              <a:chExt cx="458700" cy="354689"/>
            </a:xfrm>
          </p:grpSpPr>
          <p:sp>
            <p:nvSpPr>
              <p:cNvPr id="3050" name="Google Shape;3050;p129"/>
              <p:cNvSpPr/>
              <p:nvPr/>
            </p:nvSpPr>
            <p:spPr>
              <a:xfrm>
                <a:off x="7203112" y="4514471"/>
                <a:ext cx="354689" cy="354689"/>
              </a:xfrm>
              <a:prstGeom prst="ellipse">
                <a:avLst/>
              </a:prstGeom>
              <a:solidFill>
                <a:srgbClr val="E5B8B7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3051" name="Google Shape;3051;p129"/>
              <p:cNvSpPr txBox="1"/>
              <p:nvPr/>
            </p:nvSpPr>
            <p:spPr>
              <a:xfrm>
                <a:off x="7146286" y="4581418"/>
                <a:ext cx="4587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dk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1byte</a:t>
                </a:r>
                <a:endParaRPr b="1" i="0" sz="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</p:grpSp>
        <p:grpSp>
          <p:nvGrpSpPr>
            <p:cNvPr id="3052" name="Google Shape;3052;p129"/>
            <p:cNvGrpSpPr/>
            <p:nvPr/>
          </p:nvGrpSpPr>
          <p:grpSpPr>
            <a:xfrm>
              <a:off x="3897196" y="4509120"/>
              <a:ext cx="458700" cy="354689"/>
              <a:chOff x="7146286" y="4514471"/>
              <a:chExt cx="458700" cy="354689"/>
            </a:xfrm>
          </p:grpSpPr>
          <p:sp>
            <p:nvSpPr>
              <p:cNvPr id="3053" name="Google Shape;3053;p129"/>
              <p:cNvSpPr/>
              <p:nvPr/>
            </p:nvSpPr>
            <p:spPr>
              <a:xfrm>
                <a:off x="7203112" y="4514471"/>
                <a:ext cx="354689" cy="354689"/>
              </a:xfrm>
              <a:prstGeom prst="ellipse">
                <a:avLst/>
              </a:prstGeom>
              <a:solidFill>
                <a:srgbClr val="E5B8B7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3054" name="Google Shape;3054;p129"/>
              <p:cNvSpPr txBox="1"/>
              <p:nvPr/>
            </p:nvSpPr>
            <p:spPr>
              <a:xfrm>
                <a:off x="7146286" y="4581418"/>
                <a:ext cx="4587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dk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1byte</a:t>
                </a:r>
                <a:endParaRPr b="1" i="0" sz="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</p:grpSp>
        <p:grpSp>
          <p:nvGrpSpPr>
            <p:cNvPr id="3055" name="Google Shape;3055;p129"/>
            <p:cNvGrpSpPr/>
            <p:nvPr/>
          </p:nvGrpSpPr>
          <p:grpSpPr>
            <a:xfrm>
              <a:off x="4401252" y="4503769"/>
              <a:ext cx="458700" cy="354689"/>
              <a:chOff x="7146286" y="4514471"/>
              <a:chExt cx="458700" cy="354689"/>
            </a:xfrm>
          </p:grpSpPr>
          <p:sp>
            <p:nvSpPr>
              <p:cNvPr id="3056" name="Google Shape;3056;p129"/>
              <p:cNvSpPr/>
              <p:nvPr/>
            </p:nvSpPr>
            <p:spPr>
              <a:xfrm>
                <a:off x="7203112" y="4514471"/>
                <a:ext cx="354689" cy="354689"/>
              </a:xfrm>
              <a:prstGeom prst="ellipse">
                <a:avLst/>
              </a:prstGeom>
              <a:solidFill>
                <a:srgbClr val="E5B8B7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3057" name="Google Shape;3057;p129"/>
              <p:cNvSpPr txBox="1"/>
              <p:nvPr/>
            </p:nvSpPr>
            <p:spPr>
              <a:xfrm>
                <a:off x="7146286" y="4581418"/>
                <a:ext cx="4587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dk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1byte</a:t>
                </a:r>
                <a:endParaRPr b="1" i="0" sz="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</p:grpSp>
        <p:grpSp>
          <p:nvGrpSpPr>
            <p:cNvPr id="3058" name="Google Shape;3058;p129"/>
            <p:cNvGrpSpPr/>
            <p:nvPr/>
          </p:nvGrpSpPr>
          <p:grpSpPr>
            <a:xfrm>
              <a:off x="4905308" y="4498418"/>
              <a:ext cx="458700" cy="354689"/>
              <a:chOff x="7146286" y="4514471"/>
              <a:chExt cx="458700" cy="354689"/>
            </a:xfrm>
          </p:grpSpPr>
          <p:sp>
            <p:nvSpPr>
              <p:cNvPr id="3059" name="Google Shape;3059;p129"/>
              <p:cNvSpPr/>
              <p:nvPr/>
            </p:nvSpPr>
            <p:spPr>
              <a:xfrm>
                <a:off x="7203112" y="4514471"/>
                <a:ext cx="354689" cy="354689"/>
              </a:xfrm>
              <a:prstGeom prst="ellipse">
                <a:avLst/>
              </a:prstGeom>
              <a:solidFill>
                <a:srgbClr val="E5B8B7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3060" name="Google Shape;3060;p129"/>
              <p:cNvSpPr txBox="1"/>
              <p:nvPr/>
            </p:nvSpPr>
            <p:spPr>
              <a:xfrm>
                <a:off x="7146286" y="4581418"/>
                <a:ext cx="4587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dk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1byte</a:t>
                </a:r>
                <a:endParaRPr b="1" i="0" sz="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</p:grpSp>
        <p:grpSp>
          <p:nvGrpSpPr>
            <p:cNvPr id="3061" name="Google Shape;3061;p129"/>
            <p:cNvGrpSpPr/>
            <p:nvPr/>
          </p:nvGrpSpPr>
          <p:grpSpPr>
            <a:xfrm>
              <a:off x="3393140" y="5522583"/>
              <a:ext cx="458700" cy="354689"/>
              <a:chOff x="7146286" y="4514471"/>
              <a:chExt cx="458700" cy="354689"/>
            </a:xfrm>
          </p:grpSpPr>
          <p:sp>
            <p:nvSpPr>
              <p:cNvPr id="3062" name="Google Shape;3062;p129"/>
              <p:cNvSpPr/>
              <p:nvPr/>
            </p:nvSpPr>
            <p:spPr>
              <a:xfrm>
                <a:off x="7203112" y="4514471"/>
                <a:ext cx="354689" cy="354689"/>
              </a:xfrm>
              <a:prstGeom prst="ellipse">
                <a:avLst/>
              </a:prstGeom>
              <a:solidFill>
                <a:srgbClr val="E5B8B7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3063" name="Google Shape;3063;p129"/>
              <p:cNvSpPr txBox="1"/>
              <p:nvPr/>
            </p:nvSpPr>
            <p:spPr>
              <a:xfrm>
                <a:off x="7146286" y="4581418"/>
                <a:ext cx="4587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dk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1byte</a:t>
                </a:r>
                <a:endParaRPr b="1" i="0" sz="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</p:grpSp>
        <p:grpSp>
          <p:nvGrpSpPr>
            <p:cNvPr id="3064" name="Google Shape;3064;p129"/>
            <p:cNvGrpSpPr/>
            <p:nvPr/>
          </p:nvGrpSpPr>
          <p:grpSpPr>
            <a:xfrm>
              <a:off x="3897196" y="5517232"/>
              <a:ext cx="458700" cy="354689"/>
              <a:chOff x="7146286" y="4514471"/>
              <a:chExt cx="458700" cy="354689"/>
            </a:xfrm>
          </p:grpSpPr>
          <p:sp>
            <p:nvSpPr>
              <p:cNvPr id="3065" name="Google Shape;3065;p129"/>
              <p:cNvSpPr/>
              <p:nvPr/>
            </p:nvSpPr>
            <p:spPr>
              <a:xfrm>
                <a:off x="7203112" y="4514471"/>
                <a:ext cx="354689" cy="354689"/>
              </a:xfrm>
              <a:prstGeom prst="ellipse">
                <a:avLst/>
              </a:prstGeom>
              <a:solidFill>
                <a:srgbClr val="E5B8B7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3066" name="Google Shape;3066;p129"/>
              <p:cNvSpPr txBox="1"/>
              <p:nvPr/>
            </p:nvSpPr>
            <p:spPr>
              <a:xfrm>
                <a:off x="7146286" y="4581418"/>
                <a:ext cx="4587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dk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1byte</a:t>
                </a:r>
                <a:endParaRPr b="1" i="0" sz="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</p:grpSp>
        <p:grpSp>
          <p:nvGrpSpPr>
            <p:cNvPr id="3067" name="Google Shape;3067;p129"/>
            <p:cNvGrpSpPr/>
            <p:nvPr/>
          </p:nvGrpSpPr>
          <p:grpSpPr>
            <a:xfrm>
              <a:off x="4401252" y="5511881"/>
              <a:ext cx="458700" cy="354689"/>
              <a:chOff x="7146286" y="4514471"/>
              <a:chExt cx="458700" cy="354689"/>
            </a:xfrm>
          </p:grpSpPr>
          <p:sp>
            <p:nvSpPr>
              <p:cNvPr id="3068" name="Google Shape;3068;p129"/>
              <p:cNvSpPr/>
              <p:nvPr/>
            </p:nvSpPr>
            <p:spPr>
              <a:xfrm>
                <a:off x="7203112" y="4514471"/>
                <a:ext cx="354689" cy="354689"/>
              </a:xfrm>
              <a:prstGeom prst="ellipse">
                <a:avLst/>
              </a:prstGeom>
              <a:solidFill>
                <a:srgbClr val="E5B8B7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3069" name="Google Shape;3069;p129"/>
              <p:cNvSpPr txBox="1"/>
              <p:nvPr/>
            </p:nvSpPr>
            <p:spPr>
              <a:xfrm>
                <a:off x="7146286" y="4581418"/>
                <a:ext cx="4587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dk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1byte</a:t>
                </a:r>
                <a:endParaRPr b="1" i="0" sz="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</p:grpSp>
        <p:grpSp>
          <p:nvGrpSpPr>
            <p:cNvPr id="3070" name="Google Shape;3070;p129"/>
            <p:cNvGrpSpPr/>
            <p:nvPr/>
          </p:nvGrpSpPr>
          <p:grpSpPr>
            <a:xfrm>
              <a:off x="4905308" y="5506530"/>
              <a:ext cx="458700" cy="354689"/>
              <a:chOff x="7146286" y="4514471"/>
              <a:chExt cx="458700" cy="354689"/>
            </a:xfrm>
          </p:grpSpPr>
          <p:sp>
            <p:nvSpPr>
              <p:cNvPr id="3071" name="Google Shape;3071;p129"/>
              <p:cNvSpPr/>
              <p:nvPr/>
            </p:nvSpPr>
            <p:spPr>
              <a:xfrm>
                <a:off x="7203112" y="4514471"/>
                <a:ext cx="354689" cy="354689"/>
              </a:xfrm>
              <a:prstGeom prst="ellipse">
                <a:avLst/>
              </a:prstGeom>
              <a:solidFill>
                <a:srgbClr val="E5B8B7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  <p:sp>
            <p:nvSpPr>
              <p:cNvPr id="3072" name="Google Shape;3072;p129"/>
              <p:cNvSpPr txBox="1"/>
              <p:nvPr/>
            </p:nvSpPr>
            <p:spPr>
              <a:xfrm>
                <a:off x="7146286" y="4581418"/>
                <a:ext cx="4587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dk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1byte</a:t>
                </a:r>
                <a:endParaRPr b="1" i="0" sz="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endParaRPr>
              </a:p>
            </p:txBody>
          </p:sp>
        </p:grpSp>
      </p:grp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7" name="Shape 3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Google Shape;3078;p13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079" name="Google Shape;3079;p13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080" name="Google Shape;3080;p130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IO(Input &amp; Output)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81" name="Google Shape;3081;p130"/>
          <p:cNvSpPr txBox="1"/>
          <p:nvPr/>
        </p:nvSpPr>
        <p:spPr>
          <a:xfrm>
            <a:off x="467552" y="887750"/>
            <a:ext cx="7410300" cy="36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4.입출력 스트림의 개념</a:t>
            </a:r>
            <a:endParaRPr b="0" i="0" sz="17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단방향이다.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버퍼를 가질 수 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FIFO(First In First Out) 구조이다.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데이터를 조작할 경우는 버퍼를 사용하여야 한다.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5. 입력 스트림 클래스</a:t>
            </a:r>
            <a:endParaRPr b="0" i="0" sz="17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입력 스트림: 데이터를 프로그램 안으로 읽어 들이는 스트림</a:t>
            </a:r>
            <a:endParaRPr b="0" i="0" sz="17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6. 출력 스트림 클래스 </a:t>
            </a:r>
            <a:endParaRPr b="0" i="0" sz="17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출력스트림: 데이터를 프로그램 밖으로 출력하는 스트림</a:t>
            </a:r>
            <a:endParaRPr b="0" i="0" sz="17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3082" name="Google Shape;3082;p130"/>
          <p:cNvGraphicFramePr/>
          <p:nvPr/>
        </p:nvGraphicFramePr>
        <p:xfrm>
          <a:off x="477856" y="46347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1861900"/>
                <a:gridCol w="1512175"/>
                <a:gridCol w="1728200"/>
                <a:gridCol w="3096350"/>
              </a:tblGrid>
              <a:tr h="402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</a:rPr>
                        <a:t>처리 단위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</a:rPr>
                        <a:t>Input (입력)</a:t>
                      </a:r>
                      <a:endParaRPr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</a:rPr>
                        <a:t>Output (출력)</a:t>
                      </a:r>
                      <a:endParaRPr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적용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51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1byte단위 처리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java.io.InputStream</a:t>
                      </a:r>
                      <a:endParaRPr sz="12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java.io.OutputStream</a:t>
                      </a:r>
                      <a:endParaRPr sz="12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Byte기반의 데이터인 이미지나 데이터를 주고받을 때 사용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51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2byte(char)단위처리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java.io.Reader</a:t>
                      </a:r>
                      <a:endParaRPr sz="12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java.io.Writer</a:t>
                      </a:r>
                      <a:endParaRPr sz="12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주로 문자열을 주고받는 프로그래밍에 많이 쓰임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7" name="Shape 3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Google Shape;3088;p131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089" name="Google Shape;3089;p13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090" name="Google Shape;3090;p131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IO(Input &amp; Output)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91" name="Google Shape;3091;p131"/>
          <p:cNvSpPr txBox="1"/>
          <p:nvPr/>
        </p:nvSpPr>
        <p:spPr>
          <a:xfrm>
            <a:off x="467555" y="1268750"/>
            <a:ext cx="4245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7. InputStream 클래스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92" name="Google Shape;3092;p131"/>
          <p:cNvSpPr txBox="1"/>
          <p:nvPr/>
        </p:nvSpPr>
        <p:spPr>
          <a:xfrm>
            <a:off x="755576" y="1844824"/>
            <a:ext cx="45447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InputStream은 추상클래스다.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다양한 종류의 하위 클래스가 존재한다.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93" name="Google Shape;3093;p131"/>
          <p:cNvSpPr/>
          <p:nvPr/>
        </p:nvSpPr>
        <p:spPr>
          <a:xfrm>
            <a:off x="467544" y="4149080"/>
            <a:ext cx="18336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94" name="Google Shape;3094;p131"/>
          <p:cNvSpPr/>
          <p:nvPr/>
        </p:nvSpPr>
        <p:spPr>
          <a:xfrm>
            <a:off x="2843808" y="2780928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FileInputStream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95" name="Google Shape;3095;p131"/>
          <p:cNvSpPr/>
          <p:nvPr/>
        </p:nvSpPr>
        <p:spPr>
          <a:xfrm>
            <a:off x="2843808" y="3248980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PipedInputStream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96" name="Google Shape;3096;p131"/>
          <p:cNvSpPr/>
          <p:nvPr/>
        </p:nvSpPr>
        <p:spPr>
          <a:xfrm>
            <a:off x="2843808" y="3717032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FilterInputStream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97" name="Google Shape;3097;p131"/>
          <p:cNvSpPr/>
          <p:nvPr/>
        </p:nvSpPr>
        <p:spPr>
          <a:xfrm>
            <a:off x="2843808" y="4185084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ByteArrayInputStream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98" name="Google Shape;3098;p131"/>
          <p:cNvSpPr/>
          <p:nvPr/>
        </p:nvSpPr>
        <p:spPr>
          <a:xfrm>
            <a:off x="2843808" y="4653136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SequenceInputStream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099" name="Google Shape;3099;p131"/>
          <p:cNvSpPr/>
          <p:nvPr/>
        </p:nvSpPr>
        <p:spPr>
          <a:xfrm>
            <a:off x="2843808" y="5121188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StringBufferInputStream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00" name="Google Shape;3100;p131"/>
          <p:cNvSpPr/>
          <p:nvPr/>
        </p:nvSpPr>
        <p:spPr>
          <a:xfrm>
            <a:off x="2843808" y="5589240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ObjectInputStream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01" name="Google Shape;3101;p131"/>
          <p:cNvSpPr/>
          <p:nvPr/>
        </p:nvSpPr>
        <p:spPr>
          <a:xfrm>
            <a:off x="5868143" y="3032956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LineNumberInputStream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02" name="Google Shape;3102;p131"/>
          <p:cNvSpPr/>
          <p:nvPr/>
        </p:nvSpPr>
        <p:spPr>
          <a:xfrm>
            <a:off x="5868143" y="3501008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DataInputStream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03" name="Google Shape;3103;p131"/>
          <p:cNvSpPr/>
          <p:nvPr/>
        </p:nvSpPr>
        <p:spPr>
          <a:xfrm>
            <a:off x="5868143" y="3969060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BufferedInputStream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04" name="Google Shape;3104;p131"/>
          <p:cNvSpPr/>
          <p:nvPr/>
        </p:nvSpPr>
        <p:spPr>
          <a:xfrm>
            <a:off x="5868143" y="4437112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PushbackInputStream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105" name="Google Shape;3105;p131"/>
          <p:cNvCxnSpPr>
            <a:stCxn id="3093" idx="3"/>
            <a:endCxn id="3094" idx="1"/>
          </p:cNvCxnSpPr>
          <p:nvPr/>
        </p:nvCxnSpPr>
        <p:spPr>
          <a:xfrm flipH="1" rot="10800000">
            <a:off x="2301144" y="2960780"/>
            <a:ext cx="542700" cy="13683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06" name="Google Shape;3106;p131"/>
          <p:cNvCxnSpPr>
            <a:stCxn id="3093" idx="3"/>
            <a:endCxn id="3095" idx="1"/>
          </p:cNvCxnSpPr>
          <p:nvPr/>
        </p:nvCxnSpPr>
        <p:spPr>
          <a:xfrm flipH="1" rot="10800000">
            <a:off x="2301144" y="3429080"/>
            <a:ext cx="542700" cy="900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07" name="Google Shape;3107;p131"/>
          <p:cNvCxnSpPr>
            <a:stCxn id="3096" idx="1"/>
            <a:endCxn id="3093" idx="3"/>
          </p:cNvCxnSpPr>
          <p:nvPr/>
        </p:nvCxnSpPr>
        <p:spPr>
          <a:xfrm flipH="1">
            <a:off x="2301108" y="3897032"/>
            <a:ext cx="542700" cy="432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08" name="Google Shape;3108;p131"/>
          <p:cNvCxnSpPr>
            <a:stCxn id="3097" idx="1"/>
            <a:endCxn id="3093" idx="3"/>
          </p:cNvCxnSpPr>
          <p:nvPr/>
        </p:nvCxnSpPr>
        <p:spPr>
          <a:xfrm rot="10800000">
            <a:off x="2301108" y="4329084"/>
            <a:ext cx="542700" cy="36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09" name="Google Shape;3109;p131"/>
          <p:cNvCxnSpPr>
            <a:stCxn id="3098" idx="1"/>
            <a:endCxn id="3093" idx="3"/>
          </p:cNvCxnSpPr>
          <p:nvPr/>
        </p:nvCxnSpPr>
        <p:spPr>
          <a:xfrm rot="10800000">
            <a:off x="2301108" y="4329136"/>
            <a:ext cx="542700" cy="504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10" name="Google Shape;3110;p131"/>
          <p:cNvCxnSpPr>
            <a:stCxn id="3099" idx="1"/>
            <a:endCxn id="3093" idx="3"/>
          </p:cNvCxnSpPr>
          <p:nvPr/>
        </p:nvCxnSpPr>
        <p:spPr>
          <a:xfrm rot="10800000">
            <a:off x="2301108" y="4329188"/>
            <a:ext cx="542700" cy="972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11" name="Google Shape;3111;p131"/>
          <p:cNvCxnSpPr>
            <a:stCxn id="3100" idx="1"/>
            <a:endCxn id="3093" idx="3"/>
          </p:cNvCxnSpPr>
          <p:nvPr/>
        </p:nvCxnSpPr>
        <p:spPr>
          <a:xfrm rot="10800000">
            <a:off x="2301108" y="4328940"/>
            <a:ext cx="542700" cy="14403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12" name="Google Shape;3112;p131"/>
          <p:cNvCxnSpPr>
            <a:stCxn id="3101" idx="1"/>
            <a:endCxn id="3096" idx="3"/>
          </p:cNvCxnSpPr>
          <p:nvPr/>
        </p:nvCxnSpPr>
        <p:spPr>
          <a:xfrm flipH="1">
            <a:off x="5292143" y="3212956"/>
            <a:ext cx="576000" cy="684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13" name="Google Shape;3113;p131"/>
          <p:cNvCxnSpPr>
            <a:stCxn id="3102" idx="1"/>
            <a:endCxn id="3096" idx="3"/>
          </p:cNvCxnSpPr>
          <p:nvPr/>
        </p:nvCxnSpPr>
        <p:spPr>
          <a:xfrm flipH="1">
            <a:off x="5292143" y="3681008"/>
            <a:ext cx="576000" cy="216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14" name="Google Shape;3114;p131"/>
          <p:cNvCxnSpPr>
            <a:stCxn id="3103" idx="1"/>
            <a:endCxn id="3096" idx="3"/>
          </p:cNvCxnSpPr>
          <p:nvPr/>
        </p:nvCxnSpPr>
        <p:spPr>
          <a:xfrm rot="10800000">
            <a:off x="5292143" y="3897060"/>
            <a:ext cx="576000" cy="252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15" name="Google Shape;3115;p131"/>
          <p:cNvCxnSpPr>
            <a:stCxn id="3104" idx="1"/>
            <a:endCxn id="3096" idx="3"/>
          </p:cNvCxnSpPr>
          <p:nvPr/>
        </p:nvCxnSpPr>
        <p:spPr>
          <a:xfrm rot="10800000">
            <a:off x="5292143" y="3897112"/>
            <a:ext cx="576000" cy="720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87" name="Google Shape;387;p15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8. 기본타입 &amp; 참조타입 </a:t>
            </a:r>
            <a:r>
              <a:rPr b="1" lang="en-US" sz="22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(1/4)</a:t>
            </a:r>
            <a:endParaRPr/>
          </a:p>
        </p:txBody>
      </p:sp>
      <p:sp>
        <p:nvSpPr>
          <p:cNvPr id="388" name="Google Shape;388;p15"/>
          <p:cNvSpPr txBox="1"/>
          <p:nvPr>
            <p:ph idx="4294967295" type="body"/>
          </p:nvPr>
        </p:nvSpPr>
        <p:spPr>
          <a:xfrm>
            <a:off x="467544" y="1017066"/>
            <a:ext cx="8231100" cy="3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rPr b="1" lang="en-US" sz="20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기본타입(primary type)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b="1" sz="2000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rPr lang="en-US" sz="2000">
                <a:solidFill>
                  <a:schemeClr val="dk2"/>
                </a:solidFill>
              </a:rPr>
              <a:t>   * Stack에 생성 / LIFO ( Last In First Out )</a:t>
            </a:r>
            <a:endParaRPr sz="20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rPr lang="en-US" sz="2000">
                <a:solidFill>
                  <a:schemeClr val="dk2"/>
                </a:solidFill>
              </a:rPr>
              <a:t>   * Immutable 하다 → 불변성을 가진다.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389" name="Google Shape;389;p15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390" name="Google Shape;390;p15"/>
          <p:cNvGraphicFramePr/>
          <p:nvPr/>
        </p:nvGraphicFramePr>
        <p:xfrm>
          <a:off x="251520" y="321297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866525"/>
                <a:gridCol w="915150"/>
                <a:gridCol w="1018100"/>
                <a:gridCol w="1005100"/>
                <a:gridCol w="1005100"/>
                <a:gridCol w="866525"/>
                <a:gridCol w="1119575"/>
                <a:gridCol w="1772875"/>
              </a:tblGrid>
              <a:tr h="477525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정수타입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 hMerge="1"/>
                <a:tc hMerge="1"/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문자형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실수타입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논리형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517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byte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algun Gothic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Short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algun Gothic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int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algun Gothic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long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algun Gothic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char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algun Gothic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float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algun Gothic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double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algun Gothic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boolean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CCC0D9"/>
                    </a:solidFill>
                  </a:tcPr>
                </a:tc>
              </a:tr>
              <a:tr h="517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1byte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algun Gothic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2byte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algun Gothic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4byte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algun Gothic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8byte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algun Gothic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2byte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algun Gothic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4byte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algun Gothic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8byte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algun Gothic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1byte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CCC0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0" name="Shape 3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1" name="Google Shape;3121;p132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122" name="Google Shape;3122;p13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123" name="Google Shape;3123;p132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IO(Input &amp; Output)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24" name="Google Shape;3124;p132"/>
          <p:cNvSpPr txBox="1"/>
          <p:nvPr/>
        </p:nvSpPr>
        <p:spPr>
          <a:xfrm>
            <a:off x="467554" y="1268750"/>
            <a:ext cx="3583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7. InputStream 클래스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25" name="Google Shape;3125;p132"/>
          <p:cNvSpPr txBox="1"/>
          <p:nvPr/>
        </p:nvSpPr>
        <p:spPr>
          <a:xfrm>
            <a:off x="755576" y="1844824"/>
            <a:ext cx="6041700" cy="13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(1) 작성순서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①원하는 데이터를 읽기 위한 InputStream계열 객체를 구한다.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②read() 메서드를 이용하여 데이터를 읽는다.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(2) 입력 스트림 계열의 멤버 메서드( read() )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26" name="Google Shape;3126;p132"/>
          <p:cNvSpPr/>
          <p:nvPr/>
        </p:nvSpPr>
        <p:spPr>
          <a:xfrm>
            <a:off x="755576" y="3212976"/>
            <a:ext cx="7560900" cy="13683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 read() : 데이터를 1byte씩 읽는다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 read(byte b[]) : 데이터를 바이트 배열 길이만큼 읽는다.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 read(byte b[], int index, int length) : 바이트 배열에 원하는 위치와 길이만큼 데이터를 읽는다.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27" name="Google Shape;3127;p132"/>
          <p:cNvSpPr txBox="1"/>
          <p:nvPr/>
        </p:nvSpPr>
        <p:spPr>
          <a:xfrm>
            <a:off x="611560" y="4708882"/>
            <a:ext cx="7704900" cy="16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read() 메서드의 중요 특징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추상메서드이다. -&gt; 읽어들이는 대상에 맞추어 구현하기 위해.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반환타입은 int이다. (byte 범위 -128~127 에서 음수도 양수로 표현하기 위함.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                                      단, 음수인 경우는 읽어 들일 데이터가 없는 경우)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반환값: read()- 읽은 값, read(byte b[]) – 읽은 데이터 수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2" name="Shape 3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" name="Google Shape;3133;p13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134" name="Google Shape;3134;p13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135" name="Google Shape;3135;p133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IO(Input &amp; Output)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36" name="Google Shape;3136;p133"/>
          <p:cNvSpPr txBox="1"/>
          <p:nvPr/>
        </p:nvSpPr>
        <p:spPr>
          <a:xfrm>
            <a:off x="467544" y="1268760"/>
            <a:ext cx="2407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8. OutputStream 클래스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37" name="Google Shape;3137;p133"/>
          <p:cNvSpPr txBox="1"/>
          <p:nvPr/>
        </p:nvSpPr>
        <p:spPr>
          <a:xfrm>
            <a:off x="755576" y="1844824"/>
            <a:ext cx="45447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OutputStream은 추상클래스다.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다양한 종류의 하위 클래스가 존재한다.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38" name="Google Shape;3138;p133"/>
          <p:cNvSpPr/>
          <p:nvPr/>
        </p:nvSpPr>
        <p:spPr>
          <a:xfrm>
            <a:off x="539552" y="3861048"/>
            <a:ext cx="18336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OutputStream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39" name="Google Shape;3139;p133"/>
          <p:cNvSpPr/>
          <p:nvPr/>
        </p:nvSpPr>
        <p:spPr>
          <a:xfrm>
            <a:off x="2915816" y="3212976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FileOutputStream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40" name="Google Shape;3140;p133"/>
          <p:cNvSpPr/>
          <p:nvPr/>
        </p:nvSpPr>
        <p:spPr>
          <a:xfrm>
            <a:off x="2915816" y="3717032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FilterOutputStream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41" name="Google Shape;3141;p133"/>
          <p:cNvSpPr/>
          <p:nvPr/>
        </p:nvSpPr>
        <p:spPr>
          <a:xfrm>
            <a:off x="2915816" y="4185084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ByteArrayOutputStream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42" name="Google Shape;3142;p133"/>
          <p:cNvSpPr/>
          <p:nvPr/>
        </p:nvSpPr>
        <p:spPr>
          <a:xfrm>
            <a:off x="2915816" y="4653136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ObjectOutputStream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43" name="Google Shape;3143;p133"/>
          <p:cNvSpPr/>
          <p:nvPr/>
        </p:nvSpPr>
        <p:spPr>
          <a:xfrm>
            <a:off x="5940151" y="3249920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DataOutputStream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44" name="Google Shape;3144;p133"/>
          <p:cNvSpPr/>
          <p:nvPr/>
        </p:nvSpPr>
        <p:spPr>
          <a:xfrm>
            <a:off x="5940151" y="3717972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PrintStream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45" name="Google Shape;3145;p133"/>
          <p:cNvSpPr/>
          <p:nvPr/>
        </p:nvSpPr>
        <p:spPr>
          <a:xfrm>
            <a:off x="5940151" y="4186024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BufferdOutputStream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146" name="Google Shape;3146;p133"/>
          <p:cNvCxnSpPr>
            <a:stCxn id="3138" idx="3"/>
            <a:endCxn id="3139" idx="1"/>
          </p:cNvCxnSpPr>
          <p:nvPr/>
        </p:nvCxnSpPr>
        <p:spPr>
          <a:xfrm flipH="1" rot="10800000">
            <a:off x="2373152" y="3393048"/>
            <a:ext cx="542700" cy="648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47" name="Google Shape;3147;p133"/>
          <p:cNvCxnSpPr>
            <a:stCxn id="3140" idx="1"/>
            <a:endCxn id="3138" idx="3"/>
          </p:cNvCxnSpPr>
          <p:nvPr/>
        </p:nvCxnSpPr>
        <p:spPr>
          <a:xfrm flipH="1">
            <a:off x="2373116" y="3897032"/>
            <a:ext cx="542700" cy="144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48" name="Google Shape;3148;p133"/>
          <p:cNvCxnSpPr>
            <a:stCxn id="3141" idx="1"/>
            <a:endCxn id="3138" idx="3"/>
          </p:cNvCxnSpPr>
          <p:nvPr/>
        </p:nvCxnSpPr>
        <p:spPr>
          <a:xfrm rot="10800000">
            <a:off x="2373116" y="4041084"/>
            <a:ext cx="542700" cy="324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49" name="Google Shape;3149;p133"/>
          <p:cNvCxnSpPr>
            <a:stCxn id="3142" idx="1"/>
            <a:endCxn id="3138" idx="3"/>
          </p:cNvCxnSpPr>
          <p:nvPr/>
        </p:nvCxnSpPr>
        <p:spPr>
          <a:xfrm rot="10800000">
            <a:off x="2373116" y="4041136"/>
            <a:ext cx="542700" cy="792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50" name="Google Shape;3150;p133"/>
          <p:cNvCxnSpPr>
            <a:stCxn id="3143" idx="1"/>
            <a:endCxn id="3140" idx="3"/>
          </p:cNvCxnSpPr>
          <p:nvPr/>
        </p:nvCxnSpPr>
        <p:spPr>
          <a:xfrm flipH="1">
            <a:off x="5364151" y="3429920"/>
            <a:ext cx="576000" cy="4671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51" name="Google Shape;3151;p133"/>
          <p:cNvCxnSpPr>
            <a:stCxn id="3144" idx="1"/>
            <a:endCxn id="3140" idx="3"/>
          </p:cNvCxnSpPr>
          <p:nvPr/>
        </p:nvCxnSpPr>
        <p:spPr>
          <a:xfrm rot="10800000">
            <a:off x="5364151" y="3897072"/>
            <a:ext cx="576000" cy="9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52" name="Google Shape;3152;p133"/>
          <p:cNvCxnSpPr>
            <a:stCxn id="3145" idx="1"/>
            <a:endCxn id="3140" idx="3"/>
          </p:cNvCxnSpPr>
          <p:nvPr/>
        </p:nvCxnSpPr>
        <p:spPr>
          <a:xfrm rot="10800000">
            <a:off x="5364151" y="3897124"/>
            <a:ext cx="576000" cy="4689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7" name="Shape 3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8" name="Google Shape;3158;p134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159" name="Google Shape;3159;p13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160" name="Google Shape;3160;p134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IO(Input &amp; Output)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61" name="Google Shape;3161;p134"/>
          <p:cNvSpPr txBox="1"/>
          <p:nvPr/>
        </p:nvSpPr>
        <p:spPr>
          <a:xfrm>
            <a:off x="467544" y="1268760"/>
            <a:ext cx="2407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8. OutputStream 클래스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62" name="Google Shape;3162;p134"/>
          <p:cNvSpPr txBox="1"/>
          <p:nvPr/>
        </p:nvSpPr>
        <p:spPr>
          <a:xfrm>
            <a:off x="755576" y="1700808"/>
            <a:ext cx="6214800" cy="13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(1) 작성순서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①원하는 데이터를 쓰기 위한 OutputStream계열 객체를 구한다.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②write() 메서드를 이용하여 데이터를 기록한다.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(2) 출력 스트림 계열의 멤버 메서드( write() )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63" name="Google Shape;3163;p134"/>
          <p:cNvSpPr/>
          <p:nvPr/>
        </p:nvSpPr>
        <p:spPr>
          <a:xfrm>
            <a:off x="755576" y="3068960"/>
            <a:ext cx="7560900" cy="13683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 write() : 데이터를 1byte씩 출력한다.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 write(byte b[]) : 데이터를 바이트 배열 길이만큼 출력한다.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 write(byte b[], int index, int length) : 바이트 배열에 원하는 위치와 길이만큼 데이터를 출력한다.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64" name="Google Shape;3164;p134"/>
          <p:cNvSpPr txBox="1"/>
          <p:nvPr/>
        </p:nvSpPr>
        <p:spPr>
          <a:xfrm>
            <a:off x="755576" y="4581128"/>
            <a:ext cx="55464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(3) flush() 메서드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스트림에 기록된 데이터를 강제로 모두 비운다.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보통은 autoFlush 됨. 🡪 close() 사용시 autoFlush 발생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9" name="Shape 3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0" name="Google Shape;3170;p135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171" name="Google Shape;3171;p13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172" name="Google Shape;3172;p135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IO(Input &amp; Output)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73" name="Google Shape;3173;p135"/>
          <p:cNvSpPr txBox="1"/>
          <p:nvPr/>
        </p:nvSpPr>
        <p:spPr>
          <a:xfrm>
            <a:off x="467544" y="963960"/>
            <a:ext cx="4655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9. 입출력 프로그래밍 구현시 반드시 close() 하기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74" name="Google Shape;3174;p135"/>
          <p:cNvSpPr txBox="1"/>
          <p:nvPr/>
        </p:nvSpPr>
        <p:spPr>
          <a:xfrm>
            <a:off x="755576" y="1324000"/>
            <a:ext cx="73293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(1) 입출력 프로그래밍 사용 후 연결을 종료하는 것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파일이나 데이터를 읽거나 네트워크 사용 등 외부와의 통신 작업이 이루어질 경우 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네트워크가 끊어지거나 하드웨어 고장 등 예상치 못한 상황들로 인해  처리할 수 없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는 상황들이 발생하기 때문에 IO에서는 무조건 예외처리 하도록 설계 되어 있다.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그래서 스트림 연결을 한 뒤 원하는 작업이 끝나면 연결을 종료 시켜야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(2) 모든 연결은 반드시 close() 하기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만약 파일을 연결하여 출력을 하는 작업을 실행 하여, 원하는 파일내용을 출력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하였다고 해도 연결이 종료된 것이 아니다. 그래서 출력된 파일이 사용 중으로 편집이 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안될 수 도 있고, 계속 연결이 유지 되고 있기 때문에 메모리에도 낭비가 된다.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(3) 연결 종료 시 close()는 finally에서 처리하기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close()할 때 try 내부에 작성하면, close() 실행 전에 예외가 발생할 경우 실행이 안되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기 때문에 try내부에 예외발생 여부에 관계없이 종료 될 수 있도록 finally에 작성한다.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작성시 순서는 마지막에 실행된 스트림 부터 먼저 닫는다.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9" name="Shape 3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0" name="Google Shape;3180;p13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181" name="Google Shape;3181;p13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182" name="Google Shape;3182;p136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IO(Input &amp; Output)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83" name="Google Shape;3183;p136"/>
          <p:cNvSpPr txBox="1"/>
          <p:nvPr/>
        </p:nvSpPr>
        <p:spPr>
          <a:xfrm>
            <a:off x="467544" y="1268760"/>
            <a:ext cx="186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10. Reader 클래스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84" name="Google Shape;3184;p136"/>
          <p:cNvSpPr txBox="1"/>
          <p:nvPr/>
        </p:nvSpPr>
        <p:spPr>
          <a:xfrm>
            <a:off x="755576" y="1844824"/>
            <a:ext cx="45447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Reader는 추상클래스다.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다양한 종류의 하위 클래스가 존재한다.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85" name="Google Shape;3185;p136"/>
          <p:cNvSpPr/>
          <p:nvPr/>
        </p:nvSpPr>
        <p:spPr>
          <a:xfrm>
            <a:off x="467544" y="4149080"/>
            <a:ext cx="18336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Reader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86" name="Google Shape;3186;p136"/>
          <p:cNvSpPr/>
          <p:nvPr/>
        </p:nvSpPr>
        <p:spPr>
          <a:xfrm>
            <a:off x="2843808" y="2780928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BufferedReader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87" name="Google Shape;3187;p136"/>
          <p:cNvSpPr/>
          <p:nvPr/>
        </p:nvSpPr>
        <p:spPr>
          <a:xfrm>
            <a:off x="2843808" y="3248980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CharArrayReader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88" name="Google Shape;3188;p136"/>
          <p:cNvSpPr/>
          <p:nvPr/>
        </p:nvSpPr>
        <p:spPr>
          <a:xfrm>
            <a:off x="2843808" y="3717032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InputStreamReader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89" name="Google Shape;3189;p136"/>
          <p:cNvSpPr/>
          <p:nvPr/>
        </p:nvSpPr>
        <p:spPr>
          <a:xfrm>
            <a:off x="2843808" y="4185084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FilterReader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90" name="Google Shape;3190;p136"/>
          <p:cNvSpPr/>
          <p:nvPr/>
        </p:nvSpPr>
        <p:spPr>
          <a:xfrm>
            <a:off x="2843808" y="4653136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PipedReader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91" name="Google Shape;3191;p136"/>
          <p:cNvSpPr/>
          <p:nvPr/>
        </p:nvSpPr>
        <p:spPr>
          <a:xfrm>
            <a:off x="2843808" y="5121188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StringReader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92" name="Google Shape;3192;p136"/>
          <p:cNvSpPr/>
          <p:nvPr/>
        </p:nvSpPr>
        <p:spPr>
          <a:xfrm>
            <a:off x="5868143" y="2780928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LineNumberReader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93" name="Google Shape;3193;p136"/>
          <p:cNvSpPr/>
          <p:nvPr/>
        </p:nvSpPr>
        <p:spPr>
          <a:xfrm>
            <a:off x="5868143" y="3716092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FileReader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194" name="Google Shape;3194;p136"/>
          <p:cNvSpPr/>
          <p:nvPr/>
        </p:nvSpPr>
        <p:spPr>
          <a:xfrm>
            <a:off x="5868143" y="4184144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PushbackReader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195" name="Google Shape;3195;p136"/>
          <p:cNvCxnSpPr>
            <a:stCxn id="3185" idx="3"/>
            <a:endCxn id="3186" idx="1"/>
          </p:cNvCxnSpPr>
          <p:nvPr/>
        </p:nvCxnSpPr>
        <p:spPr>
          <a:xfrm flipH="1" rot="10800000">
            <a:off x="2301144" y="2960780"/>
            <a:ext cx="542700" cy="13683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96" name="Google Shape;3196;p136"/>
          <p:cNvCxnSpPr>
            <a:stCxn id="3185" idx="3"/>
            <a:endCxn id="3187" idx="1"/>
          </p:cNvCxnSpPr>
          <p:nvPr/>
        </p:nvCxnSpPr>
        <p:spPr>
          <a:xfrm flipH="1" rot="10800000">
            <a:off x="2301144" y="3429080"/>
            <a:ext cx="542700" cy="900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97" name="Google Shape;3197;p136"/>
          <p:cNvCxnSpPr>
            <a:stCxn id="3188" idx="1"/>
            <a:endCxn id="3185" idx="3"/>
          </p:cNvCxnSpPr>
          <p:nvPr/>
        </p:nvCxnSpPr>
        <p:spPr>
          <a:xfrm flipH="1">
            <a:off x="2301108" y="3897032"/>
            <a:ext cx="542700" cy="432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98" name="Google Shape;3198;p136"/>
          <p:cNvCxnSpPr>
            <a:stCxn id="3189" idx="1"/>
            <a:endCxn id="3185" idx="3"/>
          </p:cNvCxnSpPr>
          <p:nvPr/>
        </p:nvCxnSpPr>
        <p:spPr>
          <a:xfrm rot="10800000">
            <a:off x="2301108" y="4329084"/>
            <a:ext cx="542700" cy="36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99" name="Google Shape;3199;p136"/>
          <p:cNvCxnSpPr>
            <a:stCxn id="3190" idx="1"/>
            <a:endCxn id="3185" idx="3"/>
          </p:cNvCxnSpPr>
          <p:nvPr/>
        </p:nvCxnSpPr>
        <p:spPr>
          <a:xfrm rot="10800000">
            <a:off x="2301108" y="4329136"/>
            <a:ext cx="542700" cy="504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00" name="Google Shape;3200;p136"/>
          <p:cNvCxnSpPr>
            <a:stCxn id="3191" idx="1"/>
            <a:endCxn id="3185" idx="3"/>
          </p:cNvCxnSpPr>
          <p:nvPr/>
        </p:nvCxnSpPr>
        <p:spPr>
          <a:xfrm rot="10800000">
            <a:off x="2301108" y="4329188"/>
            <a:ext cx="542700" cy="972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01" name="Google Shape;3201;p136"/>
          <p:cNvCxnSpPr>
            <a:stCxn id="3192" idx="1"/>
            <a:endCxn id="3186" idx="3"/>
          </p:cNvCxnSpPr>
          <p:nvPr/>
        </p:nvCxnSpPr>
        <p:spPr>
          <a:xfrm rot="10800000">
            <a:off x="5292143" y="2960928"/>
            <a:ext cx="5760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02" name="Google Shape;3202;p136"/>
          <p:cNvCxnSpPr>
            <a:stCxn id="3193" idx="1"/>
            <a:endCxn id="3188" idx="3"/>
          </p:cNvCxnSpPr>
          <p:nvPr/>
        </p:nvCxnSpPr>
        <p:spPr>
          <a:xfrm flipH="1">
            <a:off x="5292143" y="3896092"/>
            <a:ext cx="576000" cy="9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03" name="Google Shape;3203;p136"/>
          <p:cNvCxnSpPr>
            <a:stCxn id="3194" idx="1"/>
            <a:endCxn id="3189" idx="3"/>
          </p:cNvCxnSpPr>
          <p:nvPr/>
        </p:nvCxnSpPr>
        <p:spPr>
          <a:xfrm flipH="1">
            <a:off x="5292143" y="4364144"/>
            <a:ext cx="576000" cy="9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8" name="Shape 3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9" name="Google Shape;3209;p137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210" name="Google Shape;3210;p13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211" name="Google Shape;3211;p137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IO(Input &amp; Output)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12" name="Google Shape;3212;p137"/>
          <p:cNvSpPr txBox="1"/>
          <p:nvPr/>
        </p:nvSpPr>
        <p:spPr>
          <a:xfrm>
            <a:off x="467544" y="1268760"/>
            <a:ext cx="186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10. Reader 클래스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13" name="Google Shape;3213;p137"/>
          <p:cNvSpPr txBox="1"/>
          <p:nvPr/>
        </p:nvSpPr>
        <p:spPr>
          <a:xfrm>
            <a:off x="755576" y="1844824"/>
            <a:ext cx="45741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문자(char) 기반의 스트림이다. (2byte)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read() 메서드를 통해 2byte를 읽어낸다.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14" name="Google Shape;3214;p137"/>
          <p:cNvSpPr/>
          <p:nvPr/>
        </p:nvSpPr>
        <p:spPr>
          <a:xfrm>
            <a:off x="755576" y="2708920"/>
            <a:ext cx="7560900" cy="13683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 read() : 데이터를 2byte씩 읽는다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 read(char c[]) : 데이터를 char 배열 길이만큼 읽는다.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 read(char c[], int index, int length) : char 배열에 원하는 위치와 길이만큼 데이터를 읽는다.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15" name="Google Shape;3215;p137"/>
          <p:cNvSpPr txBox="1"/>
          <p:nvPr/>
        </p:nvSpPr>
        <p:spPr>
          <a:xfrm>
            <a:off x="778590" y="4437112"/>
            <a:ext cx="79698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Reader클래스는 문자열을 읽어내는 메서드가 없다. 문자열을 읽어내려면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하위 클래스 중 BufferedReader클래스를 사용한다.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Reader read=new FileReader(“test.txt”);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BufferedReader br=new BufferedReader(read);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br.readline(); // 한줄씩 문자열을 읽어 낸다.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0" name="Shape 3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1" name="Google Shape;3221;p13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222" name="Google Shape;3222;p13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223" name="Google Shape;3223;p138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IO(Input &amp; Output)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24" name="Google Shape;3224;p138"/>
          <p:cNvSpPr txBox="1"/>
          <p:nvPr/>
        </p:nvSpPr>
        <p:spPr>
          <a:xfrm>
            <a:off x="467544" y="1268760"/>
            <a:ext cx="1787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11. Writer 클래스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25" name="Google Shape;3225;p138"/>
          <p:cNvSpPr txBox="1"/>
          <p:nvPr/>
        </p:nvSpPr>
        <p:spPr>
          <a:xfrm>
            <a:off x="755576" y="1844824"/>
            <a:ext cx="45447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Writer는 추상클래스다.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다양한 종류의 하위 클래스가 존재한다.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26" name="Google Shape;3226;p138"/>
          <p:cNvSpPr/>
          <p:nvPr/>
        </p:nvSpPr>
        <p:spPr>
          <a:xfrm>
            <a:off x="467544" y="4149080"/>
            <a:ext cx="18336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Writer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27" name="Google Shape;3227;p138"/>
          <p:cNvSpPr/>
          <p:nvPr/>
        </p:nvSpPr>
        <p:spPr>
          <a:xfrm>
            <a:off x="2843808" y="2780928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BufferedWriter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28" name="Google Shape;3228;p138"/>
          <p:cNvSpPr/>
          <p:nvPr/>
        </p:nvSpPr>
        <p:spPr>
          <a:xfrm>
            <a:off x="2843808" y="3717032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OutputStreamWriter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29" name="Google Shape;3229;p138"/>
          <p:cNvSpPr/>
          <p:nvPr/>
        </p:nvSpPr>
        <p:spPr>
          <a:xfrm>
            <a:off x="2843808" y="4185084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PrintWriter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30" name="Google Shape;3230;p138"/>
          <p:cNvSpPr/>
          <p:nvPr/>
        </p:nvSpPr>
        <p:spPr>
          <a:xfrm>
            <a:off x="2843808" y="4653136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PipedWriter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31" name="Google Shape;3231;p138"/>
          <p:cNvSpPr/>
          <p:nvPr/>
        </p:nvSpPr>
        <p:spPr>
          <a:xfrm>
            <a:off x="2843808" y="5121188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StringWriter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32" name="Google Shape;3232;p138"/>
          <p:cNvSpPr/>
          <p:nvPr/>
        </p:nvSpPr>
        <p:spPr>
          <a:xfrm>
            <a:off x="5868143" y="3716092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FileWriter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233" name="Google Shape;3233;p138"/>
          <p:cNvCxnSpPr>
            <a:stCxn id="3226" idx="3"/>
            <a:endCxn id="3227" idx="1"/>
          </p:cNvCxnSpPr>
          <p:nvPr/>
        </p:nvCxnSpPr>
        <p:spPr>
          <a:xfrm flipH="1" rot="10800000">
            <a:off x="2301144" y="2960780"/>
            <a:ext cx="542700" cy="13683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34" name="Google Shape;3234;p138"/>
          <p:cNvCxnSpPr>
            <a:stCxn id="3228" idx="1"/>
            <a:endCxn id="3226" idx="3"/>
          </p:cNvCxnSpPr>
          <p:nvPr/>
        </p:nvCxnSpPr>
        <p:spPr>
          <a:xfrm flipH="1">
            <a:off x="2301108" y="3897032"/>
            <a:ext cx="542700" cy="432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35" name="Google Shape;3235;p138"/>
          <p:cNvCxnSpPr>
            <a:stCxn id="3229" idx="1"/>
            <a:endCxn id="3226" idx="3"/>
          </p:cNvCxnSpPr>
          <p:nvPr/>
        </p:nvCxnSpPr>
        <p:spPr>
          <a:xfrm rot="10800000">
            <a:off x="2301108" y="4329084"/>
            <a:ext cx="542700" cy="36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36" name="Google Shape;3236;p138"/>
          <p:cNvCxnSpPr>
            <a:stCxn id="3230" idx="1"/>
            <a:endCxn id="3226" idx="3"/>
          </p:cNvCxnSpPr>
          <p:nvPr/>
        </p:nvCxnSpPr>
        <p:spPr>
          <a:xfrm rot="10800000">
            <a:off x="2301108" y="4329136"/>
            <a:ext cx="542700" cy="504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37" name="Google Shape;3237;p138"/>
          <p:cNvCxnSpPr>
            <a:stCxn id="3231" idx="1"/>
            <a:endCxn id="3226" idx="3"/>
          </p:cNvCxnSpPr>
          <p:nvPr/>
        </p:nvCxnSpPr>
        <p:spPr>
          <a:xfrm rot="10800000">
            <a:off x="2301108" y="4329188"/>
            <a:ext cx="542700" cy="972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38" name="Google Shape;3238;p138"/>
          <p:cNvCxnSpPr>
            <a:stCxn id="3232" idx="1"/>
            <a:endCxn id="3228" idx="3"/>
          </p:cNvCxnSpPr>
          <p:nvPr/>
        </p:nvCxnSpPr>
        <p:spPr>
          <a:xfrm flipH="1">
            <a:off x="5292143" y="3896092"/>
            <a:ext cx="576000" cy="9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39" name="Google Shape;3239;p138"/>
          <p:cNvSpPr/>
          <p:nvPr/>
        </p:nvSpPr>
        <p:spPr>
          <a:xfrm>
            <a:off x="2843808" y="3212976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CharArrayWriter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40" name="Google Shape;3240;p138"/>
          <p:cNvSpPr/>
          <p:nvPr/>
        </p:nvSpPr>
        <p:spPr>
          <a:xfrm>
            <a:off x="2843808" y="5589240"/>
            <a:ext cx="2448300" cy="360000"/>
          </a:xfrm>
          <a:prstGeom prst="rect">
            <a:avLst/>
          </a:prstGeom>
          <a:noFill/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FilterWriter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5" name="Shape 3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" name="Google Shape;3246;p139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247" name="Google Shape;3247;p13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248" name="Google Shape;3248;p139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IO(Input &amp; Output)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49" name="Google Shape;3249;p139"/>
          <p:cNvSpPr txBox="1"/>
          <p:nvPr/>
        </p:nvSpPr>
        <p:spPr>
          <a:xfrm>
            <a:off x="467544" y="1268760"/>
            <a:ext cx="1787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11. Writer 클래스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50" name="Google Shape;3250;p139"/>
          <p:cNvSpPr txBox="1"/>
          <p:nvPr/>
        </p:nvSpPr>
        <p:spPr>
          <a:xfrm>
            <a:off x="755576" y="1844824"/>
            <a:ext cx="46218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문자(char) 기반의 스트림이다. (2byte)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write() 메서드를 통해 2byte를 출력한다.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51" name="Google Shape;3251;p139"/>
          <p:cNvSpPr txBox="1"/>
          <p:nvPr/>
        </p:nvSpPr>
        <p:spPr>
          <a:xfrm>
            <a:off x="778590" y="4437112"/>
            <a:ext cx="4161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String str=“문자열을 출력합니다.”;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Writer writer=new FileWriter(“file.txt”);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writer.write(str);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writer.close();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52" name="Google Shape;3252;p139"/>
          <p:cNvSpPr/>
          <p:nvPr/>
        </p:nvSpPr>
        <p:spPr>
          <a:xfrm>
            <a:off x="755576" y="2708920"/>
            <a:ext cx="7560900" cy="15123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write(int c) : 데이터를 2byte씩 출력한다.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write(char c[]) : 데이터를 char 배열 길이만큼 출력한다.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write(char c[], int index, int length) : char 배열에 원하는 위치와 길이만큼 데이터를 출력한다.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write(String s) : 문자열로 출력한다.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7" name="Shape 3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8" name="Google Shape;3258;g2ebe5e23272_0_20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259" name="Google Shape;3259;g2ebe5e23272_0_20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60" name="Google Shape;3260;g2ebe5e23272_0_203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73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스레드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61" name="Google Shape;3261;g2ebe5e23272_0_203"/>
          <p:cNvSpPr txBox="1"/>
          <p:nvPr/>
        </p:nvSpPr>
        <p:spPr>
          <a:xfrm>
            <a:off x="555625" y="908625"/>
            <a:ext cx="8172300" cy="16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스레드 기본 개념</a:t>
            </a:r>
            <a:endParaRPr b="1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스레드란?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○"/>
            </a:pPr>
            <a: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스레드는 프로세스 내에서 실행되는 작은 실행 단위입니다.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○"/>
            </a:pPr>
            <a: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여러 스레드를 사용하면 하나의 프로세스 내에서 여러 작업을 동시에 수행할 수 있습니다.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2" name="Google Shape;3262;g2ebe5e23272_0_203"/>
          <p:cNvSpPr/>
          <p:nvPr/>
        </p:nvSpPr>
        <p:spPr>
          <a:xfrm>
            <a:off x="346075" y="3079750"/>
            <a:ext cx="6927900" cy="2724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63" name="Google Shape;3263;g2ebe5e23272_0_203"/>
          <p:cNvSpPr/>
          <p:nvPr/>
        </p:nvSpPr>
        <p:spPr>
          <a:xfrm>
            <a:off x="688975" y="3879850"/>
            <a:ext cx="1524300" cy="1628700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64" name="Google Shape;3264;g2ebe5e23272_0_203"/>
          <p:cNvSpPr/>
          <p:nvPr/>
        </p:nvSpPr>
        <p:spPr>
          <a:xfrm>
            <a:off x="2454875" y="3879850"/>
            <a:ext cx="1009800" cy="1628700"/>
          </a:xfrm>
          <a:prstGeom prst="rect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65" name="Google Shape;3265;g2ebe5e23272_0_203"/>
          <p:cNvSpPr/>
          <p:nvPr/>
        </p:nvSpPr>
        <p:spPr>
          <a:xfrm>
            <a:off x="854675" y="4308475"/>
            <a:ext cx="529500" cy="111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66" name="Google Shape;3266;g2ebe5e23272_0_203"/>
          <p:cNvSpPr/>
          <p:nvPr/>
        </p:nvSpPr>
        <p:spPr>
          <a:xfrm>
            <a:off x="1540475" y="4308475"/>
            <a:ext cx="529500" cy="111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67" name="Google Shape;3267;g2ebe5e23272_0_203"/>
          <p:cNvSpPr/>
          <p:nvPr/>
        </p:nvSpPr>
        <p:spPr>
          <a:xfrm>
            <a:off x="2683475" y="4308475"/>
            <a:ext cx="529500" cy="111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68" name="Google Shape;3268;g2ebe5e23272_0_203"/>
          <p:cNvSpPr txBox="1"/>
          <p:nvPr/>
        </p:nvSpPr>
        <p:spPr>
          <a:xfrm>
            <a:off x="708025" y="3365500"/>
            <a:ext cx="1524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Proccees1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69" name="Google Shape;3269;g2ebe5e23272_0_203"/>
          <p:cNvSpPr txBox="1"/>
          <p:nvPr/>
        </p:nvSpPr>
        <p:spPr>
          <a:xfrm>
            <a:off x="2232025" y="3365500"/>
            <a:ext cx="1524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Proccess2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70" name="Google Shape;3270;g2ebe5e23272_0_203"/>
          <p:cNvSpPr/>
          <p:nvPr/>
        </p:nvSpPr>
        <p:spPr>
          <a:xfrm>
            <a:off x="3710075" y="3879850"/>
            <a:ext cx="2058600" cy="1628700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71" name="Google Shape;3271;g2ebe5e23272_0_203"/>
          <p:cNvSpPr/>
          <p:nvPr/>
        </p:nvSpPr>
        <p:spPr>
          <a:xfrm>
            <a:off x="5960075" y="3879850"/>
            <a:ext cx="1009800" cy="1628700"/>
          </a:xfrm>
          <a:prstGeom prst="rect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72" name="Google Shape;3272;g2ebe5e23272_0_203"/>
          <p:cNvSpPr/>
          <p:nvPr/>
        </p:nvSpPr>
        <p:spPr>
          <a:xfrm>
            <a:off x="3855050" y="4308475"/>
            <a:ext cx="529500" cy="111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73" name="Google Shape;3273;g2ebe5e23272_0_203"/>
          <p:cNvSpPr/>
          <p:nvPr/>
        </p:nvSpPr>
        <p:spPr>
          <a:xfrm>
            <a:off x="4483700" y="4308475"/>
            <a:ext cx="529500" cy="111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74" name="Google Shape;3274;g2ebe5e23272_0_203"/>
          <p:cNvSpPr/>
          <p:nvPr/>
        </p:nvSpPr>
        <p:spPr>
          <a:xfrm>
            <a:off x="6188675" y="4308475"/>
            <a:ext cx="529500" cy="111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75" name="Google Shape;3275;g2ebe5e23272_0_203"/>
          <p:cNvSpPr txBox="1"/>
          <p:nvPr/>
        </p:nvSpPr>
        <p:spPr>
          <a:xfrm>
            <a:off x="4060825" y="3365500"/>
            <a:ext cx="1524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Proccess3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76" name="Google Shape;3276;g2ebe5e23272_0_203"/>
          <p:cNvSpPr txBox="1"/>
          <p:nvPr/>
        </p:nvSpPr>
        <p:spPr>
          <a:xfrm>
            <a:off x="5661025" y="3365500"/>
            <a:ext cx="1524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Proccess4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277" name="Google Shape;3277;g2ebe5e23272_0_203"/>
          <p:cNvCxnSpPr/>
          <p:nvPr/>
        </p:nvCxnSpPr>
        <p:spPr>
          <a:xfrm>
            <a:off x="1119425" y="4384675"/>
            <a:ext cx="0" cy="924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278" name="Google Shape;3278;g2ebe5e23272_0_203"/>
          <p:cNvCxnSpPr/>
          <p:nvPr/>
        </p:nvCxnSpPr>
        <p:spPr>
          <a:xfrm>
            <a:off x="1805225" y="4384675"/>
            <a:ext cx="0" cy="924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279" name="Google Shape;3279;g2ebe5e23272_0_203"/>
          <p:cNvCxnSpPr/>
          <p:nvPr/>
        </p:nvCxnSpPr>
        <p:spPr>
          <a:xfrm>
            <a:off x="2948225" y="4384675"/>
            <a:ext cx="0" cy="924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280" name="Google Shape;3280;g2ebe5e23272_0_203"/>
          <p:cNvCxnSpPr/>
          <p:nvPr/>
        </p:nvCxnSpPr>
        <p:spPr>
          <a:xfrm>
            <a:off x="4119800" y="4384675"/>
            <a:ext cx="0" cy="924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281" name="Google Shape;3281;g2ebe5e23272_0_203"/>
          <p:cNvCxnSpPr/>
          <p:nvPr/>
        </p:nvCxnSpPr>
        <p:spPr>
          <a:xfrm>
            <a:off x="4748450" y="4384675"/>
            <a:ext cx="0" cy="924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282" name="Google Shape;3282;g2ebe5e23272_0_203"/>
          <p:cNvCxnSpPr/>
          <p:nvPr/>
        </p:nvCxnSpPr>
        <p:spPr>
          <a:xfrm>
            <a:off x="6453425" y="4384675"/>
            <a:ext cx="0" cy="924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283" name="Google Shape;3283;g2ebe5e23272_0_203"/>
          <p:cNvSpPr/>
          <p:nvPr/>
        </p:nvSpPr>
        <p:spPr>
          <a:xfrm>
            <a:off x="5093300" y="4308475"/>
            <a:ext cx="529500" cy="111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284" name="Google Shape;3284;g2ebe5e23272_0_203"/>
          <p:cNvCxnSpPr/>
          <p:nvPr/>
        </p:nvCxnSpPr>
        <p:spPr>
          <a:xfrm>
            <a:off x="5358050" y="4384675"/>
            <a:ext cx="0" cy="924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285" name="Google Shape;3285;g2ebe5e23272_0_203"/>
          <p:cNvSpPr txBox="1"/>
          <p:nvPr/>
        </p:nvSpPr>
        <p:spPr>
          <a:xfrm>
            <a:off x="708025" y="3898900"/>
            <a:ext cx="1524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멀티스레드</a:t>
            </a:r>
            <a:endParaRPr b="0" i="0" sz="13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86" name="Google Shape;3286;g2ebe5e23272_0_203"/>
          <p:cNvSpPr txBox="1"/>
          <p:nvPr/>
        </p:nvSpPr>
        <p:spPr>
          <a:xfrm>
            <a:off x="2155825" y="3898900"/>
            <a:ext cx="1524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싱글스레드</a:t>
            </a:r>
            <a:endParaRPr b="0" i="0" sz="13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87" name="Google Shape;3287;g2ebe5e23272_0_203"/>
          <p:cNvSpPr txBox="1"/>
          <p:nvPr/>
        </p:nvSpPr>
        <p:spPr>
          <a:xfrm>
            <a:off x="3984625" y="3898900"/>
            <a:ext cx="1524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멀티스레드</a:t>
            </a:r>
            <a:endParaRPr b="0" i="0" sz="13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88" name="Google Shape;3288;g2ebe5e23272_0_203"/>
          <p:cNvSpPr txBox="1"/>
          <p:nvPr/>
        </p:nvSpPr>
        <p:spPr>
          <a:xfrm>
            <a:off x="5708650" y="3898900"/>
            <a:ext cx="1524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싱글스레드</a:t>
            </a:r>
            <a:endParaRPr b="0" i="0" sz="13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89" name="Google Shape;3289;g2ebe5e23272_0_203"/>
          <p:cNvSpPr txBox="1"/>
          <p:nvPr/>
        </p:nvSpPr>
        <p:spPr>
          <a:xfrm>
            <a:off x="2384425" y="2603500"/>
            <a:ext cx="2667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멀티 프로세스</a:t>
            </a:r>
            <a:endParaRPr b="0" i="0" sz="19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90" name="Google Shape;3290;g2ebe5e23272_0_203"/>
          <p:cNvSpPr txBox="1"/>
          <p:nvPr/>
        </p:nvSpPr>
        <p:spPr>
          <a:xfrm>
            <a:off x="7308850" y="3060700"/>
            <a:ext cx="18351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* 멀티 프로세스: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애플리케이션단위의 멀티태스킹</a:t>
            </a:r>
            <a:endParaRPr b="0" i="0" sz="1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291" name="Google Shape;3291;g2ebe5e23272_0_203"/>
          <p:cNvSpPr txBox="1"/>
          <p:nvPr/>
        </p:nvSpPr>
        <p:spPr>
          <a:xfrm>
            <a:off x="7308850" y="4203700"/>
            <a:ext cx="18351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* 멀티스레드:</a:t>
            </a:r>
            <a:endParaRPr b="1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애플리케이션 내에서 여러 스레드를 실행시킴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6" name="Shape 3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" name="Google Shape;3297;g2ebe5e23272_0_324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298" name="Google Shape;3298;g2ebe5e23272_0_32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99" name="Google Shape;3299;g2ebe5e23272_0_324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73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스레드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00" name="Google Shape;3300;g2ebe5e23272_0_324"/>
          <p:cNvSpPr txBox="1"/>
          <p:nvPr/>
        </p:nvSpPr>
        <p:spPr>
          <a:xfrm>
            <a:off x="555625" y="908625"/>
            <a:ext cx="8172300" cy="8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스레드 생성 방법</a:t>
            </a:r>
            <a:endParaRPr b="1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-"/>
            </a:pP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Runnable 인터페이스 구현                      -  Thread 클래스 상속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1" name="Google Shape;3301;g2ebe5e23272_0_324"/>
          <p:cNvSpPr/>
          <p:nvPr/>
        </p:nvSpPr>
        <p:spPr>
          <a:xfrm>
            <a:off x="917575" y="2022475"/>
            <a:ext cx="1638300" cy="885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&lt;&lt;Runnable&gt;&gt;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02" name="Google Shape;3302;g2ebe5e23272_0_324"/>
          <p:cNvSpPr/>
          <p:nvPr/>
        </p:nvSpPr>
        <p:spPr>
          <a:xfrm>
            <a:off x="917575" y="3232150"/>
            <a:ext cx="1638300" cy="8859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MyRun</a:t>
            </a:r>
            <a:endParaRPr b="1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303" name="Google Shape;3303;g2ebe5e23272_0_324"/>
          <p:cNvCxnSpPr>
            <a:stCxn id="3301" idx="2"/>
            <a:endCxn id="3302" idx="0"/>
          </p:cNvCxnSpPr>
          <p:nvPr/>
        </p:nvCxnSpPr>
        <p:spPr>
          <a:xfrm>
            <a:off x="1736725" y="2908375"/>
            <a:ext cx="0" cy="32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triangle"/>
            <a:tailEnd len="sm" w="sm" type="none"/>
          </a:ln>
        </p:spPr>
      </p:cxnSp>
      <p:sp>
        <p:nvSpPr>
          <p:cNvPr id="3304" name="Google Shape;3304;g2ebe5e23272_0_324"/>
          <p:cNvSpPr txBox="1"/>
          <p:nvPr/>
        </p:nvSpPr>
        <p:spPr>
          <a:xfrm>
            <a:off x="917575" y="4413250"/>
            <a:ext cx="3591000" cy="1293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class MainThread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Thread tr=new Thread(MyRun);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tr.start();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05" name="Google Shape;3305;g2ebe5e23272_0_324"/>
          <p:cNvSpPr/>
          <p:nvPr/>
        </p:nvSpPr>
        <p:spPr>
          <a:xfrm>
            <a:off x="4879975" y="2022475"/>
            <a:ext cx="1638300" cy="885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Thread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06" name="Google Shape;3306;g2ebe5e23272_0_324"/>
          <p:cNvSpPr/>
          <p:nvPr/>
        </p:nvSpPr>
        <p:spPr>
          <a:xfrm>
            <a:off x="4879975" y="3232150"/>
            <a:ext cx="1638300" cy="8859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MyThread</a:t>
            </a:r>
            <a:endParaRPr b="1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307" name="Google Shape;3307;g2ebe5e23272_0_324"/>
          <p:cNvCxnSpPr>
            <a:stCxn id="3305" idx="2"/>
            <a:endCxn id="3306" idx="0"/>
          </p:cNvCxnSpPr>
          <p:nvPr/>
        </p:nvCxnSpPr>
        <p:spPr>
          <a:xfrm>
            <a:off x="5699125" y="2908375"/>
            <a:ext cx="0" cy="32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3308" name="Google Shape;3308;g2ebe5e23272_0_324"/>
          <p:cNvSpPr txBox="1"/>
          <p:nvPr/>
        </p:nvSpPr>
        <p:spPr>
          <a:xfrm>
            <a:off x="4879975" y="4413250"/>
            <a:ext cx="3591000" cy="1293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class MainThread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Thread tr=new MyThread();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tr.start();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397" name="Google Shape;397;p16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8. 기본타입 &amp; 참조타입 </a:t>
            </a:r>
            <a:r>
              <a:rPr b="1" lang="en-US" sz="22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(2/4)</a:t>
            </a:r>
            <a:endParaRPr/>
          </a:p>
        </p:txBody>
      </p:sp>
      <p:sp>
        <p:nvSpPr>
          <p:cNvPr id="398" name="Google Shape;398;p1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399" name="Google Shape;399;p16"/>
          <p:cNvGraphicFramePr/>
          <p:nvPr/>
        </p:nvGraphicFramePr>
        <p:xfrm>
          <a:off x="4932040" y="206084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342050"/>
                <a:gridCol w="342050"/>
                <a:gridCol w="342050"/>
                <a:gridCol w="342050"/>
                <a:gridCol w="342050"/>
                <a:gridCol w="342050"/>
                <a:gridCol w="342050"/>
                <a:gridCol w="342050"/>
              </a:tblGrid>
              <a:tr h="50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400" name="Google Shape;400;p16"/>
          <p:cNvSpPr/>
          <p:nvPr/>
        </p:nvSpPr>
        <p:spPr>
          <a:xfrm>
            <a:off x="5555940" y="2888940"/>
            <a:ext cx="1584300" cy="432000"/>
          </a:xfrm>
          <a:prstGeom prst="rect">
            <a:avLst/>
          </a:prstGeom>
          <a:solidFill>
            <a:srgbClr val="D8D8D8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부호 비트(+)</a:t>
            </a:r>
            <a:endParaRPr b="1" i="0" sz="1600" u="none" cap="none" strike="noStrike">
              <a:solidFill>
                <a:srgbClr val="1A418E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401" name="Google Shape;401;p16"/>
          <p:cNvGraphicFramePr/>
          <p:nvPr/>
        </p:nvGraphicFramePr>
        <p:xfrm>
          <a:off x="1043608" y="206084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342050"/>
                <a:gridCol w="342050"/>
                <a:gridCol w="342050"/>
                <a:gridCol w="342050"/>
                <a:gridCol w="342050"/>
                <a:gridCol w="342050"/>
                <a:gridCol w="342050"/>
                <a:gridCol w="342050"/>
              </a:tblGrid>
              <a:tr h="50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402" name="Google Shape;402;p16"/>
          <p:cNvSpPr txBox="1"/>
          <p:nvPr/>
        </p:nvSpPr>
        <p:spPr>
          <a:xfrm>
            <a:off x="967408" y="1772816"/>
            <a:ext cx="3240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2</a:t>
            </a:r>
            <a:r>
              <a:rPr b="1" baseline="3000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7 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2</a:t>
            </a:r>
            <a:r>
              <a:rPr b="1" baseline="3000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6 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2</a:t>
            </a:r>
            <a:r>
              <a:rPr b="1" baseline="3000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5 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2</a:t>
            </a:r>
            <a:r>
              <a:rPr b="1" baseline="3000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4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2</a:t>
            </a:r>
            <a:r>
              <a:rPr b="1" baseline="3000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3 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2</a:t>
            </a:r>
            <a:r>
              <a:rPr b="1" baseline="3000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2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2</a:t>
            </a:r>
            <a:r>
              <a:rPr b="1" baseline="3000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1 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2</a:t>
            </a:r>
            <a:r>
              <a:rPr b="1" baseline="3000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0</a:t>
            </a:r>
            <a:endParaRPr b="1" baseline="30000" i="0" sz="14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cxnSp>
        <p:nvCxnSpPr>
          <p:cNvPr id="403" name="Google Shape;403;p16"/>
          <p:cNvCxnSpPr/>
          <p:nvPr/>
        </p:nvCxnSpPr>
        <p:spPr>
          <a:xfrm flipH="1" rot="-5400000">
            <a:off x="1151628" y="2600900"/>
            <a:ext cx="576000" cy="432000"/>
          </a:xfrm>
          <a:prstGeom prst="bentConnector3">
            <a:avLst>
              <a:gd fmla="val 100402" name="adj1"/>
            </a:avLst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4" name="Google Shape;404;p16"/>
          <p:cNvSpPr/>
          <p:nvPr/>
        </p:nvSpPr>
        <p:spPr>
          <a:xfrm>
            <a:off x="1667508" y="2924944"/>
            <a:ext cx="1584300" cy="432000"/>
          </a:xfrm>
          <a:prstGeom prst="rect">
            <a:avLst/>
          </a:prstGeom>
          <a:solidFill>
            <a:srgbClr val="D8D8D8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부호 비트(-)</a:t>
            </a:r>
            <a:endParaRPr b="1" i="0" sz="1600" u="none" cap="none" strike="noStrike">
              <a:solidFill>
                <a:srgbClr val="1A418E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405" name="Google Shape;405;p16"/>
          <p:cNvSpPr txBox="1"/>
          <p:nvPr/>
        </p:nvSpPr>
        <p:spPr>
          <a:xfrm>
            <a:off x="755576" y="1196752"/>
            <a:ext cx="7416900" cy="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* 1byte = 8bit ( -128 ~ 127 )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6"/>
          <p:cNvSpPr txBox="1"/>
          <p:nvPr/>
        </p:nvSpPr>
        <p:spPr>
          <a:xfrm>
            <a:off x="827584" y="3501008"/>
            <a:ext cx="7416900" cy="24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* 1byte = 8bit ( -128 ~ 127 )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</a:t>
            </a:r>
            <a:r>
              <a:rPr b="1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ex) 3을 int에 담을 때 11(이진수)를 32bit에 담으면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1" i="0" sz="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로 저장된다. → </a:t>
            </a:r>
            <a:r>
              <a:rPr b="1" lang="en-US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낭비되는 공간이 많다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407" name="Google Shape;407;p16"/>
          <p:cNvGraphicFramePr/>
          <p:nvPr/>
        </p:nvGraphicFramePr>
        <p:xfrm>
          <a:off x="1151620" y="48815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216025"/>
                <a:gridCol w="216025"/>
                <a:gridCol w="216025"/>
                <a:gridCol w="216025"/>
                <a:gridCol w="216025"/>
                <a:gridCol w="216025"/>
                <a:gridCol w="216025"/>
                <a:gridCol w="216025"/>
              </a:tblGrid>
              <a:tr h="360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ABF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ABF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ABF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ABF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ABF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ABF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ABF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ABF8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08" name="Google Shape;408;p16"/>
          <p:cNvGraphicFramePr/>
          <p:nvPr/>
        </p:nvGraphicFramePr>
        <p:xfrm>
          <a:off x="6336196" y="48815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216025"/>
                <a:gridCol w="216025"/>
                <a:gridCol w="216025"/>
                <a:gridCol w="216025"/>
                <a:gridCol w="216025"/>
                <a:gridCol w="216025"/>
                <a:gridCol w="216025"/>
                <a:gridCol w="216025"/>
              </a:tblGrid>
              <a:tr h="360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BD4B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09" name="Google Shape;409;p16"/>
          <p:cNvGraphicFramePr/>
          <p:nvPr/>
        </p:nvGraphicFramePr>
        <p:xfrm>
          <a:off x="2879812" y="48815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216025"/>
                <a:gridCol w="216025"/>
                <a:gridCol w="216025"/>
                <a:gridCol w="216025"/>
                <a:gridCol w="216025"/>
                <a:gridCol w="216025"/>
                <a:gridCol w="216025"/>
                <a:gridCol w="216025"/>
              </a:tblGrid>
              <a:tr h="360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BD4B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10" name="Google Shape;410;p16"/>
          <p:cNvGraphicFramePr/>
          <p:nvPr/>
        </p:nvGraphicFramePr>
        <p:xfrm>
          <a:off x="4608004" y="48815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216025"/>
                <a:gridCol w="216025"/>
                <a:gridCol w="216025"/>
                <a:gridCol w="216025"/>
                <a:gridCol w="216025"/>
                <a:gridCol w="216025"/>
                <a:gridCol w="216025"/>
                <a:gridCol w="216025"/>
              </a:tblGrid>
              <a:tr h="360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ABF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ABF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ABF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ABF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ABF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ABF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ABF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ABF8E"/>
                    </a:solidFill>
                  </a:tcPr>
                </a:tc>
              </a:tr>
            </a:tbl>
          </a:graphicData>
        </a:graphic>
      </p:graphicFrame>
      <p:cxnSp>
        <p:nvCxnSpPr>
          <p:cNvPr id="411" name="Google Shape;411;p16"/>
          <p:cNvCxnSpPr/>
          <p:nvPr/>
        </p:nvCxnSpPr>
        <p:spPr>
          <a:xfrm flipH="1" rot="-5400000">
            <a:off x="5051892" y="2600900"/>
            <a:ext cx="576000" cy="432000"/>
          </a:xfrm>
          <a:prstGeom prst="bentConnector3">
            <a:avLst>
              <a:gd fmla="val 100402" name="adj1"/>
            </a:avLst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2" name="Google Shape;412;p16"/>
          <p:cNvSpPr txBox="1"/>
          <p:nvPr/>
        </p:nvSpPr>
        <p:spPr>
          <a:xfrm>
            <a:off x="4853608" y="1772816"/>
            <a:ext cx="3240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2</a:t>
            </a:r>
            <a:r>
              <a:rPr b="1" baseline="3000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7 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2</a:t>
            </a:r>
            <a:r>
              <a:rPr b="1" baseline="3000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6 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2</a:t>
            </a:r>
            <a:r>
              <a:rPr b="1" baseline="3000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5 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2</a:t>
            </a:r>
            <a:r>
              <a:rPr b="1" baseline="3000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4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2</a:t>
            </a:r>
            <a:r>
              <a:rPr b="1" baseline="3000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3 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2</a:t>
            </a:r>
            <a:r>
              <a:rPr b="1" baseline="3000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2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2</a:t>
            </a:r>
            <a:r>
              <a:rPr b="1" baseline="3000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1 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2</a:t>
            </a:r>
            <a:r>
              <a:rPr b="1" baseline="3000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0</a:t>
            </a:r>
            <a:endParaRPr b="1" baseline="30000" i="0" sz="14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3" name="Shape 3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4" name="Google Shape;3314;g2ebe5e23272_0_54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315" name="Google Shape;3315;g2ebe5e23272_0_5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16" name="Google Shape;3316;g2ebe5e23272_0_54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73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스레드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17" name="Google Shape;3317;g2ebe5e23272_0_54"/>
          <p:cNvSpPr txBox="1"/>
          <p:nvPr/>
        </p:nvSpPr>
        <p:spPr>
          <a:xfrm>
            <a:off x="555625" y="908625"/>
            <a:ext cx="8172300" cy="8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스레드 생성 방법</a:t>
            </a:r>
            <a:endParaRPr b="1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-"/>
            </a:pP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Runnable 인터페이스 구현                        -  Thread 클래스 상속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8" name="Google Shape;3318;g2ebe5e23272_0_54"/>
          <p:cNvSpPr txBox="1"/>
          <p:nvPr/>
        </p:nvSpPr>
        <p:spPr>
          <a:xfrm>
            <a:off x="688975" y="1793875"/>
            <a:ext cx="38829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장점</a:t>
            </a:r>
            <a:endParaRPr b="1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다중 상속: 다른 클래스를 상속받고 있는 상황일때 사용하면 좋다. 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스레드와 분리하여 개발할 수 있어 코드의 재사용성, 유지보수 향상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단점</a:t>
            </a:r>
            <a:endParaRPr b="1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스레드의 메서드를 직접 오버라이드하여 사용할 수 없어 제어하는데 어려움이 있음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19" name="Google Shape;3319;g2ebe5e23272_0_54"/>
          <p:cNvSpPr txBox="1"/>
          <p:nvPr/>
        </p:nvSpPr>
        <p:spPr>
          <a:xfrm>
            <a:off x="4651375" y="1793875"/>
            <a:ext cx="3882900" cy="36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장점</a:t>
            </a:r>
            <a:endParaRPr b="1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스레드를 직접 상속받아 구현하면 코드를 간결하게 작성할 수 있다.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스레드의 메서드를 오버라이드하여 사용할 수 있어 스레드를 더 세밀하게 제어할 수 있다.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단점</a:t>
            </a:r>
            <a:endParaRPr b="1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다른 클래스를 상속받은 경우 스레드를 상속받아 구현할 수 없다.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특정 스레드 실행에만 사용할 수 있어 재사용성이 떨어질 수 있다.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20" name="Google Shape;3320;g2ebe5e23272_0_54"/>
          <p:cNvSpPr txBox="1"/>
          <p:nvPr/>
        </p:nvSpPr>
        <p:spPr>
          <a:xfrm>
            <a:off x="533400" y="5457825"/>
            <a:ext cx="408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클래스가 이미 다른 클래스를 상속받고 있는 경우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코드의 재사용성과 유지보수성을 중시하는 경우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1" name="Google Shape;3321;g2ebe5e23272_0_54"/>
          <p:cNvSpPr txBox="1"/>
          <p:nvPr/>
        </p:nvSpPr>
        <p:spPr>
          <a:xfrm>
            <a:off x="4695825" y="5426575"/>
            <a:ext cx="408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간단한 스레드 구현이 필요하고, 클래스가 다른 클래스를 상속받지 않는 경우.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22" name="Google Shape;3322;g2ebe5e23272_0_54"/>
          <p:cNvCxnSpPr/>
          <p:nvPr/>
        </p:nvCxnSpPr>
        <p:spPr>
          <a:xfrm>
            <a:off x="4537075" y="1873250"/>
            <a:ext cx="28500" cy="4248000"/>
          </a:xfrm>
          <a:prstGeom prst="straightConnector1">
            <a:avLst/>
          </a:prstGeom>
          <a:noFill/>
          <a:ln cap="flat" cmpd="sng" w="2857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23" name="Google Shape;3323;g2ebe5e23272_0_54"/>
          <p:cNvCxnSpPr/>
          <p:nvPr/>
        </p:nvCxnSpPr>
        <p:spPr>
          <a:xfrm>
            <a:off x="774700" y="3683000"/>
            <a:ext cx="7458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24" name="Google Shape;3324;g2ebe5e23272_0_54"/>
          <p:cNvCxnSpPr/>
          <p:nvPr/>
        </p:nvCxnSpPr>
        <p:spPr>
          <a:xfrm>
            <a:off x="784225" y="5410450"/>
            <a:ext cx="7458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9" name="Shape 3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0" name="Google Shape;3330;g2ebe5e23272_0_42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331" name="Google Shape;3331;g2ebe5e23272_0_42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32" name="Google Shape;3332;g2ebe5e23272_0_423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73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스레드 동기화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33" name="Google Shape;3333;g2ebe5e23272_0_423"/>
          <p:cNvSpPr txBox="1"/>
          <p:nvPr/>
        </p:nvSpPr>
        <p:spPr>
          <a:xfrm>
            <a:off x="381000" y="762000"/>
            <a:ext cx="88044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algun Gothic"/>
              <a:buChar char="-"/>
            </a:pPr>
            <a:r>
              <a:rPr b="0" i="0" lang="en-US" sz="1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synchronized 블록: 특정 객체에 대한 동기화된 블록을 지정합니다.</a:t>
            </a:r>
            <a:endParaRPr b="0" i="0" sz="19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92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algun Gothic"/>
              <a:buChar char="-"/>
            </a:pPr>
            <a:r>
              <a:rPr b="0" i="0" lang="en-US" sz="1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synchronized 메서드: 메서드 전체를 동기화합니다.</a:t>
            </a:r>
            <a:endParaRPr b="0" i="0" sz="19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92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algun Gothic"/>
              <a:buChar char="-"/>
            </a:pPr>
            <a:r>
              <a:rPr b="0" i="0" lang="en-US" sz="1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현재 스레드가 종료되기 전까지 다른 쓰레드는 실행할 수 없다.</a:t>
            </a:r>
            <a:endParaRPr b="0" i="0" sz="19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34" name="Google Shape;3334;g2ebe5e23272_0_423"/>
          <p:cNvSpPr/>
          <p:nvPr/>
        </p:nvSpPr>
        <p:spPr>
          <a:xfrm>
            <a:off x="1212850" y="3016250"/>
            <a:ext cx="1467000" cy="1817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cal = 5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sleep=1초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출력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35" name="Google Shape;3335;g2ebe5e23272_0_423"/>
          <p:cNvSpPr/>
          <p:nvPr/>
        </p:nvSpPr>
        <p:spPr>
          <a:xfrm>
            <a:off x="6070600" y="3713220"/>
            <a:ext cx="1467000" cy="1817700"/>
          </a:xfrm>
          <a:prstGeom prst="roundRect">
            <a:avLst>
              <a:gd fmla="val 16667" name="adj"/>
            </a:avLst>
          </a:prstGeom>
          <a:solidFill>
            <a:srgbClr val="FBEAC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cal = 10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sleep=1초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출력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36" name="Google Shape;3336;g2ebe5e23272_0_423"/>
          <p:cNvSpPr/>
          <p:nvPr/>
        </p:nvSpPr>
        <p:spPr>
          <a:xfrm>
            <a:off x="3689350" y="3750300"/>
            <a:ext cx="1467000" cy="14001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Calculator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cal필드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37" name="Google Shape;3337;g2ebe5e23272_0_423"/>
          <p:cNvSpPr txBox="1"/>
          <p:nvPr/>
        </p:nvSpPr>
        <p:spPr>
          <a:xfrm>
            <a:off x="2298700" y="2159000"/>
            <a:ext cx="7753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스레드간 공유 객체를 사용할 경우 문제점 </a:t>
            </a:r>
            <a:endParaRPr b="0" i="0" sz="16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38" name="Google Shape;3338;g2ebe5e23272_0_423"/>
          <p:cNvSpPr txBox="1"/>
          <p:nvPr/>
        </p:nvSpPr>
        <p:spPr>
          <a:xfrm>
            <a:off x="1279525" y="2559050"/>
            <a:ext cx="13812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스레드1</a:t>
            </a:r>
            <a:endParaRPr b="0" i="0" sz="23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39" name="Google Shape;3339;g2ebe5e23272_0_423"/>
          <p:cNvSpPr txBox="1"/>
          <p:nvPr/>
        </p:nvSpPr>
        <p:spPr>
          <a:xfrm>
            <a:off x="6113500" y="2559050"/>
            <a:ext cx="13812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스레드2</a:t>
            </a:r>
            <a:endParaRPr b="0" i="0" sz="23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340" name="Google Shape;3340;g2ebe5e23272_0_423"/>
          <p:cNvCxnSpPr/>
          <p:nvPr/>
        </p:nvCxnSpPr>
        <p:spPr>
          <a:xfrm>
            <a:off x="2432050" y="3340100"/>
            <a:ext cx="1495500" cy="131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341" name="Google Shape;3341;g2ebe5e23272_0_423"/>
          <p:cNvCxnSpPr/>
          <p:nvPr/>
        </p:nvCxnSpPr>
        <p:spPr>
          <a:xfrm rot="10800000">
            <a:off x="2393950" y="4635500"/>
            <a:ext cx="1485900" cy="22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342" name="Google Shape;3342;g2ebe5e23272_0_423"/>
          <p:cNvCxnSpPr/>
          <p:nvPr/>
        </p:nvCxnSpPr>
        <p:spPr>
          <a:xfrm flipH="1">
            <a:off x="4870600" y="4006850"/>
            <a:ext cx="1428600" cy="590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343" name="Google Shape;3343;g2ebe5e23272_0_423"/>
          <p:cNvCxnSpPr/>
          <p:nvPr/>
        </p:nvCxnSpPr>
        <p:spPr>
          <a:xfrm>
            <a:off x="4889500" y="4816475"/>
            <a:ext cx="1581300" cy="409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344" name="Google Shape;3344;g2ebe5e23272_0_423"/>
          <p:cNvSpPr txBox="1"/>
          <p:nvPr/>
        </p:nvSpPr>
        <p:spPr>
          <a:xfrm>
            <a:off x="1212850" y="5740400"/>
            <a:ext cx="6524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스레드1에서 cal에 5를 저장하고 스레드2에서 cal에 10을 저장하면 스레드 1과 스레드2 모두 출력하는 시점에 같은 값 10을 출력하게 된다.</a:t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9" name="Shape 3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0" name="Google Shape;3350;g2ebe5e23272_0_8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351" name="Google Shape;3351;g2ebe5e23272_0_8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52" name="Google Shape;3352;g2ebe5e23272_0_88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73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스레드- 메서드에 의한 스레드 제어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53" name="Google Shape;3353;g2ebe5e23272_0_88"/>
          <p:cNvSpPr txBox="1"/>
          <p:nvPr/>
        </p:nvSpPr>
        <p:spPr>
          <a:xfrm>
            <a:off x="127000" y="996950"/>
            <a:ext cx="5486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스레드의 메서드 실행 주기</a:t>
            </a:r>
            <a:endParaRPr b="0" i="0" sz="21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54" name="Google Shape;3354;g2ebe5e23272_0_88"/>
          <p:cNvSpPr/>
          <p:nvPr/>
        </p:nvSpPr>
        <p:spPr>
          <a:xfrm>
            <a:off x="384175" y="3092700"/>
            <a:ext cx="1381800" cy="1381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일시정지</a:t>
            </a:r>
            <a:endParaRPr b="1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55" name="Google Shape;3355;g2ebe5e23272_0_88"/>
          <p:cNvSpPr/>
          <p:nvPr/>
        </p:nvSpPr>
        <p:spPr>
          <a:xfrm>
            <a:off x="4851475" y="1593175"/>
            <a:ext cx="1381800" cy="1381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실행대기</a:t>
            </a:r>
            <a:endParaRPr b="1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56" name="Google Shape;3356;g2ebe5e23272_0_88"/>
          <p:cNvSpPr/>
          <p:nvPr/>
        </p:nvSpPr>
        <p:spPr>
          <a:xfrm>
            <a:off x="4860925" y="4612600"/>
            <a:ext cx="1381800" cy="1381800"/>
          </a:xfrm>
          <a:prstGeom prst="ellipse">
            <a:avLst/>
          </a:prstGeom>
          <a:solidFill>
            <a:srgbClr val="FFC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실행</a:t>
            </a:r>
            <a:endParaRPr b="1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57" name="Google Shape;3357;g2ebe5e23272_0_88"/>
          <p:cNvSpPr/>
          <p:nvPr/>
        </p:nvSpPr>
        <p:spPr>
          <a:xfrm>
            <a:off x="7404100" y="4612600"/>
            <a:ext cx="1381800" cy="1381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종료</a:t>
            </a:r>
            <a:endParaRPr b="1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58" name="Google Shape;3358;g2ebe5e23272_0_88"/>
          <p:cNvSpPr txBox="1"/>
          <p:nvPr/>
        </p:nvSpPr>
        <p:spPr>
          <a:xfrm>
            <a:off x="2298700" y="1692275"/>
            <a:ext cx="1628700" cy="1200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interrupt()</a:t>
            </a:r>
            <a:endParaRPr b="0" i="0" sz="2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notify()</a:t>
            </a:r>
            <a:endParaRPr b="0" i="0" sz="2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notifyAll()</a:t>
            </a:r>
            <a:endParaRPr b="0" i="0" sz="2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59" name="Google Shape;3359;g2ebe5e23272_0_88"/>
          <p:cNvSpPr txBox="1"/>
          <p:nvPr/>
        </p:nvSpPr>
        <p:spPr>
          <a:xfrm>
            <a:off x="2298700" y="4702175"/>
            <a:ext cx="1381800" cy="1200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sleep()</a:t>
            </a:r>
            <a:endParaRPr b="0" i="0" sz="2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join()</a:t>
            </a:r>
            <a:endParaRPr b="0" i="0" sz="2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wait()</a:t>
            </a:r>
            <a:endParaRPr b="0" i="0" sz="2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60" name="Google Shape;3360;g2ebe5e23272_0_88"/>
          <p:cNvSpPr txBox="1"/>
          <p:nvPr/>
        </p:nvSpPr>
        <p:spPr>
          <a:xfrm>
            <a:off x="4613275" y="3502025"/>
            <a:ext cx="866700" cy="477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yield()</a:t>
            </a:r>
            <a:endParaRPr b="0" i="0" sz="19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361" name="Google Shape;3361;g2ebe5e23272_0_88"/>
          <p:cNvCxnSpPr>
            <a:stCxn id="3354" idx="7"/>
            <a:endCxn id="3358" idx="1"/>
          </p:cNvCxnSpPr>
          <p:nvPr/>
        </p:nvCxnSpPr>
        <p:spPr>
          <a:xfrm flipH="1" rot="10800000">
            <a:off x="1563615" y="2292460"/>
            <a:ext cx="735000" cy="100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362" name="Google Shape;3362;g2ebe5e23272_0_88"/>
          <p:cNvCxnSpPr>
            <a:stCxn id="3358" idx="3"/>
            <a:endCxn id="3355" idx="2"/>
          </p:cNvCxnSpPr>
          <p:nvPr/>
        </p:nvCxnSpPr>
        <p:spPr>
          <a:xfrm flipH="1" rot="10800000">
            <a:off x="3927400" y="2284175"/>
            <a:ext cx="924000" cy="8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363" name="Google Shape;3363;g2ebe5e23272_0_88"/>
          <p:cNvCxnSpPr>
            <a:stCxn id="3359" idx="1"/>
            <a:endCxn id="3354" idx="5"/>
          </p:cNvCxnSpPr>
          <p:nvPr/>
        </p:nvCxnSpPr>
        <p:spPr>
          <a:xfrm rot="10800000">
            <a:off x="1563700" y="4272275"/>
            <a:ext cx="735000" cy="1030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364" name="Google Shape;3364;g2ebe5e23272_0_88"/>
          <p:cNvCxnSpPr>
            <a:stCxn id="3356" idx="2"/>
            <a:endCxn id="3359" idx="3"/>
          </p:cNvCxnSpPr>
          <p:nvPr/>
        </p:nvCxnSpPr>
        <p:spPr>
          <a:xfrm rot="10800000">
            <a:off x="3680425" y="5302600"/>
            <a:ext cx="1180500" cy="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365" name="Google Shape;3365;g2ebe5e23272_0_88"/>
          <p:cNvCxnSpPr>
            <a:stCxn id="3356" idx="6"/>
            <a:endCxn id="3357" idx="2"/>
          </p:cNvCxnSpPr>
          <p:nvPr/>
        </p:nvCxnSpPr>
        <p:spPr>
          <a:xfrm>
            <a:off x="6242725" y="5303500"/>
            <a:ext cx="1161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366" name="Google Shape;3366;g2ebe5e23272_0_88"/>
          <p:cNvCxnSpPr>
            <a:stCxn id="3355" idx="4"/>
            <a:endCxn id="3356" idx="0"/>
          </p:cNvCxnSpPr>
          <p:nvPr/>
        </p:nvCxnSpPr>
        <p:spPr>
          <a:xfrm>
            <a:off x="5542375" y="2974975"/>
            <a:ext cx="9600" cy="1637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367" name="Google Shape;3367;g2ebe5e23272_0_88"/>
          <p:cNvCxnSpPr>
            <a:stCxn id="3356" idx="1"/>
            <a:endCxn id="3360" idx="2"/>
          </p:cNvCxnSpPr>
          <p:nvPr/>
        </p:nvCxnSpPr>
        <p:spPr>
          <a:xfrm rot="10800000">
            <a:off x="5046485" y="3979160"/>
            <a:ext cx="16800" cy="835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368" name="Google Shape;3368;g2ebe5e23272_0_88"/>
          <p:cNvCxnSpPr>
            <a:stCxn id="3360" idx="0"/>
            <a:endCxn id="3355" idx="3"/>
          </p:cNvCxnSpPr>
          <p:nvPr/>
        </p:nvCxnSpPr>
        <p:spPr>
          <a:xfrm flipH="1" rot="10800000">
            <a:off x="5046625" y="2772725"/>
            <a:ext cx="7200" cy="729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3" name="Shape 3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4" name="Google Shape;3374;g2ebe5e23272_0_111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375" name="Google Shape;3375;g2ebe5e23272_0_11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76" name="Google Shape;3376;g2ebe5e23272_0_111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73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스레드 - 메서드 종류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77" name="Google Shape;3377;g2ebe5e23272_0_111"/>
          <p:cNvSpPr txBox="1"/>
          <p:nvPr/>
        </p:nvSpPr>
        <p:spPr>
          <a:xfrm>
            <a:off x="508000" y="755400"/>
            <a:ext cx="8636100" cy="58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start()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 스레드 시작.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run()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 스레드의 작업 정의.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join()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 다른 스레드가 종료될 때까지 기다림.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sleep()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 일정 시간 동안 스레드 일시 중지.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interrupt()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 스레드 인터럽트.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isInterrupted()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 인터럽트 여부 확인.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getName()</a:t>
            </a: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/ </a:t>
            </a: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setName()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 스레드 이름 조회/설정.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getPriority()</a:t>
            </a: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/ </a:t>
            </a: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setPriority()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 스레드 우선순위 조회/설정.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currentThread()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 현재 실행 중인 스레드 조회.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yield()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 실행순위가 동일할 경우 양보하고 현재 스레드 일시 중지.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setDaemon()</a:t>
            </a: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/ </a:t>
            </a: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isDaemon()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 데몬 스레드 설정/조회.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wait()</a:t>
            </a: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 notify,notifyAll에 의해 호출될때까지 일시정지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notify()</a:t>
            </a: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/ </a:t>
            </a:r>
            <a:r>
              <a:rPr b="1" i="0" lang="en-US" sz="18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notifyAll(): </a:t>
            </a:r>
            <a:r>
              <a:rPr b="0" i="0" lang="en-US" sz="18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대기중인 스레드를 하나 또는 모두 실행대기</a:t>
            </a:r>
            <a:endParaRPr b="0" i="0" sz="1800" u="none" cap="none" strike="noStrike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500"/>
              <a:buFont typeface="Roboto Mono"/>
              <a:buChar char="-"/>
            </a:pPr>
            <a:r>
              <a:rPr b="0" i="0" lang="en-US" sz="1500" u="none" cap="none" strike="noStrike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wait(),notify(),notifyAll()은 synchronized 상태에서 적용</a:t>
            </a:r>
            <a:endParaRPr b="0" i="0" sz="1500" u="none" cap="none" strike="noStrike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2" name="Shape 3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3" name="Google Shape;3383;g2ef0c535782_0_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3384" name="Google Shape;3384;g2ef0c535782_0_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85" name="Google Shape;3385;g2ef0c535782_0_0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73.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스레드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86" name="Google Shape;3386;g2ef0c535782_0_0"/>
          <p:cNvSpPr/>
          <p:nvPr/>
        </p:nvSpPr>
        <p:spPr>
          <a:xfrm>
            <a:off x="979200" y="1271750"/>
            <a:ext cx="1865700" cy="2122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09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300" lIns="105300" spcFirstLastPara="1" rIns="105300" wrap="square" tIns="1053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2"/>
              <a:buFont typeface="Arial"/>
              <a:buNone/>
            </a:pPr>
            <a:r>
              <a:rPr b="1" i="0" lang="en-US" sz="1843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CakeEater</a:t>
            </a:r>
            <a:endParaRPr b="1" i="0" sz="1843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2"/>
              <a:buFont typeface="Arial"/>
              <a:buNone/>
            </a:pPr>
            <a:r>
              <a:t/>
            </a:r>
            <a:endParaRPr b="1" sz="1843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12"/>
              <a:buFont typeface="Arial"/>
              <a:buNone/>
            </a:pPr>
            <a:r>
              <a:rPr b="1" lang="en-US" sz="1843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run()</a:t>
            </a:r>
            <a:endParaRPr b="1" sz="1843"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87" name="Google Shape;3387;g2ef0c535782_0_0"/>
          <p:cNvSpPr/>
          <p:nvPr/>
        </p:nvSpPr>
        <p:spPr>
          <a:xfrm>
            <a:off x="6126339" y="1347402"/>
            <a:ext cx="1865700" cy="2122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09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300" lIns="105300" spcFirstLastPara="1" rIns="105300" wrap="square" tIns="1053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2"/>
              <a:buFont typeface="Arial"/>
              <a:buNone/>
            </a:pPr>
            <a:r>
              <a:rPr b="1" i="0" lang="en-US" sz="1843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CakeMaker</a:t>
            </a:r>
            <a:endParaRPr b="1" i="0" sz="1843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2"/>
              <a:buFont typeface="Arial"/>
              <a:buNone/>
            </a:pPr>
            <a:r>
              <a:t/>
            </a:r>
            <a:endParaRPr b="1" sz="1843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2"/>
              <a:buFont typeface="Arial"/>
              <a:buNone/>
            </a:pPr>
            <a:r>
              <a:rPr b="1" lang="en-US" sz="1843">
                <a:latin typeface="Malgun Gothic"/>
                <a:ea typeface="Malgun Gothic"/>
                <a:cs typeface="Malgun Gothic"/>
                <a:sym typeface="Malgun Gothic"/>
              </a:rPr>
              <a:t>run()</a:t>
            </a:r>
            <a:endParaRPr b="1" sz="1843"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88" name="Google Shape;3388;g2ef0c535782_0_0"/>
          <p:cNvSpPr/>
          <p:nvPr/>
        </p:nvSpPr>
        <p:spPr>
          <a:xfrm>
            <a:off x="3552775" y="1347426"/>
            <a:ext cx="1865700" cy="244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09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300" lIns="105300" spcFirstLastPara="1" rIns="105300" wrap="square" tIns="1053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2"/>
              <a:buFont typeface="Arial"/>
              <a:buNone/>
            </a:pPr>
            <a:r>
              <a:rPr b="1" i="0" lang="en-US" sz="1843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CakePlate</a:t>
            </a:r>
            <a:endParaRPr b="1" i="0" sz="1843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2"/>
              <a:buFont typeface="Arial"/>
              <a:buNone/>
            </a:pPr>
            <a:r>
              <a:t/>
            </a:r>
            <a:endParaRPr b="1" sz="1843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2"/>
              <a:buFont typeface="Arial"/>
              <a:buNone/>
            </a:pPr>
            <a:r>
              <a:rPr b="1" lang="en-US" sz="1843">
                <a:latin typeface="Malgun Gothic"/>
                <a:ea typeface="Malgun Gothic"/>
                <a:cs typeface="Malgun Gothic"/>
                <a:sym typeface="Malgun Gothic"/>
              </a:rPr>
              <a:t>breadCount</a:t>
            </a:r>
            <a:endParaRPr b="1" sz="1843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2"/>
              <a:buFont typeface="Arial"/>
              <a:buNone/>
            </a:pPr>
            <a:r>
              <a:t/>
            </a:r>
            <a:endParaRPr b="1" sz="1843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2"/>
              <a:buFont typeface="Arial"/>
              <a:buNone/>
            </a:pPr>
            <a:r>
              <a:rPr b="1" lang="en-US" sz="1843">
                <a:latin typeface="Malgun Gothic"/>
                <a:ea typeface="Malgun Gothic"/>
                <a:cs typeface="Malgun Gothic"/>
                <a:sym typeface="Malgun Gothic"/>
              </a:rPr>
              <a:t>makeBread()</a:t>
            </a:r>
            <a:endParaRPr b="1" sz="1843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2"/>
              <a:buFont typeface="Arial"/>
              <a:buNone/>
            </a:pPr>
            <a:r>
              <a:t/>
            </a:r>
            <a:endParaRPr b="1" sz="1843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2"/>
              <a:buFont typeface="Arial"/>
              <a:buNone/>
            </a:pPr>
            <a:r>
              <a:rPr b="1" lang="en-US" sz="1843">
                <a:latin typeface="Malgun Gothic"/>
                <a:ea typeface="Malgun Gothic"/>
                <a:cs typeface="Malgun Gothic"/>
                <a:sym typeface="Malgun Gothic"/>
              </a:rPr>
              <a:t>eatBread()</a:t>
            </a:r>
            <a:endParaRPr b="1" sz="1843"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89" name="Google Shape;3389;g2ef0c535782_0_0"/>
          <p:cNvSpPr/>
          <p:nvPr/>
        </p:nvSpPr>
        <p:spPr>
          <a:xfrm>
            <a:off x="6206450" y="4028324"/>
            <a:ext cx="1865700" cy="2122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09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5300" lIns="105300" spcFirstLastPara="1" rIns="105300" wrap="square" tIns="1053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2"/>
              <a:buFont typeface="Arial"/>
              <a:buNone/>
            </a:pPr>
            <a:r>
              <a:rPr b="1" i="0" lang="en-US" sz="1843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CakeMain</a:t>
            </a:r>
            <a:endParaRPr b="1" i="0" sz="1843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390" name="Google Shape;3390;g2ef0c535782_0_0"/>
          <p:cNvCxnSpPr>
            <a:endCxn id="3391" idx="3"/>
          </p:cNvCxnSpPr>
          <p:nvPr/>
        </p:nvCxnSpPr>
        <p:spPr>
          <a:xfrm flipH="1">
            <a:off x="5209225" y="2696825"/>
            <a:ext cx="1422300" cy="1698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392" name="Google Shape;3392;g2ef0c535782_0_0"/>
          <p:cNvCxnSpPr>
            <a:endCxn id="3393" idx="1"/>
          </p:cNvCxnSpPr>
          <p:nvPr/>
        </p:nvCxnSpPr>
        <p:spPr>
          <a:xfrm>
            <a:off x="2275525" y="2658725"/>
            <a:ext cx="1422300" cy="741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91" name="Google Shape;3391;g2ef0c535782_0_0"/>
          <p:cNvSpPr/>
          <p:nvPr/>
        </p:nvSpPr>
        <p:spPr>
          <a:xfrm>
            <a:off x="3697825" y="2684075"/>
            <a:ext cx="1511400" cy="365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93" name="Google Shape;3393;g2ef0c535782_0_0"/>
          <p:cNvSpPr/>
          <p:nvPr/>
        </p:nvSpPr>
        <p:spPr>
          <a:xfrm>
            <a:off x="3697825" y="3217475"/>
            <a:ext cx="1511400" cy="365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94" name="Google Shape;3394;g2ef0c535782_0_0"/>
          <p:cNvSpPr txBox="1"/>
          <p:nvPr/>
        </p:nvSpPr>
        <p:spPr>
          <a:xfrm>
            <a:off x="1297525" y="829875"/>
            <a:ext cx="1155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Thread</a:t>
            </a:r>
            <a:endParaRPr b="1" sz="2300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395" name="Google Shape;3395;g2ef0c535782_0_0"/>
          <p:cNvSpPr txBox="1"/>
          <p:nvPr/>
        </p:nvSpPr>
        <p:spPr>
          <a:xfrm>
            <a:off x="6441025" y="918775"/>
            <a:ext cx="1155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Thread</a:t>
            </a:r>
            <a:endParaRPr b="1" sz="2300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9" name="Shape 3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0" name="Google Shape;3400;g2ed361db987_0_825"/>
          <p:cNvSpPr txBox="1"/>
          <p:nvPr>
            <p:ph type="ctrTitle"/>
          </p:nvPr>
        </p:nvSpPr>
        <p:spPr>
          <a:xfrm>
            <a:off x="1143000" y="1122363"/>
            <a:ext cx="6858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4500"/>
              <a:t>자바 네트워크 프로그래밍</a:t>
            </a:r>
            <a:endParaRPr sz="8100"/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4" name="Shape 3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5" name="Google Shape;3405;g2ed361db987_0_829"/>
          <p:cNvSpPr/>
          <p:nvPr/>
        </p:nvSpPr>
        <p:spPr>
          <a:xfrm>
            <a:off x="614624" y="544050"/>
            <a:ext cx="6294300" cy="558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19025" lIns="0" spcFirstLastPara="1" rIns="0" wrap="square" tIns="119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800"/>
              <a:buFont typeface="Malgun Gothic"/>
              <a:buNone/>
            </a:pPr>
            <a:r>
              <a:rPr b="1" i="0" lang="en-US" sz="2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목차</a:t>
            </a:r>
            <a:endParaRPr b="1" i="0" sz="26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800"/>
              <a:buFont typeface="Malgun Gothic"/>
              <a:buNone/>
            </a:pPr>
            <a:r>
              <a:t/>
            </a:r>
            <a:endParaRPr b="1" i="0" sz="26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12700" lvl="0" marL="127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200"/>
              <a:buFont typeface="Malgun Gothic"/>
              <a:buAutoNum type="arabicPeriod"/>
            </a:pPr>
            <a:r>
              <a:rPr b="0" i="0" lang="en-US" sz="22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네트워크 기본 개념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" lvl="0" marL="127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200"/>
              <a:buFont typeface="Malgun Gothic"/>
              <a:buAutoNum type="arabicPeriod"/>
            </a:pPr>
            <a:r>
              <a:rPr b="0" i="0" lang="en-US" sz="22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자바 네트워크 API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2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- java.net</a:t>
            </a:r>
            <a:r>
              <a:rPr b="0" i="0" lang="en-US" sz="22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패키지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" lvl="0" marL="127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200"/>
              <a:buFont typeface="Malgun Gothic"/>
              <a:buAutoNum type="arabicPeriod"/>
            </a:pPr>
            <a:r>
              <a:rPr b="0" i="0" lang="en-US" sz="22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TCP/IP 소켓 프로그래밍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2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- 서버 소켓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2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- 클라이언트 소켓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" lvl="0" marL="127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200"/>
              <a:buFont typeface="Malgun Gothic"/>
              <a:buAutoNum type="arabicPeriod"/>
            </a:pPr>
            <a:r>
              <a:rPr b="0" i="0" lang="en-US" sz="22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UDP 소켓 프로그래밍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" lvl="0" marL="127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200"/>
              <a:buFont typeface="Malgun Gothic"/>
              <a:buAutoNum type="arabicPeriod"/>
            </a:pPr>
            <a:r>
              <a:rPr b="0" i="0" lang="en-US" sz="22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멀티스레드 서버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" lvl="0" marL="127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200"/>
              <a:buFont typeface="Malgun Gothic"/>
              <a:buAutoNum type="arabicPeriod"/>
            </a:pPr>
            <a:r>
              <a:rPr b="0" i="0" lang="en-US" sz="22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실습 예제 (채팅서버 구현)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0" name="Shape 3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1" name="Google Shape;3411;g2ed361db987_0_833"/>
          <p:cNvSpPr txBox="1"/>
          <p:nvPr/>
        </p:nvSpPr>
        <p:spPr>
          <a:xfrm>
            <a:off x="138331" y="269263"/>
            <a:ext cx="88104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Font typeface="Malgun Gothic"/>
              <a:buNone/>
            </a:pPr>
            <a:r>
              <a:rPr b="1" i="0" lang="en-US" sz="20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네트워크 기본 개념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800"/>
              <a:buFont typeface="Malgun Gothic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1.1 네트워크란?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Malgun Gothic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네트워크는 두 대 이상의 컴퓨터가 데이터를 공유하기 위해 연결된 구조입니다. 네트워크는 인터넷과 같은 광범위한 네트워크와 LAN과 같은 작은 네트워크로 나뉩니다.</a:t>
            </a:r>
            <a:endParaRPr b="0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t/>
            </a:r>
            <a:endParaRPr b="1" i="0" sz="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800"/>
              <a:buFont typeface="Malgun Gothic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1.2 프로토콜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Malgun Gothic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네트워크 통신에서 클라이언트와 서버 간 데이터를 주고 받기 위한 통신 규칙을 정의합니다. 대표적인 프로토콜로는 TCP (Transmission Control Protocol)와 UDP (User Datagram Protocol)가 있습니다.</a:t>
            </a:r>
            <a:endParaRPr b="0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None/>
            </a:pPr>
            <a:r>
              <a:t/>
            </a:r>
            <a:endParaRPr b="1" i="0" sz="1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descr="A diagram comparing UDP and TCP connections" id="3412" name="Google Shape;3412;g2ed361db987_0_8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8029" y="3249674"/>
            <a:ext cx="3800959" cy="2452835"/>
          </a:xfrm>
          <a:prstGeom prst="rect">
            <a:avLst/>
          </a:prstGeom>
          <a:noFill/>
          <a:ln>
            <a:noFill/>
          </a:ln>
        </p:spPr>
      </p:pic>
      <p:sp>
        <p:nvSpPr>
          <p:cNvPr id="3413" name="Google Shape;3413;g2ed361db987_0_833"/>
          <p:cNvSpPr txBox="1"/>
          <p:nvPr/>
        </p:nvSpPr>
        <p:spPr>
          <a:xfrm>
            <a:off x="3941555" y="3226875"/>
            <a:ext cx="5399700" cy="29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794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▪"/>
            </a:pPr>
            <a:r>
              <a:rPr b="0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TCP(Transmission Control Protocol)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r>
              <a:rPr b="0" i="0" lang="en-US" sz="13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Client와 Server 간 1:1 연결을 지향하며 신뢰할 수 있는 통신을   </a:t>
            </a:r>
            <a:endParaRPr b="0" i="0" sz="13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3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제공한다.  양단에 연결을 수립한 뒤 데이터를 전송하고 연결을    </a:t>
            </a:r>
            <a:endParaRPr b="0" i="0" sz="13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3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종료한다. 일반적인 HTTP 통신은 TCP 방식을 따르고 있다.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32323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7940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▪"/>
            </a:pPr>
            <a:r>
              <a:rPr b="0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UDP(User Datagram Protocol)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3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1:1 혹은 1:N 비연결을 지향하며 신뢰할 수 없는 통신을 제공한다.</a:t>
            </a:r>
            <a:br>
              <a:rPr b="0" i="0" lang="en-US" sz="13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</a:br>
            <a:r>
              <a:rPr b="0" i="0" lang="en-US" sz="13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TCP 와 달리 연결 설정 과정이 필요 없고, 단지 소켓의 생성과 </a:t>
            </a:r>
            <a:endParaRPr b="0" i="0" sz="13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3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데이터 송수신 과정만 존재한다.</a:t>
            </a:r>
            <a:r>
              <a:rPr b="0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en-US" sz="13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TCP 와 비교했을 때 신뢰할 수   </a:t>
            </a:r>
            <a:endParaRPr b="0" i="0" sz="13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3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없지만 연결 수립에 필요한 부하가  없고 보다 빠르다.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8" name="Shape 3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9" name="Google Shape;3419;g2ed361db987_0_840"/>
          <p:cNvSpPr txBox="1"/>
          <p:nvPr/>
        </p:nvSpPr>
        <p:spPr>
          <a:xfrm>
            <a:off x="138325" y="116875"/>
            <a:ext cx="8838900" cy="64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Font typeface="Malgun Gothic"/>
              <a:buNone/>
            </a:pPr>
            <a:r>
              <a:rPr b="1" i="0" lang="en-US" sz="20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네트워크 기본 개념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t/>
            </a:r>
            <a:endParaRPr b="1" i="0" sz="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8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유니캐스팅, 브로드캐스팅, 멀티캐스팅</a:t>
            </a:r>
            <a:endParaRPr b="1" i="0" sz="1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349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None/>
            </a:pPr>
            <a:r>
              <a:t/>
            </a:r>
            <a:endParaRPr b="1" i="0" sz="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- </a:t>
            </a:r>
            <a:r>
              <a:rPr b="1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유니캐스팅</a:t>
            </a:r>
            <a:endParaRPr b="1" i="0" sz="16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두 장치 간의 </a:t>
            </a:r>
            <a:r>
              <a:rPr b="1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1:1 통신</a:t>
            </a: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을 일컫는 것으로, 특정 장치의 </a:t>
            </a:r>
            <a:r>
              <a:rPr b="1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물리주소</a:t>
            </a: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(MAC:네트워크카드 고유값)를   </a:t>
            </a:r>
            <a:endParaRPr b="0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지정하여  통신하는 방식이다. 만일 동일한 내용을 여러 사용자에게 보내고자 하는 경우 </a:t>
            </a:r>
            <a:endParaRPr b="0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유니캐스트를 사용하면 각각의 </a:t>
            </a:r>
            <a:r>
              <a:rPr b="1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호스트별로 전송 데이터를  반복하여 </a:t>
            </a: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보내야 하니 </a:t>
            </a:r>
            <a:endParaRPr b="0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비효율적일 것이다.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- </a:t>
            </a:r>
            <a:r>
              <a:rPr b="1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브로드캐스팅</a:t>
            </a:r>
            <a:endParaRPr b="1" i="0" sz="16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</a:t>
            </a:r>
            <a:r>
              <a:rPr b="1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UDP</a:t>
            </a: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기반의 통신 방식으로 자신이 속해 있는 네트워크 내의 모든 호스트에게 데이터를 </a:t>
            </a:r>
            <a:endParaRPr b="0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전달하는 </a:t>
            </a:r>
            <a:r>
              <a:rPr b="1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1:N  통신 방식이다</a:t>
            </a: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내부의 모든 </a:t>
            </a:r>
            <a:r>
              <a:rPr b="1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호스트에게 동일한 데이터를 전송</a:t>
            </a: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하는 경우 </a:t>
            </a:r>
            <a:endParaRPr b="0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효율적으로 사용될 수 있다. 브로드캐스팅 시 수신지의 주소에는 브로드캐스트 주소를 </a:t>
            </a:r>
            <a:endParaRPr b="0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사용한다.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- </a:t>
            </a:r>
            <a:r>
              <a:rPr b="1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멀티캐스팅</a:t>
            </a:r>
            <a:endParaRPr b="1" i="0" sz="16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</a:t>
            </a:r>
            <a:r>
              <a:rPr b="1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특정 그룹에게만 데이터를 전달하는 </a:t>
            </a: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통신 방식이다. 유니캐스팅에 경우 동일한 데이터를 </a:t>
            </a:r>
            <a:endParaRPr b="0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여러 번 반복하여 보내야하고, 브로드캐스팅을 사용할 경우 원하지 않는 그룹에도 전달해야 </a:t>
            </a:r>
            <a:endParaRPr b="0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한다.</a:t>
            </a:r>
            <a:endParaRPr b="0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4" name="Shape 3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5" name="Google Shape;3425;g2ed361db987_0_1097"/>
          <p:cNvSpPr txBox="1"/>
          <p:nvPr/>
        </p:nvSpPr>
        <p:spPr>
          <a:xfrm>
            <a:off x="138325" y="116875"/>
            <a:ext cx="8838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Font typeface="Malgun Gothic"/>
              <a:buNone/>
            </a:pPr>
            <a:r>
              <a:rPr b="1" i="0" lang="en-US" sz="20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네트워크 기본 개념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t/>
            </a:r>
            <a:endParaRPr b="1" i="0" sz="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8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유니캐스팅, 브로드캐스팅, 멀티캐스팅</a:t>
            </a:r>
            <a:endParaRPr b="0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3426" name="Google Shape;3426;g2ed361db987_0_10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57000" y="1454550"/>
            <a:ext cx="5479600" cy="487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419" name="Google Shape;419;p17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8. 기본타입 &amp; 참조타입 </a:t>
            </a:r>
            <a:r>
              <a:rPr b="1" lang="en-US" sz="22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(2/4)</a:t>
            </a:r>
            <a:endParaRPr/>
          </a:p>
        </p:txBody>
      </p:sp>
      <p:sp>
        <p:nvSpPr>
          <p:cNvPr id="420" name="Google Shape;420;p17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421" name="Google Shape;421;p17"/>
          <p:cNvGraphicFramePr/>
          <p:nvPr/>
        </p:nvGraphicFramePr>
        <p:xfrm>
          <a:off x="4788024" y="16288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522050"/>
                <a:gridCol w="522050"/>
                <a:gridCol w="522050"/>
                <a:gridCol w="522050"/>
                <a:gridCol w="522050"/>
                <a:gridCol w="522050"/>
                <a:gridCol w="522050"/>
                <a:gridCol w="522050"/>
              </a:tblGrid>
              <a:tr h="50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22" name="Google Shape;422;p17"/>
          <p:cNvGraphicFramePr/>
          <p:nvPr/>
        </p:nvGraphicFramePr>
        <p:xfrm>
          <a:off x="251520" y="16288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522050"/>
                <a:gridCol w="522050"/>
                <a:gridCol w="522050"/>
                <a:gridCol w="522050"/>
                <a:gridCol w="522050"/>
                <a:gridCol w="522050"/>
                <a:gridCol w="522050"/>
                <a:gridCol w="522050"/>
              </a:tblGrid>
              <a:tr h="50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423" name="Google Shape;423;p17"/>
          <p:cNvSpPr txBox="1"/>
          <p:nvPr/>
        </p:nvSpPr>
        <p:spPr>
          <a:xfrm>
            <a:off x="251520" y="807095"/>
            <a:ext cx="74169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* 양수 127에 대한 음수 -127 구하기</a:t>
            </a:r>
            <a:endParaRPr b="1" i="0" sz="18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424" name="Google Shape;424;p17"/>
          <p:cNvGraphicFramePr/>
          <p:nvPr/>
        </p:nvGraphicFramePr>
        <p:xfrm>
          <a:off x="251520" y="21328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522050"/>
                <a:gridCol w="522050"/>
                <a:gridCol w="522050"/>
                <a:gridCol w="522050"/>
                <a:gridCol w="522050"/>
                <a:gridCol w="522050"/>
                <a:gridCol w="522050"/>
                <a:gridCol w="522050"/>
              </a:tblGrid>
              <a:tr h="50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128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64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32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16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8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4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2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25" name="Google Shape;425;p17"/>
          <p:cNvGraphicFramePr/>
          <p:nvPr/>
        </p:nvGraphicFramePr>
        <p:xfrm>
          <a:off x="4788024" y="21328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522050"/>
                <a:gridCol w="522050"/>
                <a:gridCol w="522050"/>
                <a:gridCol w="522050"/>
                <a:gridCol w="522050"/>
                <a:gridCol w="522050"/>
                <a:gridCol w="522050"/>
                <a:gridCol w="522050"/>
              </a:tblGrid>
              <a:tr h="50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128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64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32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16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8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4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2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426" name="Google Shape;426;p17"/>
          <p:cNvSpPr txBox="1"/>
          <p:nvPr/>
        </p:nvSpPr>
        <p:spPr>
          <a:xfrm>
            <a:off x="2163814" y="2771636"/>
            <a:ext cx="680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-128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27" name="Google Shape;427;p17"/>
          <p:cNvSpPr txBox="1"/>
          <p:nvPr/>
        </p:nvSpPr>
        <p:spPr>
          <a:xfrm>
            <a:off x="5364088" y="2780928"/>
            <a:ext cx="3081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64+32+16+8+4+2+1=127</a:t>
            </a:r>
            <a:endParaRPr b="1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28" name="Google Shape;428;p17"/>
          <p:cNvSpPr txBox="1"/>
          <p:nvPr/>
        </p:nvSpPr>
        <p:spPr>
          <a:xfrm>
            <a:off x="249193" y="1268760"/>
            <a:ext cx="7233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2진수를 10진수로 변환하면 -128과 127이 되는 것을 확인할 수 있다.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429" name="Google Shape;429;p17"/>
          <p:cNvGraphicFramePr/>
          <p:nvPr/>
        </p:nvGraphicFramePr>
        <p:xfrm>
          <a:off x="1045432" y="328498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522050"/>
                <a:gridCol w="522050"/>
                <a:gridCol w="522050"/>
                <a:gridCol w="522050"/>
                <a:gridCol w="522050"/>
                <a:gridCol w="522050"/>
                <a:gridCol w="522050"/>
                <a:gridCol w="522050"/>
              </a:tblGrid>
              <a:tr h="50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430" name="Google Shape;430;p17"/>
          <p:cNvSpPr txBox="1"/>
          <p:nvPr/>
        </p:nvSpPr>
        <p:spPr>
          <a:xfrm>
            <a:off x="408846" y="3356992"/>
            <a:ext cx="56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127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431" name="Google Shape;431;p17"/>
          <p:cNvGraphicFramePr/>
          <p:nvPr/>
        </p:nvGraphicFramePr>
        <p:xfrm>
          <a:off x="1045432" y="386104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522050"/>
                <a:gridCol w="522050"/>
                <a:gridCol w="522050"/>
                <a:gridCol w="522050"/>
                <a:gridCol w="522050"/>
                <a:gridCol w="522050"/>
                <a:gridCol w="522050"/>
                <a:gridCol w="522050"/>
              </a:tblGrid>
              <a:tr h="50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432" name="Google Shape;432;p17"/>
          <p:cNvSpPr txBox="1"/>
          <p:nvPr/>
        </p:nvSpPr>
        <p:spPr>
          <a:xfrm>
            <a:off x="325352" y="3923764"/>
            <a:ext cx="65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-127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33" name="Google Shape;433;p17"/>
          <p:cNvSpPr txBox="1"/>
          <p:nvPr/>
        </p:nvSpPr>
        <p:spPr>
          <a:xfrm>
            <a:off x="5392080" y="3390364"/>
            <a:ext cx="28953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127의 음수를 표현한다면 부호비트만 1로 바꾸면 되지 않을까?</a:t>
            </a:r>
            <a:endParaRPr b="1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🡪 실제로 구해보면  -1 임</a:t>
            </a:r>
            <a:endParaRPr b="1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434" name="Google Shape;434;p17"/>
          <p:cNvGraphicFramePr/>
          <p:nvPr/>
        </p:nvGraphicFramePr>
        <p:xfrm>
          <a:off x="1045432" y="479715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522050"/>
                <a:gridCol w="522050"/>
                <a:gridCol w="522050"/>
                <a:gridCol w="522050"/>
                <a:gridCol w="522050"/>
                <a:gridCol w="522050"/>
                <a:gridCol w="522050"/>
                <a:gridCol w="522050"/>
              </a:tblGrid>
              <a:tr h="50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435" name="Google Shape;435;p17"/>
          <p:cNvSpPr txBox="1"/>
          <p:nvPr/>
        </p:nvSpPr>
        <p:spPr>
          <a:xfrm>
            <a:off x="37320" y="4869160"/>
            <a:ext cx="1085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1의 보수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436" name="Google Shape;436;p17"/>
          <p:cNvGraphicFramePr/>
          <p:nvPr/>
        </p:nvGraphicFramePr>
        <p:xfrm>
          <a:off x="4708488" y="53012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522050"/>
              </a:tblGrid>
              <a:tr h="50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cxnSp>
        <p:nvCxnSpPr>
          <p:cNvPr id="437" name="Google Shape;437;p17"/>
          <p:cNvCxnSpPr/>
          <p:nvPr/>
        </p:nvCxnSpPr>
        <p:spPr>
          <a:xfrm>
            <a:off x="107504" y="4653136"/>
            <a:ext cx="85689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8" name="Google Shape;438;p17"/>
          <p:cNvSpPr txBox="1"/>
          <p:nvPr/>
        </p:nvSpPr>
        <p:spPr>
          <a:xfrm>
            <a:off x="4284182" y="5345080"/>
            <a:ext cx="405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70C0"/>
                </a:solidFill>
                <a:latin typeface="Malgun Gothic"/>
                <a:ea typeface="Malgun Gothic"/>
                <a:cs typeface="Malgun Gothic"/>
                <a:sym typeface="Malgun Gothic"/>
              </a:rPr>
              <a:t>+</a:t>
            </a:r>
            <a:endParaRPr b="1" i="0" sz="2400" u="none" cap="none" strike="noStrike">
              <a:solidFill>
                <a:srgbClr val="0070C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439" name="Google Shape;439;p17"/>
          <p:cNvGraphicFramePr/>
          <p:nvPr/>
        </p:nvGraphicFramePr>
        <p:xfrm>
          <a:off x="1051905" y="590707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522050"/>
                <a:gridCol w="522050"/>
                <a:gridCol w="522050"/>
                <a:gridCol w="522050"/>
                <a:gridCol w="522050"/>
                <a:gridCol w="522050"/>
                <a:gridCol w="522050"/>
                <a:gridCol w="522050"/>
              </a:tblGrid>
              <a:tr h="50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cxnSp>
        <p:nvCxnSpPr>
          <p:cNvPr id="440" name="Google Shape;440;p17"/>
          <p:cNvCxnSpPr/>
          <p:nvPr/>
        </p:nvCxnSpPr>
        <p:spPr>
          <a:xfrm>
            <a:off x="292209" y="5848949"/>
            <a:ext cx="51150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1" name="Google Shape;441;p17"/>
          <p:cNvSpPr txBox="1"/>
          <p:nvPr/>
        </p:nvSpPr>
        <p:spPr>
          <a:xfrm>
            <a:off x="62776" y="6011996"/>
            <a:ext cx="1085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2의 보수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42" name="Google Shape;442;p17"/>
          <p:cNvSpPr txBox="1"/>
          <p:nvPr/>
        </p:nvSpPr>
        <p:spPr>
          <a:xfrm>
            <a:off x="5407104" y="4859868"/>
            <a:ext cx="3557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127의 이진수와 2의 보수의 합은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0이 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즉, 10000001이 -127이다.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0" name="Shape 3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1" name="Google Shape;3431;g2ed361db987_0_846"/>
          <p:cNvSpPr txBox="1"/>
          <p:nvPr/>
        </p:nvSpPr>
        <p:spPr>
          <a:xfrm>
            <a:off x="138331" y="116863"/>
            <a:ext cx="88104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Font typeface="Malgun Gothic"/>
              <a:buNone/>
            </a:pPr>
            <a:r>
              <a:rPr b="1" i="0" lang="en-US" sz="20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네트워크 기본 개념</a:t>
            </a:r>
            <a:endParaRPr b="1" i="0" sz="1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800"/>
              <a:buFont typeface="Malgun Gothic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1.3 IP 주소와 포트 번호</a:t>
            </a:r>
            <a:endParaRPr b="1" i="0" sz="1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32" name="Google Shape;3432;g2ed361db987_0_846"/>
          <p:cNvSpPr txBox="1"/>
          <p:nvPr/>
        </p:nvSpPr>
        <p:spPr>
          <a:xfrm>
            <a:off x="17325" y="1013850"/>
            <a:ext cx="8894700" cy="56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Noto Sans Symbols"/>
              <a:buChar char="▪"/>
            </a:pPr>
            <a:r>
              <a:rPr b="1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IP 주소란?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IP 주소(Internet Protocol address)**는 네트워크 상에서 장치들을 식별하고 통신을 하기 위해 사용되는   </a:t>
            </a:r>
            <a:endParaRPr b="0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고유한 주소입니다.</a:t>
            </a:r>
            <a:endParaRPr b="1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r>
              <a:t/>
            </a:r>
            <a:endParaRPr b="1" i="0" sz="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Noto Sans Symbols"/>
              <a:buChar char="▪"/>
            </a:pPr>
            <a:r>
              <a:rPr b="1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IP 주소 체계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r>
              <a:t/>
            </a:r>
            <a:endParaRPr b="1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Malgun Gothic"/>
              <a:buNone/>
            </a:pPr>
            <a:r>
              <a:rPr b="1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IPv4 주소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</a:t>
            </a:r>
            <a:r>
              <a:rPr b="1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32비트</a:t>
            </a: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길이의 주소로, 4개의 8비트 옥텟으로 구성됩니다. 각 옥텟은 0에서 255까지의 값을 가질 수 </a:t>
            </a:r>
            <a:endParaRPr b="0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있습니다.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IPv4 주소의 예: 192.168.0.1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r>
              <a:t/>
            </a:r>
            <a:endParaRPr b="1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Malgun Gothic"/>
              <a:buNone/>
            </a:pPr>
            <a:r>
              <a:rPr b="1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IPv6 주소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</a:t>
            </a:r>
            <a:r>
              <a:rPr b="1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128비트</a:t>
            </a: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길이의 주소로, 16비트씩 8개의 블록으로 구성됩니다. 각 블록은 </a:t>
            </a:r>
            <a:r>
              <a:rPr b="1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콜론(:)</a:t>
            </a: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으로 구분됩니다.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IPv6 주소의 예: 2001:0db8:85a3:0000:0000:8a2e:0370:7334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r>
              <a:t/>
            </a:r>
            <a:endParaRPr b="1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Noto Sans Symbols"/>
              <a:buChar char="▪"/>
            </a:pPr>
            <a:r>
              <a:rPr b="1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IP 주소의 클래스와 서브넷</a:t>
            </a:r>
            <a:endParaRPr b="1" i="0" sz="16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r>
              <a:t/>
            </a:r>
            <a:endParaRPr b="1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Malgun Gothic"/>
              <a:buNone/>
            </a:pPr>
            <a:r>
              <a:rPr b="1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IPv4 클래스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IPv4 주소는 네트워크 크기에 따라 A, B, C, D, E 클래스의 5가지로 나눌 수 있습니다.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8900" lvl="1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Malgun Gothic"/>
              <a:buChar char="•"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클래스 A: 1. 0 . 0. 0 부터 126.255.255.255까지 (대규모 네트워크)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8900" lvl="1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Malgun Gothic"/>
              <a:buChar char="•"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클래스 B: 128.0.0.0부터 191.255.255.255까지 (중간 규모 네트워크)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8900" lvl="1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Malgun Gothic"/>
              <a:buChar char="•"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클래스 C: 192.0.0.0부터 223.255.255.255까지 (소규모 네트워크)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8900" lvl="1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Malgun Gothic"/>
              <a:buChar char="•"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클래스 D: 224.0.0.0부터 239.255.255.255까지 (멀티캐스트)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8900" lvl="1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Malgun Gothic"/>
              <a:buChar char="•"/>
            </a:pPr>
            <a:r>
              <a:rPr b="0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클래스 E: 240.0.0.0부터 255.255.255.255까지 (향 후 사용을 위한 예약)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33" name="Google Shape;3433;g2ed361db987_0_846"/>
          <p:cNvGrpSpPr/>
          <p:nvPr/>
        </p:nvGrpSpPr>
        <p:grpSpPr>
          <a:xfrm>
            <a:off x="6016139" y="5134143"/>
            <a:ext cx="3078859" cy="775581"/>
            <a:chOff x="8028289" y="5171768"/>
            <a:chExt cx="3078859" cy="775581"/>
          </a:xfrm>
        </p:grpSpPr>
        <p:sp>
          <p:nvSpPr>
            <p:cNvPr id="3434" name="Google Shape;3434;g2ed361db987_0_846"/>
            <p:cNvSpPr/>
            <p:nvPr/>
          </p:nvSpPr>
          <p:spPr>
            <a:xfrm>
              <a:off x="8028289" y="5171768"/>
              <a:ext cx="693300" cy="147600"/>
            </a:xfrm>
            <a:prstGeom prst="rect">
              <a:avLst/>
            </a:prstGeom>
            <a:solidFill>
              <a:srgbClr val="C55A1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NetID</a:t>
              </a:r>
              <a:endParaRPr b="0" i="0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35" name="Google Shape;3435;g2ed361db987_0_846"/>
            <p:cNvSpPr/>
            <p:nvPr/>
          </p:nvSpPr>
          <p:spPr>
            <a:xfrm>
              <a:off x="8821016" y="5171768"/>
              <a:ext cx="693300" cy="147600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HostID</a:t>
              </a:r>
              <a:endParaRPr b="0" i="0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36" name="Google Shape;3436;g2ed361db987_0_846"/>
            <p:cNvSpPr/>
            <p:nvPr/>
          </p:nvSpPr>
          <p:spPr>
            <a:xfrm>
              <a:off x="9613743" y="5171768"/>
              <a:ext cx="693300" cy="147600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HostID</a:t>
              </a:r>
              <a:endParaRPr b="0" i="0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37" name="Google Shape;3437;g2ed361db987_0_846"/>
            <p:cNvSpPr/>
            <p:nvPr/>
          </p:nvSpPr>
          <p:spPr>
            <a:xfrm>
              <a:off x="10406470" y="5171768"/>
              <a:ext cx="693300" cy="147600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HostID</a:t>
              </a:r>
              <a:endParaRPr b="0" i="0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38" name="Google Shape;3438;g2ed361db987_0_846"/>
            <p:cNvSpPr/>
            <p:nvPr/>
          </p:nvSpPr>
          <p:spPr>
            <a:xfrm>
              <a:off x="8031979" y="5471545"/>
              <a:ext cx="693300" cy="147600"/>
            </a:xfrm>
            <a:prstGeom prst="rect">
              <a:avLst/>
            </a:prstGeom>
            <a:solidFill>
              <a:srgbClr val="C55A1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NetID</a:t>
              </a:r>
              <a:endParaRPr b="0" i="0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39" name="Google Shape;3439;g2ed361db987_0_846"/>
            <p:cNvSpPr/>
            <p:nvPr/>
          </p:nvSpPr>
          <p:spPr>
            <a:xfrm>
              <a:off x="8824705" y="5471545"/>
              <a:ext cx="693300" cy="147600"/>
            </a:xfrm>
            <a:prstGeom prst="rect">
              <a:avLst/>
            </a:prstGeom>
            <a:solidFill>
              <a:srgbClr val="C55A1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NetID</a:t>
              </a:r>
              <a:endParaRPr b="0" i="0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40" name="Google Shape;3440;g2ed361db987_0_846"/>
            <p:cNvSpPr/>
            <p:nvPr/>
          </p:nvSpPr>
          <p:spPr>
            <a:xfrm>
              <a:off x="9617432" y="5471545"/>
              <a:ext cx="693300" cy="147600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HostID</a:t>
              </a:r>
              <a:endParaRPr b="0" i="0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41" name="Google Shape;3441;g2ed361db987_0_846"/>
            <p:cNvSpPr/>
            <p:nvPr/>
          </p:nvSpPr>
          <p:spPr>
            <a:xfrm>
              <a:off x="10410159" y="5471545"/>
              <a:ext cx="693300" cy="147600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HostID</a:t>
              </a:r>
              <a:endParaRPr b="0" i="0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42" name="Google Shape;3442;g2ed361db987_0_846"/>
            <p:cNvSpPr/>
            <p:nvPr/>
          </p:nvSpPr>
          <p:spPr>
            <a:xfrm>
              <a:off x="8035668" y="5799749"/>
              <a:ext cx="693300" cy="147600"/>
            </a:xfrm>
            <a:prstGeom prst="rect">
              <a:avLst/>
            </a:prstGeom>
            <a:solidFill>
              <a:srgbClr val="C55A1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NetID</a:t>
              </a:r>
              <a:endParaRPr b="0" i="0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43" name="Google Shape;3443;g2ed361db987_0_846"/>
            <p:cNvSpPr/>
            <p:nvPr/>
          </p:nvSpPr>
          <p:spPr>
            <a:xfrm>
              <a:off x="8828395" y="5799749"/>
              <a:ext cx="693300" cy="147600"/>
            </a:xfrm>
            <a:prstGeom prst="rect">
              <a:avLst/>
            </a:prstGeom>
            <a:solidFill>
              <a:srgbClr val="C55A1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NetID</a:t>
              </a:r>
              <a:endParaRPr b="0" i="0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44" name="Google Shape;3444;g2ed361db987_0_846"/>
            <p:cNvSpPr/>
            <p:nvPr/>
          </p:nvSpPr>
          <p:spPr>
            <a:xfrm>
              <a:off x="9621121" y="5799749"/>
              <a:ext cx="693300" cy="147600"/>
            </a:xfrm>
            <a:prstGeom prst="rect">
              <a:avLst/>
            </a:prstGeom>
            <a:solidFill>
              <a:srgbClr val="C55A1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NetID</a:t>
              </a:r>
              <a:endParaRPr b="0" i="0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45" name="Google Shape;3445;g2ed361db987_0_846"/>
            <p:cNvSpPr/>
            <p:nvPr/>
          </p:nvSpPr>
          <p:spPr>
            <a:xfrm>
              <a:off x="10413848" y="5799749"/>
              <a:ext cx="693300" cy="147600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HostID</a:t>
              </a:r>
              <a:endParaRPr b="0" i="0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9" name="Shape 3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" name="Google Shape;3450;g2ed361db987_0_863"/>
          <p:cNvSpPr txBox="1"/>
          <p:nvPr/>
        </p:nvSpPr>
        <p:spPr>
          <a:xfrm>
            <a:off x="138331" y="269263"/>
            <a:ext cx="881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Font typeface="Malgun Gothic"/>
              <a:buNone/>
            </a:pPr>
            <a:r>
              <a:rPr b="1" i="0" lang="en-US" sz="20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네트워크 기본 개념</a:t>
            </a:r>
            <a:endParaRPr b="1" i="0" sz="1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51" name="Google Shape;3451;g2ed361db987_0_863"/>
          <p:cNvSpPr txBox="1"/>
          <p:nvPr/>
        </p:nvSpPr>
        <p:spPr>
          <a:xfrm>
            <a:off x="339304" y="837125"/>
            <a:ext cx="8609400" cy="55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- 3.2 서브넷 마스크</a:t>
            </a:r>
            <a:endParaRPr b="1" i="0" sz="1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서브넷 마스크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는 IP 주소를 네트워크 부분과 호스트 부분으로 나누는 데 사용됩니다.</a:t>
            </a:r>
            <a:endParaRPr b="0" i="0" sz="1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예: 서브넷 마스크 </a:t>
            </a: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255.255.255.0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은 네트워크 부분이 </a:t>
            </a: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24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비트이고, 호스트 부분이 </a:t>
            </a: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비트입니다.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t/>
            </a:r>
            <a:endParaRPr b="1" i="0" sz="9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700"/>
              <a:buFont typeface="Noto Sans Symbols"/>
              <a:buChar char="▪"/>
            </a:pPr>
            <a:r>
              <a:rPr b="1" i="0" lang="en-US" sz="17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IP 주소 할당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t/>
            </a:r>
            <a:endParaRPr b="1" i="0" sz="9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Malgun Gothic"/>
              <a:buNone/>
            </a:pP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-고정 IP와 동적 IP</a:t>
            </a:r>
            <a:endParaRPr b="1" i="0" sz="1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Malgun Gothic"/>
              <a:buNone/>
            </a:pPr>
            <a:r>
              <a:t/>
            </a:r>
            <a:endParaRPr b="1" i="0" sz="1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고정 IP 주소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: 변하지 않는 주소. 서버나 네트워크 장비에 주로 사용됩니다.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동적 IP 주소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: 필요에 따라 동적으로 할당되는 주소. </a:t>
            </a:r>
            <a:endParaRPr b="0" i="0" sz="1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   DHCP(</a:t>
            </a:r>
            <a:r>
              <a:rPr b="0" i="0" lang="en-US" sz="1500" u="none" cap="none" strike="noStrike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Dynamic Host Configuration Protocol)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b="0" i="0" sz="1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   서버가 이를 관리합니다.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t/>
            </a:r>
            <a:endParaRPr b="1" i="0" sz="9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Malgun Gothic"/>
              <a:buNone/>
            </a:pP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공인 IP와 사설 IP</a:t>
            </a:r>
            <a:endParaRPr b="1" i="0" sz="1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Malgun Gothic"/>
              <a:buNone/>
            </a:pPr>
            <a:r>
              <a:t/>
            </a:r>
            <a:endParaRPr b="1" i="0" sz="1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공인 IP 주소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: 인터넷에서 유일한 주소. ISP(</a:t>
            </a:r>
            <a:r>
              <a:rPr b="0" i="0" lang="en-US" sz="10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인터넷서비스제공회사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)가</a:t>
            </a:r>
            <a:endParaRPr b="0" i="0" sz="1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   할당합니다.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사설 IP 주소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: 내부 네트워크에서 사용되는 주소. </a:t>
            </a:r>
            <a:endParaRPr b="0" i="0" sz="1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예: </a:t>
            </a: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192.168.0.0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부터 </a:t>
            </a: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192.168.255.255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까지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5" name="Shape 3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6" name="Google Shape;3456;g2ed361db987_0_1104"/>
          <p:cNvSpPr txBox="1"/>
          <p:nvPr/>
        </p:nvSpPr>
        <p:spPr>
          <a:xfrm>
            <a:off x="138331" y="269263"/>
            <a:ext cx="881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Font typeface="Malgun Gothic"/>
              <a:buNone/>
            </a:pPr>
            <a:r>
              <a:rPr b="1" i="0" lang="en-US" sz="20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네트워크 기본 개념</a:t>
            </a:r>
            <a:endParaRPr b="1" i="0" sz="1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3457" name="Google Shape;3457;g2ed361db987_0_1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4801" y="1014950"/>
            <a:ext cx="7575875" cy="4743500"/>
          </a:xfrm>
          <a:prstGeom prst="rect">
            <a:avLst/>
          </a:prstGeom>
          <a:noFill/>
          <a:ln cap="flat" cmpd="sng" w="9525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2" name="Shape 3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3" name="Google Shape;3463;g2ed361db987_0_869"/>
          <p:cNvSpPr/>
          <p:nvPr/>
        </p:nvSpPr>
        <p:spPr>
          <a:xfrm>
            <a:off x="5752836" y="988198"/>
            <a:ext cx="2430000" cy="5124600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64" name="Google Shape;3464;g2ed361db987_0_869"/>
          <p:cNvSpPr/>
          <p:nvPr/>
        </p:nvSpPr>
        <p:spPr>
          <a:xfrm>
            <a:off x="267101" y="2370549"/>
            <a:ext cx="5269800" cy="3183300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65" name="Google Shape;3465;g2ed361db987_0_869"/>
          <p:cNvSpPr txBox="1"/>
          <p:nvPr/>
        </p:nvSpPr>
        <p:spPr>
          <a:xfrm>
            <a:off x="138331" y="269263"/>
            <a:ext cx="881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Font typeface="Malgun Gothic"/>
              <a:buNone/>
            </a:pPr>
            <a:r>
              <a:rPr b="1" i="0" lang="en-US" sz="20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네트워크 기본 개념</a:t>
            </a:r>
            <a:endParaRPr b="1" i="0" sz="1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66" name="Google Shape;3466;g2ed361db987_0_869"/>
          <p:cNvSpPr/>
          <p:nvPr/>
        </p:nvSpPr>
        <p:spPr>
          <a:xfrm>
            <a:off x="1044676" y="3588889"/>
            <a:ext cx="491100" cy="4944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PC1</a:t>
            </a:r>
            <a:endParaRPr b="0" i="0" sz="12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67" name="Google Shape;3467;g2ed361db987_0_869"/>
          <p:cNvSpPr/>
          <p:nvPr/>
        </p:nvSpPr>
        <p:spPr>
          <a:xfrm>
            <a:off x="514450" y="3537575"/>
            <a:ext cx="336300" cy="5943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모바일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8" name="Google Shape;3468;g2ed361db987_0_869"/>
          <p:cNvSpPr/>
          <p:nvPr/>
        </p:nvSpPr>
        <p:spPr>
          <a:xfrm>
            <a:off x="1846127" y="1905217"/>
            <a:ext cx="620700" cy="2889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공유기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9" name="Google Shape;3469;g2ed361db987_0_869"/>
          <p:cNvSpPr/>
          <p:nvPr/>
        </p:nvSpPr>
        <p:spPr>
          <a:xfrm>
            <a:off x="6027821" y="1827272"/>
            <a:ext cx="620700" cy="4944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ISP</a:t>
            </a:r>
            <a:endParaRPr b="0" i="0" sz="24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70" name="Google Shape;3470;g2ed361db987_0_869"/>
          <p:cNvSpPr/>
          <p:nvPr/>
        </p:nvSpPr>
        <p:spPr>
          <a:xfrm>
            <a:off x="1781009" y="3587412"/>
            <a:ext cx="491100" cy="4944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PC2</a:t>
            </a:r>
            <a:endParaRPr b="0" i="0" sz="12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471" name="Google Shape;3471;g2ed361db987_0_869"/>
          <p:cNvCxnSpPr>
            <a:stCxn id="3468" idx="2"/>
            <a:endCxn id="3467" idx="0"/>
          </p:cNvCxnSpPr>
          <p:nvPr/>
        </p:nvCxnSpPr>
        <p:spPr>
          <a:xfrm flipH="1">
            <a:off x="682577" y="2194117"/>
            <a:ext cx="1473900" cy="13434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472" name="Google Shape;3472;g2ed361db987_0_869"/>
          <p:cNvCxnSpPr>
            <a:stCxn id="3468" idx="2"/>
            <a:endCxn id="3466" idx="0"/>
          </p:cNvCxnSpPr>
          <p:nvPr/>
        </p:nvCxnSpPr>
        <p:spPr>
          <a:xfrm flipH="1">
            <a:off x="1290077" y="2194117"/>
            <a:ext cx="866400" cy="13947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473" name="Google Shape;3473;g2ed361db987_0_869"/>
          <p:cNvCxnSpPr>
            <a:stCxn id="3468" idx="2"/>
            <a:endCxn id="3470" idx="0"/>
          </p:cNvCxnSpPr>
          <p:nvPr/>
        </p:nvCxnSpPr>
        <p:spPr>
          <a:xfrm flipH="1">
            <a:off x="2026577" y="2194117"/>
            <a:ext cx="129900" cy="13932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474" name="Google Shape;3474;g2ed361db987_0_869"/>
          <p:cNvCxnSpPr>
            <a:stCxn id="3469" idx="1"/>
            <a:endCxn id="3468" idx="3"/>
          </p:cNvCxnSpPr>
          <p:nvPr/>
        </p:nvCxnSpPr>
        <p:spPr>
          <a:xfrm rot="10800000">
            <a:off x="2466821" y="2049572"/>
            <a:ext cx="3561000" cy="249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475" name="Google Shape;3475;g2ed361db987_0_869"/>
          <p:cNvSpPr/>
          <p:nvPr/>
        </p:nvSpPr>
        <p:spPr>
          <a:xfrm>
            <a:off x="2582312" y="3587412"/>
            <a:ext cx="491100" cy="4944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PC3</a:t>
            </a:r>
            <a:endParaRPr b="0" i="0" sz="12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76" name="Google Shape;3476;g2ed361db987_0_869"/>
          <p:cNvSpPr/>
          <p:nvPr/>
        </p:nvSpPr>
        <p:spPr>
          <a:xfrm>
            <a:off x="2475089" y="2866326"/>
            <a:ext cx="620700" cy="2889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스위치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77" name="Google Shape;3477;g2ed361db987_0_869"/>
          <p:cNvCxnSpPr>
            <a:stCxn id="3468" idx="2"/>
            <a:endCxn id="3476" idx="0"/>
          </p:cNvCxnSpPr>
          <p:nvPr/>
        </p:nvCxnSpPr>
        <p:spPr>
          <a:xfrm>
            <a:off x="2156477" y="2194117"/>
            <a:ext cx="629100" cy="6723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478" name="Google Shape;3478;g2ed361db987_0_869"/>
          <p:cNvCxnSpPr>
            <a:stCxn id="3476" idx="2"/>
            <a:endCxn id="3475" idx="0"/>
          </p:cNvCxnSpPr>
          <p:nvPr/>
        </p:nvCxnSpPr>
        <p:spPr>
          <a:xfrm>
            <a:off x="2785439" y="3155226"/>
            <a:ext cx="42300" cy="4323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479" name="Google Shape;3479;g2ed361db987_0_869"/>
          <p:cNvSpPr/>
          <p:nvPr/>
        </p:nvSpPr>
        <p:spPr>
          <a:xfrm>
            <a:off x="3385975" y="3587412"/>
            <a:ext cx="491100" cy="4944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PC4</a:t>
            </a:r>
            <a:endParaRPr b="0" i="0" sz="12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480" name="Google Shape;3480;g2ed361db987_0_869"/>
          <p:cNvCxnSpPr>
            <a:stCxn id="3476" idx="2"/>
            <a:endCxn id="3479" idx="0"/>
          </p:cNvCxnSpPr>
          <p:nvPr/>
        </p:nvCxnSpPr>
        <p:spPr>
          <a:xfrm>
            <a:off x="2785439" y="3155226"/>
            <a:ext cx="846000" cy="4323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481" name="Google Shape;3481;g2ed361db987_0_869"/>
          <p:cNvSpPr/>
          <p:nvPr/>
        </p:nvSpPr>
        <p:spPr>
          <a:xfrm>
            <a:off x="4312325" y="3690275"/>
            <a:ext cx="780900" cy="2889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공유기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82" name="Google Shape;3482;g2ed361db987_0_869"/>
          <p:cNvCxnSpPr>
            <a:stCxn id="3468" idx="2"/>
            <a:endCxn id="3481" idx="0"/>
          </p:cNvCxnSpPr>
          <p:nvPr/>
        </p:nvCxnSpPr>
        <p:spPr>
          <a:xfrm>
            <a:off x="2156477" y="2194117"/>
            <a:ext cx="2546400" cy="14961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483" name="Google Shape;3483;g2ed361db987_0_869"/>
          <p:cNvSpPr/>
          <p:nvPr/>
        </p:nvSpPr>
        <p:spPr>
          <a:xfrm>
            <a:off x="4040946" y="4570182"/>
            <a:ext cx="491100" cy="4944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PC5</a:t>
            </a:r>
            <a:endParaRPr b="0" i="0" sz="12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84" name="Google Shape;3484;g2ed361db987_0_869"/>
          <p:cNvSpPr/>
          <p:nvPr/>
        </p:nvSpPr>
        <p:spPr>
          <a:xfrm>
            <a:off x="4886487" y="4570182"/>
            <a:ext cx="491100" cy="4944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PC6</a:t>
            </a:r>
            <a:endParaRPr b="0" i="0" sz="12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485" name="Google Shape;3485;g2ed361db987_0_869"/>
          <p:cNvCxnSpPr>
            <a:stCxn id="3481" idx="2"/>
            <a:endCxn id="3483" idx="0"/>
          </p:cNvCxnSpPr>
          <p:nvPr/>
        </p:nvCxnSpPr>
        <p:spPr>
          <a:xfrm flipH="1">
            <a:off x="4286375" y="3979175"/>
            <a:ext cx="416400" cy="591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486" name="Google Shape;3486;g2ed361db987_0_869"/>
          <p:cNvCxnSpPr>
            <a:stCxn id="3481" idx="2"/>
            <a:endCxn id="3484" idx="0"/>
          </p:cNvCxnSpPr>
          <p:nvPr/>
        </p:nvCxnSpPr>
        <p:spPr>
          <a:xfrm>
            <a:off x="4702775" y="3979175"/>
            <a:ext cx="429300" cy="591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487" name="Google Shape;3487;g2ed361db987_0_869"/>
          <p:cNvSpPr txBox="1"/>
          <p:nvPr/>
        </p:nvSpPr>
        <p:spPr>
          <a:xfrm>
            <a:off x="268875" y="2396700"/>
            <a:ext cx="1473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(Local Area Network)</a:t>
            </a:r>
            <a:endParaRPr b="1" i="0" sz="1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88" name="Google Shape;3488;g2ed361db987_0_869"/>
          <p:cNvSpPr/>
          <p:nvPr/>
        </p:nvSpPr>
        <p:spPr>
          <a:xfrm>
            <a:off x="7302349" y="1649125"/>
            <a:ext cx="675000" cy="2328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공유기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89" name="Google Shape;3489;g2ed361db987_0_869"/>
          <p:cNvCxnSpPr>
            <a:stCxn id="3488" idx="3"/>
            <a:endCxn id="3490" idx="1"/>
          </p:cNvCxnSpPr>
          <p:nvPr/>
        </p:nvCxnSpPr>
        <p:spPr>
          <a:xfrm>
            <a:off x="7977349" y="1765525"/>
            <a:ext cx="485100" cy="3309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491" name="Google Shape;3491;g2ed361db987_0_869"/>
          <p:cNvCxnSpPr>
            <a:stCxn id="3488" idx="3"/>
            <a:endCxn id="3492" idx="0"/>
          </p:cNvCxnSpPr>
          <p:nvPr/>
        </p:nvCxnSpPr>
        <p:spPr>
          <a:xfrm flipH="1" rot="10800000">
            <a:off x="7977349" y="1250425"/>
            <a:ext cx="656700" cy="5151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490" name="Google Shape;3490;g2ed361db987_0_869"/>
          <p:cNvSpPr/>
          <p:nvPr/>
        </p:nvSpPr>
        <p:spPr>
          <a:xfrm>
            <a:off x="8462351" y="1896980"/>
            <a:ext cx="396000" cy="3987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PC</a:t>
            </a:r>
            <a:endParaRPr b="0" i="0" sz="12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92" name="Google Shape;3492;g2ed361db987_0_869"/>
          <p:cNvSpPr/>
          <p:nvPr/>
        </p:nvSpPr>
        <p:spPr>
          <a:xfrm>
            <a:off x="8436152" y="1250315"/>
            <a:ext cx="396000" cy="3987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PC</a:t>
            </a:r>
            <a:endParaRPr b="0" i="0" sz="12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493" name="Google Shape;3493;g2ed361db987_0_869"/>
          <p:cNvCxnSpPr>
            <a:stCxn id="3469" idx="2"/>
            <a:endCxn id="3494" idx="1"/>
          </p:cNvCxnSpPr>
          <p:nvPr/>
        </p:nvCxnSpPr>
        <p:spPr>
          <a:xfrm flipH="1" rot="-5400000">
            <a:off x="5242721" y="3417122"/>
            <a:ext cx="3261000" cy="1070100"/>
          </a:xfrm>
          <a:prstGeom prst="bent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495" name="Google Shape;3495;g2ed361db987_0_869"/>
          <p:cNvCxnSpPr>
            <a:stCxn id="3469" idx="3"/>
            <a:endCxn id="3496" idx="1"/>
          </p:cNvCxnSpPr>
          <p:nvPr/>
        </p:nvCxnSpPr>
        <p:spPr>
          <a:xfrm>
            <a:off x="6648521" y="2074472"/>
            <a:ext cx="724500" cy="2226600"/>
          </a:xfrm>
          <a:prstGeom prst="bentConnector3">
            <a:avLst>
              <a:gd fmla="val 49997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497" name="Google Shape;3497;g2ed361db987_0_869"/>
          <p:cNvCxnSpPr>
            <a:stCxn id="3469" idx="0"/>
            <a:endCxn id="3488" idx="0"/>
          </p:cNvCxnSpPr>
          <p:nvPr/>
        </p:nvCxnSpPr>
        <p:spPr>
          <a:xfrm rot="-5400000">
            <a:off x="6899921" y="1087322"/>
            <a:ext cx="178200" cy="1301700"/>
          </a:xfrm>
          <a:prstGeom prst="bentConnector3">
            <a:avLst>
              <a:gd fmla="val 233598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498" name="Google Shape;3498;g2ed361db987_0_869"/>
          <p:cNvSpPr/>
          <p:nvPr/>
        </p:nvSpPr>
        <p:spPr>
          <a:xfrm>
            <a:off x="7337665" y="2907228"/>
            <a:ext cx="675000" cy="2328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공유기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99" name="Google Shape;3499;g2ed361db987_0_869"/>
          <p:cNvCxnSpPr>
            <a:stCxn id="3498" idx="3"/>
            <a:endCxn id="3500" idx="1"/>
          </p:cNvCxnSpPr>
          <p:nvPr/>
        </p:nvCxnSpPr>
        <p:spPr>
          <a:xfrm>
            <a:off x="8012665" y="3023628"/>
            <a:ext cx="475800" cy="3309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501" name="Google Shape;3501;g2ed361db987_0_869"/>
          <p:cNvCxnSpPr>
            <a:stCxn id="3498" idx="3"/>
            <a:endCxn id="3502" idx="0"/>
          </p:cNvCxnSpPr>
          <p:nvPr/>
        </p:nvCxnSpPr>
        <p:spPr>
          <a:xfrm flipH="1" rot="10800000">
            <a:off x="8012665" y="2508528"/>
            <a:ext cx="647700" cy="5151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500" name="Google Shape;3500;g2ed361db987_0_869"/>
          <p:cNvSpPr/>
          <p:nvPr/>
        </p:nvSpPr>
        <p:spPr>
          <a:xfrm>
            <a:off x="8488550" y="3155084"/>
            <a:ext cx="396000" cy="3987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PC</a:t>
            </a:r>
            <a:endParaRPr b="0" i="0" sz="12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02" name="Google Shape;3502;g2ed361db987_0_869"/>
          <p:cNvSpPr/>
          <p:nvPr/>
        </p:nvSpPr>
        <p:spPr>
          <a:xfrm>
            <a:off x="8462351" y="2508419"/>
            <a:ext cx="396000" cy="3987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PC</a:t>
            </a:r>
            <a:endParaRPr b="0" i="0" sz="12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96" name="Google Shape;3496;g2ed361db987_0_869"/>
          <p:cNvSpPr/>
          <p:nvPr/>
        </p:nvSpPr>
        <p:spPr>
          <a:xfrm>
            <a:off x="7372980" y="4184756"/>
            <a:ext cx="675000" cy="2328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공유기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03" name="Google Shape;3503;g2ed361db987_0_869"/>
          <p:cNvCxnSpPr>
            <a:stCxn id="3496" idx="3"/>
            <a:endCxn id="3504" idx="1"/>
          </p:cNvCxnSpPr>
          <p:nvPr/>
        </p:nvCxnSpPr>
        <p:spPr>
          <a:xfrm>
            <a:off x="8047980" y="4301156"/>
            <a:ext cx="466800" cy="3309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505" name="Google Shape;3505;g2ed361db987_0_869"/>
          <p:cNvCxnSpPr>
            <a:stCxn id="3496" idx="3"/>
            <a:endCxn id="3506" idx="0"/>
          </p:cNvCxnSpPr>
          <p:nvPr/>
        </p:nvCxnSpPr>
        <p:spPr>
          <a:xfrm flipH="1" rot="10800000">
            <a:off x="8047980" y="3786056"/>
            <a:ext cx="638700" cy="5151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504" name="Google Shape;3504;g2ed361db987_0_869"/>
          <p:cNvSpPr/>
          <p:nvPr/>
        </p:nvSpPr>
        <p:spPr>
          <a:xfrm>
            <a:off x="8514749" y="4432612"/>
            <a:ext cx="396000" cy="3987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PC</a:t>
            </a:r>
            <a:endParaRPr b="0" i="0" sz="12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06" name="Google Shape;3506;g2ed361db987_0_869"/>
          <p:cNvSpPr/>
          <p:nvPr/>
        </p:nvSpPr>
        <p:spPr>
          <a:xfrm>
            <a:off x="8488550" y="3785947"/>
            <a:ext cx="396000" cy="3987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PC</a:t>
            </a:r>
            <a:endParaRPr b="0" i="0" sz="12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94" name="Google Shape;3494;g2ed361db987_0_869"/>
          <p:cNvSpPr/>
          <p:nvPr/>
        </p:nvSpPr>
        <p:spPr>
          <a:xfrm>
            <a:off x="7408296" y="5466150"/>
            <a:ext cx="675000" cy="2328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공유기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07" name="Google Shape;3507;g2ed361db987_0_869"/>
          <p:cNvCxnSpPr>
            <a:stCxn id="3494" idx="3"/>
            <a:endCxn id="3508" idx="1"/>
          </p:cNvCxnSpPr>
          <p:nvPr/>
        </p:nvCxnSpPr>
        <p:spPr>
          <a:xfrm>
            <a:off x="8083296" y="5582550"/>
            <a:ext cx="457800" cy="3309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509" name="Google Shape;3509;g2ed361db987_0_869"/>
          <p:cNvCxnSpPr>
            <a:stCxn id="3494" idx="3"/>
            <a:endCxn id="3510" idx="0"/>
          </p:cNvCxnSpPr>
          <p:nvPr/>
        </p:nvCxnSpPr>
        <p:spPr>
          <a:xfrm flipH="1" rot="10800000">
            <a:off x="8083296" y="5067450"/>
            <a:ext cx="629400" cy="5151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508" name="Google Shape;3508;g2ed361db987_0_869"/>
          <p:cNvSpPr/>
          <p:nvPr/>
        </p:nvSpPr>
        <p:spPr>
          <a:xfrm>
            <a:off x="8540948" y="5714007"/>
            <a:ext cx="396000" cy="3987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PC</a:t>
            </a:r>
            <a:endParaRPr b="0" i="0" sz="12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10" name="Google Shape;3510;g2ed361db987_0_869"/>
          <p:cNvSpPr/>
          <p:nvPr/>
        </p:nvSpPr>
        <p:spPr>
          <a:xfrm>
            <a:off x="8514749" y="5067342"/>
            <a:ext cx="396000" cy="3987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rPr>
              <a:t>PC</a:t>
            </a:r>
            <a:endParaRPr b="0" i="0" sz="12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11" name="Google Shape;3511;g2ed361db987_0_869"/>
          <p:cNvSpPr txBox="1"/>
          <p:nvPr/>
        </p:nvSpPr>
        <p:spPr>
          <a:xfrm>
            <a:off x="5752819" y="1023500"/>
            <a:ext cx="243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WAN</a:t>
            </a:r>
            <a:r>
              <a:rPr b="1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(Wide Area Network)</a:t>
            </a:r>
            <a:endParaRPr b="1" i="0" sz="1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12" name="Google Shape;3512;g2ed361db987_0_869"/>
          <p:cNvSpPr txBox="1"/>
          <p:nvPr/>
        </p:nvSpPr>
        <p:spPr>
          <a:xfrm>
            <a:off x="2383409" y="1548292"/>
            <a:ext cx="18579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라우터라고 하며 IP를 분배하는 역할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3" name="Google Shape;3513;g2ed361db987_0_869"/>
          <p:cNvSpPr txBox="1"/>
          <p:nvPr/>
        </p:nvSpPr>
        <p:spPr>
          <a:xfrm>
            <a:off x="3207573" y="2529270"/>
            <a:ext cx="11976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회선을 확장하는 역할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4" name="Google Shape;3514;g2ed361db987_0_869"/>
          <p:cNvSpPr txBox="1"/>
          <p:nvPr/>
        </p:nvSpPr>
        <p:spPr>
          <a:xfrm>
            <a:off x="4303128" y="3068275"/>
            <a:ext cx="1325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하위에 공유기를 </a:t>
            </a:r>
            <a:endParaRPr b="0" i="0" sz="1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또 사용할 수 있음</a:t>
            </a:r>
            <a:endParaRPr b="0" i="0" sz="1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네트워크가 분리됨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5" name="Google Shape;3515;g2ed361db987_0_869"/>
          <p:cNvSpPr txBox="1"/>
          <p:nvPr/>
        </p:nvSpPr>
        <p:spPr>
          <a:xfrm>
            <a:off x="397055" y="1250325"/>
            <a:ext cx="2315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네트워크 구성도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16" name="Google Shape;3516;g2ed361db987_0_869"/>
          <p:cNvCxnSpPr>
            <a:stCxn id="3469" idx="3"/>
            <a:endCxn id="3498" idx="1"/>
          </p:cNvCxnSpPr>
          <p:nvPr/>
        </p:nvCxnSpPr>
        <p:spPr>
          <a:xfrm>
            <a:off x="6648521" y="2074472"/>
            <a:ext cx="689100" cy="949200"/>
          </a:xfrm>
          <a:prstGeom prst="bentConnector3">
            <a:avLst>
              <a:gd fmla="val 52896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0" name="Shape 3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1" name="Google Shape;3521;g2ed361db987_0_926"/>
          <p:cNvSpPr txBox="1"/>
          <p:nvPr/>
        </p:nvSpPr>
        <p:spPr>
          <a:xfrm>
            <a:off x="138331" y="269263"/>
            <a:ext cx="881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Font typeface="Malgun Gothic"/>
              <a:buNone/>
            </a:pPr>
            <a:r>
              <a:rPr b="1" i="0" lang="en-US" sz="20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네트워크 기본 개념</a:t>
            </a:r>
            <a:endParaRPr b="1" i="0" sz="1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22" name="Google Shape;3522;g2ed361db987_0_926"/>
          <p:cNvSpPr txBox="1"/>
          <p:nvPr/>
        </p:nvSpPr>
        <p:spPr>
          <a:xfrm>
            <a:off x="397050" y="684725"/>
            <a:ext cx="82095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t/>
            </a:r>
            <a:endParaRPr b="1" i="0" sz="9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500"/>
              <a:buFont typeface="Noto Sans Symbols"/>
              <a:buChar char="▪"/>
            </a:pP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포트란?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r>
              <a:t/>
            </a:r>
            <a:endParaRPr b="1" i="0" sz="1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Malgun Gothic"/>
              <a:buNone/>
            </a:pP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포트의 정의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포트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는 네트워크에서 특정 프로세스를 식별하기 위한 논리적인 주소입니다.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IP 주소가 호스트를 식별한다면, 포트는 호스트 내의 특정 프로세스를 식별합니다.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r>
              <a:t/>
            </a:r>
            <a:endParaRPr b="1" i="0" sz="1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Malgun Gothic"/>
              <a:buNone/>
            </a:pP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포트 번호의 범위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0부터 65535까지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의 범위를 가집니다.</a:t>
            </a:r>
            <a:endParaRPr b="0" i="0" sz="1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0~1023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: 잘 알려진 포트(HTTP: 80, HTTPS: 443, FTP: 21 등)</a:t>
            </a:r>
            <a:endParaRPr b="0" i="0" sz="1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</a:t>
            </a: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1024-49151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: 등록된 포트</a:t>
            </a:r>
            <a:endParaRPr b="0" i="0" sz="15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</a:t>
            </a:r>
            <a:r>
              <a:rPr b="1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49152-65535</a:t>
            </a:r>
            <a:r>
              <a:rPr b="0" i="0" lang="en-US" sz="15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: 동적/사설 포트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23" name="Google Shape;3523;g2ed361db987_0_9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675" y="3936125"/>
            <a:ext cx="5855600" cy="2832850"/>
          </a:xfrm>
          <a:prstGeom prst="rect">
            <a:avLst/>
          </a:prstGeom>
          <a:noFill/>
          <a:ln>
            <a:noFill/>
          </a:ln>
        </p:spPr>
      </p:pic>
      <p:sp>
        <p:nvSpPr>
          <p:cNvPr id="3524" name="Google Shape;3524;g2ed361db987_0_926"/>
          <p:cNvSpPr txBox="1"/>
          <p:nvPr/>
        </p:nvSpPr>
        <p:spPr>
          <a:xfrm>
            <a:off x="519786" y="3735725"/>
            <a:ext cx="2211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잘 알려진 포트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8" name="Shape 3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9" name="Google Shape;3529;g2ed361db987_0_933"/>
          <p:cNvGrpSpPr/>
          <p:nvPr/>
        </p:nvGrpSpPr>
        <p:grpSpPr>
          <a:xfrm>
            <a:off x="756380" y="1422669"/>
            <a:ext cx="7784147" cy="4674275"/>
            <a:chOff x="1061180" y="1651269"/>
            <a:chExt cx="7784147" cy="4674275"/>
          </a:xfrm>
        </p:grpSpPr>
        <p:pic>
          <p:nvPicPr>
            <p:cNvPr id="3530" name="Google Shape;3530;g2ed361db987_0_93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427309" y="1651269"/>
              <a:ext cx="7418018" cy="4674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31" name="Google Shape;3531;g2ed361db987_0_933"/>
            <p:cNvSpPr txBox="1"/>
            <p:nvPr/>
          </p:nvSpPr>
          <p:spPr>
            <a:xfrm>
              <a:off x="1061180" y="5701523"/>
              <a:ext cx="654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bit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532" name="Google Shape;3532;g2ed361db987_0_933"/>
            <p:cNvSpPr txBox="1"/>
            <p:nvPr/>
          </p:nvSpPr>
          <p:spPr>
            <a:xfrm>
              <a:off x="1061180" y="5114605"/>
              <a:ext cx="1183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Frame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533" name="Google Shape;3533;g2ed361db987_0_933"/>
            <p:cNvSpPr txBox="1"/>
            <p:nvPr/>
          </p:nvSpPr>
          <p:spPr>
            <a:xfrm>
              <a:off x="1061180" y="4571843"/>
              <a:ext cx="12171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Packet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534" name="Google Shape;3534;g2ed361db987_0_933"/>
            <p:cNvSpPr txBox="1"/>
            <p:nvPr/>
          </p:nvSpPr>
          <p:spPr>
            <a:xfrm>
              <a:off x="1061180" y="3983868"/>
              <a:ext cx="15879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Segment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535" name="Google Shape;3535;g2ed361db987_0_933"/>
            <p:cNvSpPr txBox="1"/>
            <p:nvPr/>
          </p:nvSpPr>
          <p:spPr>
            <a:xfrm>
              <a:off x="1905775" y="5699687"/>
              <a:ext cx="11373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Header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536" name="Google Shape;3536;g2ed361db987_0_933"/>
            <p:cNvSpPr txBox="1"/>
            <p:nvPr/>
          </p:nvSpPr>
          <p:spPr>
            <a:xfrm>
              <a:off x="1941693" y="5101732"/>
              <a:ext cx="11373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Header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537" name="Google Shape;3537;g2ed361db987_0_933"/>
            <p:cNvSpPr txBox="1"/>
            <p:nvPr/>
          </p:nvSpPr>
          <p:spPr>
            <a:xfrm>
              <a:off x="2098743" y="4547932"/>
              <a:ext cx="933217" cy="3079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Header</a:t>
              </a:r>
              <a:endParaRPr b="0" i="0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538" name="Google Shape;3538;g2ed361db987_0_933"/>
            <p:cNvSpPr txBox="1"/>
            <p:nvPr/>
          </p:nvSpPr>
          <p:spPr>
            <a:xfrm>
              <a:off x="2248236" y="3994132"/>
              <a:ext cx="832479" cy="2769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Header</a:t>
              </a:r>
              <a:endPara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3539" name="Google Shape;3539;g2ed361db987_0_933"/>
          <p:cNvSpPr txBox="1"/>
          <p:nvPr/>
        </p:nvSpPr>
        <p:spPr>
          <a:xfrm>
            <a:off x="138331" y="269263"/>
            <a:ext cx="881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Font typeface="Malgun Gothic"/>
              <a:buNone/>
            </a:pPr>
            <a:r>
              <a:rPr b="1" i="0" lang="en-US" sz="20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네트워크 기본 개념</a:t>
            </a:r>
            <a:endParaRPr b="1" i="0" sz="1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40" name="Google Shape;3540;g2ed361db987_0_933"/>
          <p:cNvSpPr txBox="1"/>
          <p:nvPr/>
        </p:nvSpPr>
        <p:spPr>
          <a:xfrm>
            <a:off x="397057" y="837125"/>
            <a:ext cx="61209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t/>
            </a:r>
            <a:endParaRPr b="1" i="0" sz="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Noto Sans Symbols"/>
              <a:buChar char="▪"/>
            </a:pPr>
            <a:r>
              <a:rPr b="1" i="0" lang="en-US" sz="14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OSI 7 계층 (Open System Interconnections)</a:t>
            </a:r>
            <a:endParaRPr b="1" i="0" sz="14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4" name="Shape 3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5" name="Google Shape;3545;g2ed361db987_0_948"/>
          <p:cNvSpPr txBox="1"/>
          <p:nvPr/>
        </p:nvSpPr>
        <p:spPr>
          <a:xfrm>
            <a:off x="180975" y="244096"/>
            <a:ext cx="8810400" cy="58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Malgun Gothic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2. 자바 네트워크 API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Malgun Gothic"/>
              <a:buNone/>
            </a:pPr>
            <a:r>
              <a:rPr b="0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자바는 </a:t>
            </a:r>
            <a:r>
              <a:rPr b="1" i="0" lang="en-US" sz="1600" u="none" cap="none" strike="noStrike">
                <a:solidFill>
                  <a:srgbClr val="0D0D0D"/>
                </a:solidFill>
                <a:latin typeface="Arimo"/>
                <a:ea typeface="Arimo"/>
                <a:cs typeface="Arimo"/>
                <a:sym typeface="Arimo"/>
              </a:rPr>
              <a:t>java.net</a:t>
            </a:r>
            <a:r>
              <a:rPr b="0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패키지를 통해 네트워크 프로그래밍을 지원합니다.</a:t>
            </a:r>
            <a:endParaRPr b="0" i="0" sz="16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i="0" sz="16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Malgun Gothic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2.1 주요 클래스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Noto Sans Symbols"/>
              <a:buChar char="▪"/>
            </a:pPr>
            <a:r>
              <a:rPr b="1" i="0" lang="en-US" sz="1600" u="none" cap="none" strike="noStrike">
                <a:solidFill>
                  <a:srgbClr val="0D0D0D"/>
                </a:solidFill>
                <a:latin typeface="Arimo"/>
                <a:ea typeface="Arimo"/>
                <a:cs typeface="Arimo"/>
                <a:sym typeface="Arimo"/>
              </a:rPr>
              <a:t>Socket</a:t>
            </a:r>
            <a:r>
              <a:rPr b="0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: 클라이언트가 서버에 연결할 때 사용하는 클래스</a:t>
            </a:r>
            <a:endParaRPr b="0" i="0" sz="16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- 주요 특징: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  클라이언트 측 통신</a:t>
            </a:r>
            <a:r>
              <a:rPr b="0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클라이언트가 서버에 연결을 시도할 때 사용합니다.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  TCP 연결 지원</a:t>
            </a:r>
            <a:r>
              <a:rPr b="0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신뢰성 있는, 양방향 스트림 기반 통신을 제공합니다.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  입출력 스트림</a:t>
            </a:r>
            <a:r>
              <a:rPr b="0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연결을 통해 데이터를 읽고 쓸 수 있습니다.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-  주요 메서드: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Socket(String host, int port)</a:t>
            </a:r>
            <a:r>
              <a:rPr b="0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지정된 호스트와 포트에 연결합니다.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getInputStream()</a:t>
            </a:r>
            <a:r>
              <a:rPr b="0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소켓에서 데이터를 읽기 위한 입력 스트림을 반환합니다.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getOutputStream()</a:t>
            </a:r>
            <a:r>
              <a:rPr b="0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소켓을 통해 데이터를 보내기 위한 출력 스트림을 반환합니다.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close()</a:t>
            </a:r>
            <a:r>
              <a:rPr b="0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소켓을 닫고 관련된 모든 리소스를 해제합니다.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</a:t>
            </a:r>
            <a:endParaRPr b="0" i="0" sz="16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9" name="Shape 3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0" name="Google Shape;3550;g2ed361db987_0_952"/>
          <p:cNvSpPr txBox="1"/>
          <p:nvPr/>
        </p:nvSpPr>
        <p:spPr>
          <a:xfrm>
            <a:off x="180975" y="244096"/>
            <a:ext cx="8810400" cy="50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Malgun Gothic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2.1 주요 클래스</a:t>
            </a:r>
            <a:r>
              <a:rPr b="0" i="0" lang="en-US" sz="17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700"/>
              <a:buFont typeface="Noto Sans Symbols"/>
              <a:buChar char="▪"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mo"/>
                <a:ea typeface="Arimo"/>
                <a:cs typeface="Arimo"/>
                <a:sym typeface="Arimo"/>
              </a:rPr>
              <a:t>ServerSocket</a:t>
            </a:r>
            <a:r>
              <a:rPr b="0" i="0" lang="en-US" sz="17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: 서버 애플리케이션이 클라이언트 연결을 수락하고 관리할 수 있게 합니다.</a:t>
            </a:r>
            <a:endParaRPr b="0" i="0" sz="17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- 주요 특징:</a:t>
            </a:r>
            <a:endParaRPr b="1" i="0" sz="17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서버 측 통신</a:t>
            </a:r>
            <a:r>
              <a:rPr b="0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서버가 클라이언트의 연결 요청을 기다리고 수락할 때 사용합니다.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TCP 연결 지원</a:t>
            </a:r>
            <a:r>
              <a:rPr b="0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신뢰성 있는, 양방향 스트림 기반 통신을 제공합니다.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i="0" sz="17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- 주요 메서드: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ServerSocket(int port)</a:t>
            </a:r>
            <a:r>
              <a:rPr b="0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지정된 포트에서 서버 소켓을 생성합니다.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accept()</a:t>
            </a:r>
            <a:r>
              <a:rPr b="0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클라이언트의 연결을 기다리고 수락합니다. 연결이 수락될 때까지 </a:t>
            </a:r>
            <a:endParaRPr b="0" i="0" sz="17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              이 메서드는 블록됩니다.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close()</a:t>
            </a:r>
            <a:r>
              <a:rPr b="0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서버 소켓을 닫고 관련된 모든 리소스를 해제합니다.</a:t>
            </a:r>
            <a:endParaRPr b="0" i="0" sz="17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4" name="Shape 3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5" name="Google Shape;3555;g2ed361db987_0_956"/>
          <p:cNvSpPr txBox="1"/>
          <p:nvPr/>
        </p:nvSpPr>
        <p:spPr>
          <a:xfrm>
            <a:off x="180975" y="244096"/>
            <a:ext cx="8810400" cy="6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Malgun Gothic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2.1 주요 클래스</a:t>
            </a:r>
            <a:r>
              <a:rPr b="0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mo"/>
                <a:ea typeface="Arimo"/>
                <a:cs typeface="Arimo"/>
                <a:sym typeface="Arimo"/>
              </a:rPr>
              <a:t>InetAddress</a:t>
            </a:r>
            <a:r>
              <a:rPr b="0" i="0" lang="en-US" sz="18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클래스는 자바 네트워킹에서 IP 주소를 표현하고, IP 주소를 다루는 여러 유틸리티 메서드를 제공합니다.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i="0" sz="18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- 주요 특징: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 IP 주소 표현</a:t>
            </a:r>
            <a:r>
              <a:rPr b="0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호스트의 IP 주소를 나타냅니다.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 DNS 조회</a:t>
            </a:r>
            <a:r>
              <a:rPr b="0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호스트 이름과 IP 주소 간의 변환을 수행합니다.</a:t>
            </a:r>
            <a:endParaRPr b="1" i="0" sz="18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i="0" sz="18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- 주요 메서드: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getByName(String host)</a:t>
            </a:r>
            <a:r>
              <a:rPr b="0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호스트 이름을 통해 IP 주소를 반환합니다.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getLocalHost()</a:t>
            </a:r>
            <a:r>
              <a:rPr b="0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로컬 호스트의 IP 주소를 반환합니다.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getHostAddress()</a:t>
            </a:r>
            <a:r>
              <a:rPr b="0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i="0" lang="en-US" sz="1800" u="none" cap="none" strike="noStrike">
                <a:solidFill>
                  <a:srgbClr val="0D0D0D"/>
                </a:solidFill>
                <a:latin typeface="Arimo"/>
                <a:ea typeface="Arimo"/>
                <a:cs typeface="Arimo"/>
                <a:sym typeface="Arimo"/>
              </a:rPr>
              <a:t>InetAddress</a:t>
            </a:r>
            <a:r>
              <a:rPr b="0" i="0" lang="en-US" sz="18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객체의 IP 주소를 문자열로 반환합니다.</a:t>
            </a:r>
            <a:endParaRPr b="0" i="0" sz="18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getHostName()</a:t>
            </a:r>
            <a:r>
              <a:rPr b="0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i="0" lang="en-US" sz="1800" u="none" cap="none" strike="noStrike">
                <a:solidFill>
                  <a:srgbClr val="0D0D0D"/>
                </a:solidFill>
                <a:latin typeface="Arimo"/>
                <a:ea typeface="Arimo"/>
                <a:cs typeface="Arimo"/>
                <a:sym typeface="Arimo"/>
              </a:rPr>
              <a:t>InetAddress</a:t>
            </a:r>
            <a:r>
              <a:rPr b="0" i="0" lang="en-US" sz="18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객체의 호스트 이름을 반환합니다.</a:t>
            </a:r>
            <a:endParaRPr b="0" i="0" sz="18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9" name="Shape 3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0" name="Google Shape;3560;g2ed361db987_0_960"/>
          <p:cNvSpPr txBox="1"/>
          <p:nvPr/>
        </p:nvSpPr>
        <p:spPr>
          <a:xfrm>
            <a:off x="180975" y="244096"/>
            <a:ext cx="8810400" cy="56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Malgun Gothic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2.1 주요 클래스</a:t>
            </a:r>
            <a:r>
              <a:rPr b="0" i="0" lang="en-US" sz="17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b="0" i="0" sz="17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mo"/>
                <a:ea typeface="Arimo"/>
                <a:cs typeface="Arimo"/>
                <a:sym typeface="Arimo"/>
              </a:rPr>
              <a:t>DatagramSocket</a:t>
            </a:r>
            <a:r>
              <a:rPr b="0" i="0" lang="en-US" sz="17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및 </a:t>
            </a:r>
            <a:r>
              <a:rPr b="1" i="0" lang="en-US" sz="1700" u="none" cap="none" strike="noStrike">
                <a:solidFill>
                  <a:srgbClr val="0D0D0D"/>
                </a:solidFill>
                <a:latin typeface="Arimo"/>
                <a:ea typeface="Arimo"/>
                <a:cs typeface="Arimo"/>
                <a:sym typeface="Arimo"/>
              </a:rPr>
              <a:t>DatagramPacket</a:t>
            </a:r>
            <a:r>
              <a:rPr b="0" i="0" lang="en-US" sz="17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: UDP 통신을 위한 클래스입니다.   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700"/>
              <a:buFont typeface="Noto Sans Symbols"/>
              <a:buChar char="▪"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mo"/>
                <a:ea typeface="Arimo"/>
                <a:cs typeface="Arimo"/>
                <a:sym typeface="Arimo"/>
              </a:rPr>
              <a:t>DatagramSocket</a:t>
            </a:r>
            <a:r>
              <a:rPr b="0" i="0" lang="en-US" sz="17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b="0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클래스는 데이터를 전송하고 수신하는 데 사용됩니다.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49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None/>
            </a:pPr>
            <a:r>
              <a:t/>
            </a:r>
            <a:endParaRPr b="0" i="0" sz="9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- 주요 특징: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 비연결성 통신</a:t>
            </a:r>
            <a:r>
              <a:rPr b="0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연결을 설정하지 않고 데이터를 주고받습니다.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 빠른 전송</a:t>
            </a:r>
            <a:r>
              <a:rPr b="0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신속한 데이터 전송이 가능하지만 데이터 전달 보장이나 순서 보장은 </a:t>
            </a:r>
            <a:endParaRPr b="0" i="0" sz="17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                  없습니다.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i="0" sz="17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- 주요 메서드: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DatagramSocket()</a:t>
            </a:r>
            <a:r>
              <a:rPr b="0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기본 생성자. 사용 가능한 포트에 소켓을 바인드합니다.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DatagramSocket(int port)</a:t>
            </a:r>
            <a:r>
              <a:rPr b="0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지정된 포트 번호에 소켓을 바인드합니다.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send(DatagramPacket p)</a:t>
            </a:r>
            <a:r>
              <a:rPr b="0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데이터그램 패킷을 전송합니다.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receive(DatagramPacket p)</a:t>
            </a:r>
            <a:r>
              <a:rPr b="0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데이터그램 패킷을 수신합니다.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close()</a:t>
            </a:r>
            <a:r>
              <a:rPr b="0" i="0" lang="en-US" sz="17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소켓을 닫습니다.</a:t>
            </a:r>
            <a:endParaRPr b="0" i="0" sz="17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449" name="Google Shape;449;p18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8. 기본타입 &amp; 참조타입 </a:t>
            </a:r>
            <a:r>
              <a:rPr b="1" lang="en-US" sz="22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(2/4)</a:t>
            </a:r>
            <a:endParaRPr/>
          </a:p>
        </p:txBody>
      </p:sp>
      <p:sp>
        <p:nvSpPr>
          <p:cNvPr id="450" name="Google Shape;450;p1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451" name="Google Shape;451;p18"/>
          <p:cNvSpPr txBox="1"/>
          <p:nvPr/>
        </p:nvSpPr>
        <p:spPr>
          <a:xfrm>
            <a:off x="759208" y="1220559"/>
            <a:ext cx="7564800" cy="1938900"/>
          </a:xfrm>
          <a:prstGeom prst="rect">
            <a:avLst/>
          </a:prstGeom>
          <a:solidFill>
            <a:srgbClr val="FDE9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2진수 : 0과 1로 표현할 수 있는 수</a:t>
            </a:r>
            <a:endParaRPr b="0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8진수 : 0부터 7까지의 수로 표현할 수 있는 수</a:t>
            </a:r>
            <a:endParaRPr b="0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10진수 : 0부터 9까지의 수로 표현할 수 있는 수</a:t>
            </a:r>
            <a:endParaRPr b="0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16진수 : 0부터 9까지의 수와 A~F까지의 수로 표현할 수 있는 수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52" name="Google Shape;452;p18"/>
          <p:cNvGraphicFramePr/>
          <p:nvPr/>
        </p:nvGraphicFramePr>
        <p:xfrm>
          <a:off x="827584" y="364502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342050"/>
              </a:tblGrid>
              <a:tr h="50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53" name="Google Shape;453;p18"/>
          <p:cNvGraphicFramePr/>
          <p:nvPr/>
        </p:nvGraphicFramePr>
        <p:xfrm>
          <a:off x="827584" y="43558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342050"/>
                <a:gridCol w="342050"/>
                <a:gridCol w="342050"/>
              </a:tblGrid>
              <a:tr h="50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54" name="Google Shape;454;p18"/>
          <p:cNvGraphicFramePr/>
          <p:nvPr/>
        </p:nvGraphicFramePr>
        <p:xfrm>
          <a:off x="827584" y="508518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342050"/>
                <a:gridCol w="342050"/>
                <a:gridCol w="342050"/>
                <a:gridCol w="342050"/>
              </a:tblGrid>
              <a:tr h="50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455" name="Google Shape;455;p18"/>
          <p:cNvSpPr txBox="1"/>
          <p:nvPr/>
        </p:nvSpPr>
        <p:spPr>
          <a:xfrm>
            <a:off x="1547664" y="3707740"/>
            <a:ext cx="5457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1비트는 2개의 수를 표현할 수 있다 🡪 0과1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56" name="Google Shape;456;p18"/>
          <p:cNvSpPr txBox="1"/>
          <p:nvPr/>
        </p:nvSpPr>
        <p:spPr>
          <a:xfrm>
            <a:off x="2084449" y="4427820"/>
            <a:ext cx="5444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8진수는 2진수로 표현하려면 3개의 비트가 필요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18"/>
          <p:cNvSpPr txBox="1"/>
          <p:nvPr/>
        </p:nvSpPr>
        <p:spPr>
          <a:xfrm>
            <a:off x="2339752" y="5157192"/>
            <a:ext cx="5255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16진수는 2진수로 표현하려면 4개의 비트가 필요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4" name="Shape 3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5" name="Google Shape;3565;g2ed361db987_0_964"/>
          <p:cNvSpPr txBox="1"/>
          <p:nvPr/>
        </p:nvSpPr>
        <p:spPr>
          <a:xfrm>
            <a:off x="180975" y="244096"/>
            <a:ext cx="8810400" cy="531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Malgun Gothic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2.1 주요 클래스</a:t>
            </a:r>
            <a:r>
              <a:rPr b="0" i="0" lang="en-US" sz="18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8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mo"/>
                <a:ea typeface="Arimo"/>
                <a:cs typeface="Arimo"/>
                <a:sym typeface="Arimo"/>
              </a:rPr>
              <a:t>DatagramPacket</a:t>
            </a:r>
            <a:r>
              <a:rPr b="0" i="0" lang="en-US" sz="18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b="0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클래스는 전송하거나 수신할 데이터를 나타냅니다.</a:t>
            </a:r>
            <a:endParaRPr b="0" i="0" sz="18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49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- 주요 특징: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  데이터그램 패킷</a:t>
            </a:r>
            <a:r>
              <a:rPr b="0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UDP 패킷을 나타내며, 데이터를 포함하고 있습니다.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- 주요 메서드: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DatagramPacket(byte[] buf, int length)</a:t>
            </a:r>
            <a:r>
              <a:rPr b="0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수신용 패킷을 생성합니다.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DatagramPacket(byte[] buf, int length, InetAddress address, int port)</a:t>
            </a:r>
            <a:r>
              <a:rPr b="0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전송용 패킷을 생성합니다.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getData()</a:t>
            </a:r>
            <a:r>
              <a:rPr b="0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패킷의 데이터를 반환합니다.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        getLength()</a:t>
            </a:r>
            <a:r>
              <a:rPr b="0" i="0" lang="en-US" sz="1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: 패킷의 길이를 반환합니다.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D0D0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0" name="Shape 3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1" name="Google Shape;3571;g2ed361db987_0_968"/>
          <p:cNvSpPr txBox="1"/>
          <p:nvPr/>
        </p:nvSpPr>
        <p:spPr>
          <a:xfrm>
            <a:off x="166688" y="277652"/>
            <a:ext cx="8810400" cy="13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Malgun Gothic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3. TCP/IP 소켓 프로그래밍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Malgun Gothic"/>
              <a:buNone/>
            </a:pPr>
            <a:r>
              <a:rPr b="0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TCP는 연결 지향형 프로토콜로, 신뢰성 있는 데이터 전송을 보장합니다.</a:t>
            </a:r>
            <a:endParaRPr b="1" i="0" sz="6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3.1 서버 소켓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5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서버 소켓은 클라이언트의 연결 요청을 수신하고, 연결된 클라이언트와 통신하는 소켓을 생성합니다.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2" name="Google Shape;3572;g2ed361db987_0_968"/>
          <p:cNvSpPr txBox="1"/>
          <p:nvPr/>
        </p:nvSpPr>
        <p:spPr>
          <a:xfrm>
            <a:off x="245373" y="1699675"/>
            <a:ext cx="4082700" cy="5017800"/>
          </a:xfrm>
          <a:prstGeom prst="rect">
            <a:avLst/>
          </a:prstGeom>
          <a:noFill/>
          <a:ln cap="flat" cmpd="sng" w="9525">
            <a:solidFill>
              <a:srgbClr val="D0CE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import java.io.*;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import java.net.*;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public class TCPServer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public static void main(String[] args)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try (ServerSocket serverSocket = new ServerSocket(5000))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System.out.println("Server is listening on port 5000");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while (true)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Socket socket = serverSocket.accept();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System.out.println("New client connected");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new ServerThread(socket).start();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} catch (IOException ex)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ex.printStackTrace();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3" name="Google Shape;3573;g2ed361db987_0_968"/>
          <p:cNvSpPr txBox="1"/>
          <p:nvPr/>
        </p:nvSpPr>
        <p:spPr>
          <a:xfrm>
            <a:off x="4447739" y="1699675"/>
            <a:ext cx="4082700" cy="5094900"/>
          </a:xfrm>
          <a:prstGeom prst="rect">
            <a:avLst/>
          </a:prstGeom>
          <a:noFill/>
          <a:ln cap="flat" cmpd="sng" w="9525">
            <a:solidFill>
              <a:srgbClr val="D0CE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class ServerThread extends Thread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private Socket socket;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public ServerThread(Socket socket)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this.socket = socket;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public void run()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try (InputStream input = socket.getInputStream();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BufferedReader reader = new BufferedReader(new InputStreamReader(input));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OutputStream output = socket.getOutputStream();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PrintWriter writer = new PrintWriter(output, true))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String text;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while ((text = reader.readLine()) != null)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System.out.println("Received: " + text);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writer.println("Echo: " + text);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} catch (IOException ex)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ex.printStackTrace();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7" name="Shape 3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8" name="Google Shape;3578;g2ed361db987_0_975"/>
          <p:cNvSpPr txBox="1"/>
          <p:nvPr/>
        </p:nvSpPr>
        <p:spPr>
          <a:xfrm>
            <a:off x="166688" y="277652"/>
            <a:ext cx="8810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3.2 클라이언트 소켓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클라이언트 소켓은 서버에 연결하고 데이터를 주고받습니다.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9" name="Google Shape;3579;g2ed361db987_0_975"/>
          <p:cNvSpPr txBox="1"/>
          <p:nvPr/>
        </p:nvSpPr>
        <p:spPr>
          <a:xfrm>
            <a:off x="245381" y="912800"/>
            <a:ext cx="4343100" cy="5818200"/>
          </a:xfrm>
          <a:prstGeom prst="rect">
            <a:avLst/>
          </a:prstGeom>
          <a:noFill/>
          <a:ln cap="flat" cmpd="sng" w="9525">
            <a:solidFill>
              <a:srgbClr val="D0CE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import java.io.*;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import java.net.*;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public class TCPClient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public static void main(String[] args)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String hostname = "localhost";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int port = 5000;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try (Socket socket = new Socket(hostname, port))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OutputStream output = socket.getOutputStream();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PrintWriter writer = new PrintWriter(output, true);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BufferedReader reader = new BufferedReader(new InputStreamReader(System.in));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String text;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while (true)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System.out.print("Enter text: ");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text = reader.readLine();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writer.println(text);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80" name="Google Shape;3580;g2ed361db987_0_975"/>
          <p:cNvSpPr txBox="1"/>
          <p:nvPr/>
        </p:nvSpPr>
        <p:spPr>
          <a:xfrm>
            <a:off x="4670738" y="912800"/>
            <a:ext cx="4343100" cy="4433100"/>
          </a:xfrm>
          <a:prstGeom prst="rect">
            <a:avLst/>
          </a:prstGeom>
          <a:noFill/>
          <a:ln cap="flat" cmpd="sng" w="9525">
            <a:solidFill>
              <a:srgbClr val="D0CE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InputStream input = socket.getInputStream();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BufferedReader responseReader = new BufferedReader(new InputStreamReader(input));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String response = responseReader.readLine();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System.out.println(response);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} catch (UnknownHostException ex)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System.out.println("Server not found: " + ex.getMessage());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} catch (IOException ex)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System.out.println("I/O error: " + ex.getMessage());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4" name="Shape 3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5" name="Google Shape;3585;g2ed361db987_0_981"/>
          <p:cNvSpPr txBox="1"/>
          <p:nvPr/>
        </p:nvSpPr>
        <p:spPr>
          <a:xfrm>
            <a:off x="166688" y="277652"/>
            <a:ext cx="88104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4. UDP 소켓 프로그래밍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UDP는 비연결형 프로토콜로, 빠른 전송을 보장하지만 신뢰성은 낮습니다.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4.1 서버 소켓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6" name="Google Shape;3586;g2ed361db987_0_981"/>
          <p:cNvSpPr txBox="1"/>
          <p:nvPr/>
        </p:nvSpPr>
        <p:spPr>
          <a:xfrm>
            <a:off x="245372" y="1450875"/>
            <a:ext cx="5938500" cy="5010300"/>
          </a:xfrm>
          <a:prstGeom prst="rect">
            <a:avLst/>
          </a:prstGeom>
          <a:noFill/>
          <a:ln cap="flat" cmpd="sng" w="9525">
            <a:solidFill>
              <a:srgbClr val="D0CE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import java.net.*;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public class UDPServer {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public static void main(String[] args) {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try (DatagramSocket socket = new DatagramSocket(5000)) {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byte[] buffer = new byte[512];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DatagramPacket packet = new DatagramPacket(buffer, buffer.length);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System.out.println("Server is listening on port 5000");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while (true) {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socket.receive(packet);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String received = new String(packet.getData(), 0, packet.getLength());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System.out.println("Received: " + received);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InetAddress address = packet.getAddress();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int port = packet.getPort();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packet = new DatagramPacket(buffer, buffer.length, address, port);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socket.send(packet);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}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} catch (IOException ex) {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ex.printStackTrace();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}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}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}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0" name="Shape 3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1" name="Google Shape;3591;g2ed361db987_0_986"/>
          <p:cNvSpPr txBox="1"/>
          <p:nvPr/>
        </p:nvSpPr>
        <p:spPr>
          <a:xfrm>
            <a:off x="166688" y="277652"/>
            <a:ext cx="8810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4.2 클라이언트 소켓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2" name="Google Shape;3592;g2ed361db987_0_986"/>
          <p:cNvSpPr txBox="1"/>
          <p:nvPr/>
        </p:nvSpPr>
        <p:spPr>
          <a:xfrm>
            <a:off x="245381" y="985900"/>
            <a:ext cx="4210800" cy="3709500"/>
          </a:xfrm>
          <a:prstGeom prst="rect">
            <a:avLst/>
          </a:prstGeom>
          <a:noFill/>
          <a:ln cap="flat" cmpd="sng" w="9525">
            <a:solidFill>
              <a:srgbClr val="D0CE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import java.net.*;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import java.io.*;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public class UDPClient {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public static void main(String[] args) {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String hostname = "localhost";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int port = 5000;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try (DatagramSocket socket = new DatagramSocket()) {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InetAddress address = InetAddress.getByName(hostname);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byte[] buffer = new byte[512];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BufferedReader reader = new BufferedReader(new InputStreamReader(System.in));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String text;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3" name="Google Shape;3593;g2ed361db987_0_986"/>
          <p:cNvSpPr txBox="1"/>
          <p:nvPr/>
        </p:nvSpPr>
        <p:spPr>
          <a:xfrm>
            <a:off x="4579856" y="985900"/>
            <a:ext cx="4347600" cy="4679100"/>
          </a:xfrm>
          <a:prstGeom prst="rect">
            <a:avLst/>
          </a:prstGeom>
          <a:noFill/>
          <a:ln cap="flat" cmpd="sng" w="9525">
            <a:solidFill>
              <a:srgbClr val="D0CE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while (true) {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System.out.print("Enter text: ");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text = reader.readLine();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buffer = text.getBytes();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DatagramPacket packet = new DatagramPacket(buffer, buffer.length, address, port);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socket.send(packet);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packet = new DatagramPacket(buffer, buffer.length);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socket.receive(packet);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String received = new String(packet.getData(), 0, packet.getLength());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System.out.println("Received: " + received);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}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} catch (IOException ex) {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ex.printStackTrace();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}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}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}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7" name="Shape 3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8" name="Google Shape;3598;g2ed361db987_0_1111"/>
          <p:cNvSpPr txBox="1"/>
          <p:nvPr/>
        </p:nvSpPr>
        <p:spPr>
          <a:xfrm>
            <a:off x="229669" y="392730"/>
            <a:ext cx="8810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Malgun Gothic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5. 멀티스레드 서버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99" name="Google Shape;3599;g2ed361db987_0_1111"/>
          <p:cNvSpPr txBox="1"/>
          <p:nvPr/>
        </p:nvSpPr>
        <p:spPr>
          <a:xfrm>
            <a:off x="400050" y="838200"/>
            <a:ext cx="8540400" cy="54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멀티스레드 서버의 개념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멀티스레드 서버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는 여러 클라이언트의 요청을 </a:t>
            </a:r>
            <a:r>
              <a:rPr b="1" i="0" lang="en-US" sz="1400" u="none" cap="none" strike="noStrike">
                <a:solidFill>
                  <a:srgbClr val="0000FF"/>
                </a:solidFill>
              </a:rPr>
              <a:t>동시에 처리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하기 위해 스레드를 사용하는 서버입니다.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각 클라이언트의 요청을 별도의 스레드에서 처리함으로써 서버의 </a:t>
            </a:r>
            <a:r>
              <a:rPr b="1" i="0" lang="en-US" sz="1400" u="none" cap="none" strike="noStrike">
                <a:solidFill>
                  <a:srgbClr val="0000FF"/>
                </a:solidFill>
              </a:rPr>
              <a:t>응답 속도를 높이고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동시에 여러 클라이언트를 처리할 수 있습니다.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멀티스레드 서버의 필요성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성능 향상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여러 클라이언트의 요청을 병렬로 처리하여 서버 성능을  향상시킵니다.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응답 시간 감소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클라이언트 대기 시간을 줄여 실시간 응답을 제공합니다.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확장성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클라이언트 수가 증가해도 서버가 효율적으로 요청을 처리할 수 있도록 합니다.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실시간 응답 요구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온라인 게임, 실시간 스트리밍 등 즉각적인 응답이 필요한 애플리케이션에 필수적입니다.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서버 구조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메인 서버 스레드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클라이언트의 요청을 수신합니다.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각 요청을 처리할 새로운 스레드를 생성하여 작업을 위임합니다.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작업 스레드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개별 클라이언트 요청을 처리합니다.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요청에 대한 응답을 생성하고 클라이언트에게 전송합니다.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3" name="Shape 3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" name="Google Shape;3604;g2ed361db987_0_992"/>
          <p:cNvSpPr/>
          <p:nvPr/>
        </p:nvSpPr>
        <p:spPr>
          <a:xfrm>
            <a:off x="929625" y="1222281"/>
            <a:ext cx="6685200" cy="38004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05" name="Google Shape;3605;g2ed361db987_0_992"/>
          <p:cNvSpPr/>
          <p:nvPr/>
        </p:nvSpPr>
        <p:spPr>
          <a:xfrm>
            <a:off x="4123675" y="1462675"/>
            <a:ext cx="3326100" cy="3398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</a:t>
            </a:r>
            <a:r>
              <a:rPr b="1" i="0" lang="en-US" sz="30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Server</a:t>
            </a:r>
            <a:endParaRPr b="1" i="0" sz="30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06" name="Google Shape;3606;g2ed361db987_0_992"/>
          <p:cNvSpPr/>
          <p:nvPr/>
        </p:nvSpPr>
        <p:spPr>
          <a:xfrm>
            <a:off x="4406747" y="1510238"/>
            <a:ext cx="1137300" cy="10125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07" name="Google Shape;3607;g2ed361db987_0_992"/>
          <p:cNvSpPr txBox="1"/>
          <p:nvPr/>
        </p:nvSpPr>
        <p:spPr>
          <a:xfrm>
            <a:off x="229669" y="392730"/>
            <a:ext cx="8810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Malgun Gothic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5. 멀티스레드 서버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08" name="Google Shape;3608;g2ed361db987_0_992"/>
          <p:cNvSpPr/>
          <p:nvPr/>
        </p:nvSpPr>
        <p:spPr>
          <a:xfrm>
            <a:off x="1016325" y="1462675"/>
            <a:ext cx="1025400" cy="913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7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Client1</a:t>
            </a:r>
            <a:endParaRPr b="1" i="0" sz="17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09" name="Google Shape;3609;g2ed361db987_0_992"/>
          <p:cNvSpPr/>
          <p:nvPr/>
        </p:nvSpPr>
        <p:spPr>
          <a:xfrm>
            <a:off x="2041846" y="1730651"/>
            <a:ext cx="579000" cy="584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</a:t>
            </a:r>
            <a:endParaRPr b="1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10" name="Google Shape;3610;g2ed361db987_0_992"/>
          <p:cNvSpPr/>
          <p:nvPr/>
        </p:nvSpPr>
        <p:spPr>
          <a:xfrm>
            <a:off x="5841075" y="2713997"/>
            <a:ext cx="1325400" cy="913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Server socket</a:t>
            </a:r>
            <a:endParaRPr b="1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11" name="Google Shape;3611;g2ed361db987_0_992"/>
          <p:cNvSpPr/>
          <p:nvPr/>
        </p:nvSpPr>
        <p:spPr>
          <a:xfrm>
            <a:off x="1016325" y="2605681"/>
            <a:ext cx="1025400" cy="913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Client2</a:t>
            </a:r>
            <a:endParaRPr b="1" i="0" sz="17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12" name="Google Shape;3612;g2ed361db987_0_992"/>
          <p:cNvSpPr/>
          <p:nvPr/>
        </p:nvSpPr>
        <p:spPr>
          <a:xfrm>
            <a:off x="2041846" y="2873657"/>
            <a:ext cx="579000" cy="584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S</a:t>
            </a:r>
            <a:endParaRPr b="1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13" name="Google Shape;3613;g2ed361db987_0_992"/>
          <p:cNvSpPr/>
          <p:nvPr/>
        </p:nvSpPr>
        <p:spPr>
          <a:xfrm>
            <a:off x="1016325" y="3748687"/>
            <a:ext cx="1025400" cy="913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Client3</a:t>
            </a:r>
            <a:endParaRPr b="1" i="0" sz="17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14" name="Google Shape;3614;g2ed361db987_0_992"/>
          <p:cNvSpPr/>
          <p:nvPr/>
        </p:nvSpPr>
        <p:spPr>
          <a:xfrm>
            <a:off x="2041846" y="4016663"/>
            <a:ext cx="579000" cy="584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S</a:t>
            </a:r>
            <a:endParaRPr b="1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15" name="Google Shape;3615;g2ed361db987_0_992"/>
          <p:cNvSpPr/>
          <p:nvPr/>
        </p:nvSpPr>
        <p:spPr>
          <a:xfrm>
            <a:off x="4552953" y="1856640"/>
            <a:ext cx="845100" cy="338700"/>
          </a:xfrm>
          <a:prstGeom prst="flowChartAlternateProcess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accept</a:t>
            </a:r>
            <a:endParaRPr b="1" i="0" sz="14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16" name="Google Shape;3616;g2ed361db987_0_992"/>
          <p:cNvSpPr/>
          <p:nvPr/>
        </p:nvSpPr>
        <p:spPr>
          <a:xfrm>
            <a:off x="4552953" y="2996658"/>
            <a:ext cx="845100" cy="338700"/>
          </a:xfrm>
          <a:prstGeom prst="flowChartAlternateProcess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accept</a:t>
            </a:r>
            <a:endParaRPr b="1" i="0" sz="14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17" name="Google Shape;3617;g2ed361db987_0_992"/>
          <p:cNvSpPr/>
          <p:nvPr/>
        </p:nvSpPr>
        <p:spPr>
          <a:xfrm>
            <a:off x="4552953" y="4139764"/>
            <a:ext cx="845100" cy="338700"/>
          </a:xfrm>
          <a:prstGeom prst="flowChartAlternateProcess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accept</a:t>
            </a:r>
            <a:endParaRPr b="1" i="0" sz="1400" u="none" cap="none" strike="noStrik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3618" name="Google Shape;3618;g2ed361db987_0_992"/>
          <p:cNvCxnSpPr>
            <a:stCxn id="3609" idx="6"/>
            <a:endCxn id="3615" idx="1"/>
          </p:cNvCxnSpPr>
          <p:nvPr/>
        </p:nvCxnSpPr>
        <p:spPr>
          <a:xfrm>
            <a:off x="2620846" y="2023001"/>
            <a:ext cx="1932000" cy="3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619" name="Google Shape;3619;g2ed361db987_0_992"/>
          <p:cNvCxnSpPr>
            <a:stCxn id="3612" idx="6"/>
            <a:endCxn id="3616" idx="1"/>
          </p:cNvCxnSpPr>
          <p:nvPr/>
        </p:nvCxnSpPr>
        <p:spPr>
          <a:xfrm>
            <a:off x="2620846" y="3166007"/>
            <a:ext cx="1932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620" name="Google Shape;3620;g2ed361db987_0_992"/>
          <p:cNvCxnSpPr>
            <a:stCxn id="3614" idx="6"/>
            <a:endCxn id="3617" idx="1"/>
          </p:cNvCxnSpPr>
          <p:nvPr/>
        </p:nvCxnSpPr>
        <p:spPr>
          <a:xfrm>
            <a:off x="2620846" y="4309013"/>
            <a:ext cx="1932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621" name="Google Shape;3621;g2ed361db987_0_992"/>
          <p:cNvCxnSpPr>
            <a:stCxn id="3610" idx="2"/>
            <a:endCxn id="3615" idx="3"/>
          </p:cNvCxnSpPr>
          <p:nvPr/>
        </p:nvCxnSpPr>
        <p:spPr>
          <a:xfrm rot="10800000">
            <a:off x="5397975" y="2025947"/>
            <a:ext cx="443100" cy="114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622" name="Google Shape;3622;g2ed361db987_0_992"/>
          <p:cNvCxnSpPr>
            <a:stCxn id="3610" idx="2"/>
            <a:endCxn id="3616" idx="3"/>
          </p:cNvCxnSpPr>
          <p:nvPr/>
        </p:nvCxnSpPr>
        <p:spPr>
          <a:xfrm rot="10800000">
            <a:off x="5397975" y="3165947"/>
            <a:ext cx="443100" cy="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623" name="Google Shape;3623;g2ed361db987_0_992"/>
          <p:cNvCxnSpPr>
            <a:stCxn id="3610" idx="2"/>
            <a:endCxn id="3617" idx="3"/>
          </p:cNvCxnSpPr>
          <p:nvPr/>
        </p:nvCxnSpPr>
        <p:spPr>
          <a:xfrm flipH="1">
            <a:off x="5397975" y="3170747"/>
            <a:ext cx="443100" cy="113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624" name="Google Shape;3624;g2ed361db987_0_992"/>
          <p:cNvSpPr/>
          <p:nvPr/>
        </p:nvSpPr>
        <p:spPr>
          <a:xfrm>
            <a:off x="4406747" y="2653244"/>
            <a:ext cx="1137300" cy="10125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25" name="Google Shape;3625;g2ed361db987_0_992"/>
          <p:cNvSpPr/>
          <p:nvPr/>
        </p:nvSpPr>
        <p:spPr>
          <a:xfrm>
            <a:off x="4406747" y="3796250"/>
            <a:ext cx="1137300" cy="10125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26" name="Google Shape;3626;g2ed361db987_0_992"/>
          <p:cNvSpPr txBox="1"/>
          <p:nvPr/>
        </p:nvSpPr>
        <p:spPr>
          <a:xfrm>
            <a:off x="4616348" y="1499775"/>
            <a:ext cx="845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스레드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27" name="Google Shape;3627;g2ed361db987_0_992"/>
          <p:cNvSpPr txBox="1"/>
          <p:nvPr/>
        </p:nvSpPr>
        <p:spPr>
          <a:xfrm>
            <a:off x="4616348" y="2651850"/>
            <a:ext cx="845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스레드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28" name="Google Shape;3628;g2ed361db987_0_992"/>
          <p:cNvSpPr txBox="1"/>
          <p:nvPr/>
        </p:nvSpPr>
        <p:spPr>
          <a:xfrm>
            <a:off x="4616348" y="3807037"/>
            <a:ext cx="845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스레드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629" name="Google Shape;3629;g2ed361db987_0_992"/>
          <p:cNvSpPr txBox="1"/>
          <p:nvPr/>
        </p:nvSpPr>
        <p:spPr>
          <a:xfrm>
            <a:off x="2072630" y="5058000"/>
            <a:ext cx="4407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666666"/>
                </a:solidFill>
                <a:latin typeface="Malgun Gothic"/>
                <a:ea typeface="Malgun Gothic"/>
                <a:cs typeface="Malgun Gothic"/>
                <a:sym typeface="Malgun Gothic"/>
              </a:rPr>
              <a:t>연결형 통신 멀티스레드 서버 흐름</a:t>
            </a:r>
            <a:endParaRPr b="1" i="0" sz="1500" u="none" cap="none" strike="noStrike">
              <a:solidFill>
                <a:srgbClr val="6666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3" name="Shape 3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4" name="Google Shape;3634;g2ed78229f2e_0_0"/>
          <p:cNvSpPr txBox="1"/>
          <p:nvPr/>
        </p:nvSpPr>
        <p:spPr>
          <a:xfrm>
            <a:off x="229669" y="392730"/>
            <a:ext cx="8810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Malgun Gothic"/>
              <a:buNone/>
            </a:pPr>
            <a:r>
              <a:rPr b="1" i="0" lang="en-US" sz="1600" u="none" cap="none" strike="noStrike">
                <a:solidFill>
                  <a:srgbClr val="0D0D0D"/>
                </a:solidFill>
                <a:latin typeface="Malgun Gothic"/>
                <a:ea typeface="Malgun Gothic"/>
                <a:cs typeface="Malgun Gothic"/>
                <a:sym typeface="Malgun Gothic"/>
              </a:rPr>
              <a:t>6. 실습(채팅프로그램구현)</a:t>
            </a:r>
            <a:endParaRPr b="0" i="0" sz="1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34679f32dc_0_12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9" name="Google Shape;179;g334679f32dc_0_122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lgun Gothic"/>
              <a:buNone/>
            </a:pPr>
            <a:r>
              <a:rPr b="1" lang="en-US" sz="2400">
                <a:latin typeface="Malgun Gothic"/>
                <a:ea typeface="Malgun Gothic"/>
                <a:cs typeface="Malgun Gothic"/>
                <a:sym typeface="Malgun Gothic"/>
              </a:rPr>
              <a:t>1. JDK 설치 및 Eclipse 설치 </a:t>
            </a:r>
            <a:r>
              <a:rPr b="1" lang="en-US" sz="2200">
                <a:latin typeface="Malgun Gothic"/>
                <a:ea typeface="Malgun Gothic"/>
                <a:cs typeface="Malgun Gothic"/>
                <a:sym typeface="Malgun Gothic"/>
              </a:rPr>
              <a:t>(1/4)</a:t>
            </a:r>
            <a:endParaRPr b="1" sz="2200"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0" name="Google Shape;180;g334679f32dc_0_122"/>
          <p:cNvSpPr txBox="1"/>
          <p:nvPr>
            <p:ph idx="4294967295" type="body"/>
          </p:nvPr>
        </p:nvSpPr>
        <p:spPr>
          <a:xfrm>
            <a:off x="302840" y="1196975"/>
            <a:ext cx="8229600" cy="49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 sz="1600">
                <a:latin typeface="Malgun Gothic"/>
                <a:ea typeface="Malgun Gothic"/>
                <a:cs typeface="Malgun Gothic"/>
                <a:sym typeface="Malgun Gothic"/>
              </a:rPr>
              <a:t>- JDK 다운로드</a:t>
            </a:r>
            <a:endParaRPr b="1" sz="16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b="1" sz="10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    * JDK는 그림과 같이 www.oracle.com 사이트에서 무료료 다운받을 수 있다.</a:t>
            </a:r>
            <a:endParaRPr/>
          </a:p>
          <a:p>
            <a:pPr indent="-2794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    * http://www.oracle.com/index.html &gt; 제품 &gt; JAVA &gt; [java 다운로드하기]클릭(우측상단)</a:t>
            </a:r>
            <a:endParaRPr sz="1400"/>
          </a:p>
          <a:p>
            <a:pPr indent="-3429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    * Java SE에서 Downloads 클릭 후 다운받기를 원하는 Java Platform을 클릭한다.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    * 아래의 그림에서 개발자의 OS 버전에 알맞은 JDK를 다운 받는다.</a:t>
            </a:r>
            <a:endParaRPr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181" name="Google Shape;181;g334679f32dc_0_122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pic>
        <p:nvPicPr>
          <p:cNvPr id="182" name="Google Shape;182;g334679f32dc_0_1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75" y="3591775"/>
            <a:ext cx="3942550" cy="1035125"/>
          </a:xfrm>
          <a:prstGeom prst="rect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3" name="Google Shape;183;g334679f32dc_0_122"/>
          <p:cNvSpPr/>
          <p:nvPr/>
        </p:nvSpPr>
        <p:spPr>
          <a:xfrm>
            <a:off x="1589125" y="4085845"/>
            <a:ext cx="443400" cy="152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184" name="Google Shape;184;g334679f32dc_0_1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62150" y="5028827"/>
            <a:ext cx="5324649" cy="1097450"/>
          </a:xfrm>
          <a:prstGeom prst="rect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5" name="Google Shape;185;g334679f32dc_0_122"/>
          <p:cNvSpPr/>
          <p:nvPr/>
        </p:nvSpPr>
        <p:spPr>
          <a:xfrm>
            <a:off x="7155725" y="5578912"/>
            <a:ext cx="1219200" cy="1995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86" name="Google Shape;186;g334679f32dc_0_122"/>
          <p:cNvCxnSpPr>
            <a:stCxn id="182" idx="2"/>
            <a:endCxn id="184" idx="1"/>
          </p:cNvCxnSpPr>
          <p:nvPr/>
        </p:nvCxnSpPr>
        <p:spPr>
          <a:xfrm flipH="1" rot="-5400000">
            <a:off x="2391450" y="4606800"/>
            <a:ext cx="950700" cy="9909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87" name="Google Shape;187;g334679f32dc_0_122"/>
          <p:cNvSpPr txBox="1"/>
          <p:nvPr/>
        </p:nvSpPr>
        <p:spPr>
          <a:xfrm>
            <a:off x="2494925" y="4591750"/>
            <a:ext cx="3701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java11선택 후 실행파일 다운로드</a:t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8" name="Google Shape;188;g334679f32dc_0_122"/>
          <p:cNvSpPr txBox="1"/>
          <p:nvPr/>
        </p:nvSpPr>
        <p:spPr>
          <a:xfrm>
            <a:off x="5049000" y="3348325"/>
            <a:ext cx="3777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로그인 안하고 다운받는 경로</a:t>
            </a:r>
            <a:endParaRPr b="0" i="0" sz="15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sng" cap="none" strike="noStrike">
                <a:solidFill>
                  <a:schemeClr val="hlink"/>
                </a:solidFill>
                <a:latin typeface="Malgun Gothic"/>
                <a:ea typeface="Malgun Gothic"/>
                <a:cs typeface="Malgun Gothic"/>
                <a:sym typeface="Malgun Gothic"/>
                <a:hlinkClick r:id="rId5"/>
              </a:rPr>
              <a:t>https://jdk.java.net/java-se-ri/11-MR3</a:t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464" name="Google Shape;464;p19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8. 기본타입 &amp; 참조타입 </a:t>
            </a:r>
            <a:r>
              <a:rPr b="1" lang="en-US" sz="22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(2/4)</a:t>
            </a:r>
            <a:endParaRPr/>
          </a:p>
        </p:txBody>
      </p:sp>
      <p:sp>
        <p:nvSpPr>
          <p:cNvPr id="465" name="Google Shape;465;p19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466" name="Google Shape;466;p19"/>
          <p:cNvSpPr txBox="1"/>
          <p:nvPr/>
        </p:nvSpPr>
        <p:spPr>
          <a:xfrm>
            <a:off x="1458825" y="1070402"/>
            <a:ext cx="1959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10진수 🡪 2진수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67" name="Google Shape;467;p19"/>
          <p:cNvSpPr txBox="1"/>
          <p:nvPr/>
        </p:nvSpPr>
        <p:spPr>
          <a:xfrm>
            <a:off x="1115616" y="1661268"/>
            <a:ext cx="13389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2  10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    5  ---0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AutoNum type="arabicPlain" startAt="2"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2  ---1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1  ---0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468" name="Google Shape;468;p19"/>
          <p:cNvGrpSpPr/>
          <p:nvPr/>
        </p:nvGrpSpPr>
        <p:grpSpPr>
          <a:xfrm>
            <a:off x="1474738" y="1788268"/>
            <a:ext cx="360040" cy="184666"/>
            <a:chOff x="5724128" y="5013176"/>
            <a:chExt cx="360040" cy="184666"/>
          </a:xfrm>
        </p:grpSpPr>
        <p:cxnSp>
          <p:nvCxnSpPr>
            <p:cNvPr id="469" name="Google Shape;469;p19"/>
            <p:cNvCxnSpPr/>
            <p:nvPr/>
          </p:nvCxnSpPr>
          <p:spPr>
            <a:xfrm>
              <a:off x="5724128" y="5013176"/>
              <a:ext cx="0" cy="184666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0" name="Google Shape;470;p19"/>
            <p:cNvCxnSpPr/>
            <p:nvPr/>
          </p:nvCxnSpPr>
          <p:spPr>
            <a:xfrm>
              <a:off x="5724128" y="5197842"/>
              <a:ext cx="36004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471" name="Google Shape;471;p19"/>
          <p:cNvGrpSpPr/>
          <p:nvPr/>
        </p:nvGrpSpPr>
        <p:grpSpPr>
          <a:xfrm>
            <a:off x="1474738" y="2063148"/>
            <a:ext cx="360040" cy="184666"/>
            <a:chOff x="5724128" y="5013176"/>
            <a:chExt cx="360040" cy="184666"/>
          </a:xfrm>
        </p:grpSpPr>
        <p:cxnSp>
          <p:nvCxnSpPr>
            <p:cNvPr id="472" name="Google Shape;472;p19"/>
            <p:cNvCxnSpPr/>
            <p:nvPr/>
          </p:nvCxnSpPr>
          <p:spPr>
            <a:xfrm>
              <a:off x="5724128" y="5013176"/>
              <a:ext cx="0" cy="184666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3" name="Google Shape;473;p19"/>
            <p:cNvCxnSpPr/>
            <p:nvPr/>
          </p:nvCxnSpPr>
          <p:spPr>
            <a:xfrm>
              <a:off x="5724128" y="5197842"/>
              <a:ext cx="36004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474" name="Google Shape;474;p19"/>
          <p:cNvGrpSpPr/>
          <p:nvPr/>
        </p:nvGrpSpPr>
        <p:grpSpPr>
          <a:xfrm>
            <a:off x="1474738" y="2338028"/>
            <a:ext cx="360040" cy="184666"/>
            <a:chOff x="5724128" y="5013176"/>
            <a:chExt cx="360040" cy="184666"/>
          </a:xfrm>
        </p:grpSpPr>
        <p:cxnSp>
          <p:nvCxnSpPr>
            <p:cNvPr id="475" name="Google Shape;475;p19"/>
            <p:cNvCxnSpPr/>
            <p:nvPr/>
          </p:nvCxnSpPr>
          <p:spPr>
            <a:xfrm>
              <a:off x="5724128" y="5013176"/>
              <a:ext cx="0" cy="184666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6" name="Google Shape;476;p19"/>
            <p:cNvCxnSpPr/>
            <p:nvPr/>
          </p:nvCxnSpPr>
          <p:spPr>
            <a:xfrm>
              <a:off x="5724128" y="5197842"/>
              <a:ext cx="36004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477" name="Google Shape;477;p19"/>
          <p:cNvCxnSpPr/>
          <p:nvPr/>
        </p:nvCxnSpPr>
        <p:spPr>
          <a:xfrm>
            <a:off x="1654758" y="2861597"/>
            <a:ext cx="799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78" name="Google Shape;478;p19"/>
          <p:cNvCxnSpPr/>
          <p:nvPr/>
        </p:nvCxnSpPr>
        <p:spPr>
          <a:xfrm rot="10800000">
            <a:off x="2454444" y="1880499"/>
            <a:ext cx="0" cy="8025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79" name="Google Shape;479;p19"/>
          <p:cNvSpPr txBox="1"/>
          <p:nvPr/>
        </p:nvSpPr>
        <p:spPr>
          <a:xfrm>
            <a:off x="2843808" y="1674887"/>
            <a:ext cx="691200" cy="369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19"/>
          <p:cNvSpPr txBox="1"/>
          <p:nvPr/>
        </p:nvSpPr>
        <p:spPr>
          <a:xfrm>
            <a:off x="4531278" y="1661268"/>
            <a:ext cx="973200" cy="13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8421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8020</a:t>
            </a:r>
            <a:endParaRPr b="0" i="0" sz="2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481" name="Google Shape;481;p19"/>
          <p:cNvCxnSpPr/>
          <p:nvPr/>
        </p:nvCxnSpPr>
        <p:spPr>
          <a:xfrm>
            <a:off x="4312943" y="2526079"/>
            <a:ext cx="14403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2" name="Google Shape;482;p19"/>
          <p:cNvCxnSpPr/>
          <p:nvPr/>
        </p:nvCxnSpPr>
        <p:spPr>
          <a:xfrm>
            <a:off x="5753103" y="2710745"/>
            <a:ext cx="3585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83" name="Google Shape;483;p19"/>
          <p:cNvSpPr txBox="1"/>
          <p:nvPr/>
        </p:nvSpPr>
        <p:spPr>
          <a:xfrm>
            <a:off x="6111524" y="2526079"/>
            <a:ext cx="843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8+2 =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484" name="Google Shape;484;p19"/>
          <p:cNvGrpSpPr/>
          <p:nvPr/>
        </p:nvGrpSpPr>
        <p:grpSpPr>
          <a:xfrm>
            <a:off x="6479588" y="1632560"/>
            <a:ext cx="385658" cy="383654"/>
            <a:chOff x="7818765" y="4782798"/>
            <a:chExt cx="385658" cy="383654"/>
          </a:xfrm>
        </p:grpSpPr>
        <p:sp>
          <p:nvSpPr>
            <p:cNvPr id="485" name="Google Shape;485;p19"/>
            <p:cNvSpPr txBox="1"/>
            <p:nvPr/>
          </p:nvSpPr>
          <p:spPr>
            <a:xfrm>
              <a:off x="7818765" y="4797152"/>
              <a:ext cx="311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86" name="Google Shape;486;p19"/>
            <p:cNvSpPr txBox="1"/>
            <p:nvPr/>
          </p:nvSpPr>
          <p:spPr>
            <a:xfrm>
              <a:off x="7955723" y="4782798"/>
              <a:ext cx="2487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b="0" i="0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grpSp>
        <p:nvGrpSpPr>
          <p:cNvPr id="487" name="Google Shape;487;p19"/>
          <p:cNvGrpSpPr/>
          <p:nvPr/>
        </p:nvGrpSpPr>
        <p:grpSpPr>
          <a:xfrm>
            <a:off x="6185151" y="1623268"/>
            <a:ext cx="385658" cy="383654"/>
            <a:chOff x="7438282" y="4688724"/>
            <a:chExt cx="385658" cy="383654"/>
          </a:xfrm>
        </p:grpSpPr>
        <p:sp>
          <p:nvSpPr>
            <p:cNvPr id="488" name="Google Shape;488;p19"/>
            <p:cNvSpPr txBox="1"/>
            <p:nvPr/>
          </p:nvSpPr>
          <p:spPr>
            <a:xfrm>
              <a:off x="7438282" y="4703078"/>
              <a:ext cx="311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89" name="Google Shape;489;p19"/>
            <p:cNvSpPr txBox="1"/>
            <p:nvPr/>
          </p:nvSpPr>
          <p:spPr>
            <a:xfrm>
              <a:off x="7575240" y="4688724"/>
              <a:ext cx="2487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 b="0" i="0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grpSp>
        <p:nvGrpSpPr>
          <p:cNvPr id="490" name="Google Shape;490;p19"/>
          <p:cNvGrpSpPr/>
          <p:nvPr/>
        </p:nvGrpSpPr>
        <p:grpSpPr>
          <a:xfrm>
            <a:off x="5871415" y="1623268"/>
            <a:ext cx="385658" cy="383654"/>
            <a:chOff x="7438282" y="4688724"/>
            <a:chExt cx="385658" cy="383654"/>
          </a:xfrm>
        </p:grpSpPr>
        <p:sp>
          <p:nvSpPr>
            <p:cNvPr id="491" name="Google Shape;491;p19"/>
            <p:cNvSpPr txBox="1"/>
            <p:nvPr/>
          </p:nvSpPr>
          <p:spPr>
            <a:xfrm>
              <a:off x="7438282" y="4703078"/>
              <a:ext cx="311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92" name="Google Shape;492;p19"/>
            <p:cNvSpPr txBox="1"/>
            <p:nvPr/>
          </p:nvSpPr>
          <p:spPr>
            <a:xfrm>
              <a:off x="7575240" y="4688724"/>
              <a:ext cx="2487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b="0" i="0" sz="9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cxnSp>
        <p:nvCxnSpPr>
          <p:cNvPr id="493" name="Google Shape;493;p19"/>
          <p:cNvCxnSpPr>
            <a:stCxn id="480" idx="3"/>
          </p:cNvCxnSpPr>
          <p:nvPr/>
        </p:nvCxnSpPr>
        <p:spPr>
          <a:xfrm flipH="1" rot="10800000">
            <a:off x="5504478" y="1976418"/>
            <a:ext cx="366900" cy="3774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94" name="Google Shape;494;p19"/>
          <p:cNvSpPr txBox="1"/>
          <p:nvPr/>
        </p:nvSpPr>
        <p:spPr>
          <a:xfrm>
            <a:off x="5609087" y="1637622"/>
            <a:ext cx="356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…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95" name="Google Shape;495;p19"/>
          <p:cNvSpPr txBox="1"/>
          <p:nvPr/>
        </p:nvSpPr>
        <p:spPr>
          <a:xfrm>
            <a:off x="4487310" y="1070402"/>
            <a:ext cx="1959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2진수 🡪 10진수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96" name="Google Shape;496;p19"/>
          <p:cNvSpPr txBox="1"/>
          <p:nvPr/>
        </p:nvSpPr>
        <p:spPr>
          <a:xfrm>
            <a:off x="1561681" y="3491716"/>
            <a:ext cx="1832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8진수 🡪 2진수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97" name="Google Shape;497;p19"/>
          <p:cNvSpPr txBox="1"/>
          <p:nvPr/>
        </p:nvSpPr>
        <p:spPr>
          <a:xfrm>
            <a:off x="4590166" y="3491716"/>
            <a:ext cx="1832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2진수 🡪 8진수 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98" name="Google Shape;498;p19"/>
          <p:cNvSpPr txBox="1"/>
          <p:nvPr/>
        </p:nvSpPr>
        <p:spPr>
          <a:xfrm>
            <a:off x="1458278" y="4139788"/>
            <a:ext cx="438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499" name="Google Shape;499;p19"/>
          <p:cNvCxnSpPr/>
          <p:nvPr/>
        </p:nvCxnSpPr>
        <p:spPr>
          <a:xfrm flipH="1">
            <a:off x="1320180" y="4534218"/>
            <a:ext cx="241500" cy="4227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00" name="Google Shape;500;p19"/>
          <p:cNvCxnSpPr/>
          <p:nvPr/>
        </p:nvCxnSpPr>
        <p:spPr>
          <a:xfrm>
            <a:off x="1811712" y="4534218"/>
            <a:ext cx="269700" cy="4227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01" name="Google Shape;501;p19"/>
          <p:cNvSpPr txBox="1"/>
          <p:nvPr/>
        </p:nvSpPr>
        <p:spPr>
          <a:xfrm>
            <a:off x="1115616" y="4931876"/>
            <a:ext cx="56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001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02" name="Google Shape;502;p19"/>
          <p:cNvSpPr txBox="1"/>
          <p:nvPr/>
        </p:nvSpPr>
        <p:spPr>
          <a:xfrm>
            <a:off x="1752202" y="4931876"/>
            <a:ext cx="56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000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03" name="Google Shape;503;p19"/>
          <p:cNvSpPr txBox="1"/>
          <p:nvPr/>
        </p:nvSpPr>
        <p:spPr>
          <a:xfrm>
            <a:off x="2651520" y="4931876"/>
            <a:ext cx="691200" cy="369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1000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04" name="Google Shape;504;p19"/>
          <p:cNvSpPr txBox="1"/>
          <p:nvPr/>
        </p:nvSpPr>
        <p:spPr>
          <a:xfrm>
            <a:off x="6910095" y="2526079"/>
            <a:ext cx="438000" cy="369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05" name="Google Shape;505;p19"/>
          <p:cNvSpPr txBox="1"/>
          <p:nvPr/>
        </p:nvSpPr>
        <p:spPr>
          <a:xfrm>
            <a:off x="4314686" y="4139788"/>
            <a:ext cx="13533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0 0 1 0 0 0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4 2 1 4 2 1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0 0 1 0 0 0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1      0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6" name="Google Shape;506;p19"/>
          <p:cNvCxnSpPr/>
          <p:nvPr/>
        </p:nvCxnSpPr>
        <p:spPr>
          <a:xfrm>
            <a:off x="4962758" y="4211796"/>
            <a:ext cx="0" cy="11208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507" name="Google Shape;507;p19"/>
          <p:cNvCxnSpPr/>
          <p:nvPr/>
        </p:nvCxnSpPr>
        <p:spPr>
          <a:xfrm>
            <a:off x="4339626" y="5003884"/>
            <a:ext cx="19443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08" name="Google Shape;508;p19"/>
          <p:cNvCxnSpPr/>
          <p:nvPr/>
        </p:nvCxnSpPr>
        <p:spPr>
          <a:xfrm>
            <a:off x="5641005" y="5116542"/>
            <a:ext cx="13407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09" name="Google Shape;509;p19"/>
          <p:cNvSpPr txBox="1"/>
          <p:nvPr/>
        </p:nvSpPr>
        <p:spPr>
          <a:xfrm>
            <a:off x="7155748" y="4931876"/>
            <a:ext cx="438000" cy="369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10" name="Google Shape;510;p19"/>
          <p:cNvSpPr txBox="1"/>
          <p:nvPr/>
        </p:nvSpPr>
        <p:spPr>
          <a:xfrm>
            <a:off x="6138207" y="4324454"/>
            <a:ext cx="2403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3자리씩 합을 구한다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1" name="Google Shape;511;p19"/>
          <p:cNvCxnSpPr>
            <a:stCxn id="510" idx="1"/>
            <a:endCxn id="505" idx="3"/>
          </p:cNvCxnSpPr>
          <p:nvPr/>
        </p:nvCxnSpPr>
        <p:spPr>
          <a:xfrm flipH="1">
            <a:off x="5668107" y="4509104"/>
            <a:ext cx="470100" cy="231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12" name="Google Shape;512;p19"/>
          <p:cNvSpPr/>
          <p:nvPr/>
        </p:nvSpPr>
        <p:spPr>
          <a:xfrm>
            <a:off x="4339626" y="4745596"/>
            <a:ext cx="1296000" cy="25830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13" name="Google Shape;513;p19"/>
          <p:cNvSpPr txBox="1"/>
          <p:nvPr/>
        </p:nvSpPr>
        <p:spPr>
          <a:xfrm>
            <a:off x="1550572" y="5948372"/>
            <a:ext cx="6178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16진수는 4자리기준이며 8진수와 동일한 방법으로 구한다.</a:t>
            </a:r>
            <a:endParaRPr b="0" i="0" sz="18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514" name="Google Shape;514;p19"/>
          <p:cNvCxnSpPr/>
          <p:nvPr/>
        </p:nvCxnSpPr>
        <p:spPr>
          <a:xfrm>
            <a:off x="823295" y="3264060"/>
            <a:ext cx="76329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515" name="Google Shape;515;p19"/>
          <p:cNvSpPr txBox="1"/>
          <p:nvPr/>
        </p:nvSpPr>
        <p:spPr>
          <a:xfrm>
            <a:off x="196263" y="5356138"/>
            <a:ext cx="24033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각 자리수 마다 2진수로 변환하여 3자리로 구성</a:t>
            </a:r>
            <a:endParaRPr b="0" i="0" sz="13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516" name="Google Shape;516;p19"/>
          <p:cNvCxnSpPr>
            <a:endCxn id="501" idx="1"/>
          </p:cNvCxnSpPr>
          <p:nvPr/>
        </p:nvCxnSpPr>
        <p:spPr>
          <a:xfrm flipH="1" rot="10800000">
            <a:off x="861516" y="5116526"/>
            <a:ext cx="254100" cy="1932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523" name="Google Shape;523;p20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8. 기본타입 &amp; 참조타입 </a:t>
            </a:r>
            <a:r>
              <a:rPr b="1" lang="en-US" sz="22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(3/4)</a:t>
            </a:r>
            <a:endParaRPr/>
          </a:p>
        </p:txBody>
      </p:sp>
      <p:sp>
        <p:nvSpPr>
          <p:cNvPr id="524" name="Google Shape;524;p20"/>
          <p:cNvSpPr txBox="1"/>
          <p:nvPr>
            <p:ph idx="4294967295" type="body"/>
          </p:nvPr>
        </p:nvSpPr>
        <p:spPr>
          <a:xfrm>
            <a:off x="0" y="1189038"/>
            <a:ext cx="8229600" cy="53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b="1" lang="en-US" sz="16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자료형의 크기, 범위, 초기값</a:t>
            </a:r>
            <a:endParaRPr/>
          </a:p>
          <a:p>
            <a:pPr indent="-2794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525" name="Google Shape;525;p2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526" name="Google Shape;526;p20"/>
          <p:cNvGraphicFramePr/>
          <p:nvPr/>
        </p:nvGraphicFramePr>
        <p:xfrm>
          <a:off x="539552" y="165642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995150"/>
                <a:gridCol w="1872125"/>
                <a:gridCol w="3797225"/>
                <a:gridCol w="1472400"/>
              </a:tblGrid>
              <a:tr h="41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자료형</a:t>
                      </a:r>
                      <a:endParaRPr sz="16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크기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표현 범위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초기값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41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byte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8비트(1바이트)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-2</a:t>
                      </a:r>
                      <a:r>
                        <a:rPr baseline="30000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7 </a:t>
                      </a: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~ 2</a:t>
                      </a:r>
                      <a:r>
                        <a:rPr baseline="30000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7</a:t>
                      </a: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- 1</a:t>
                      </a:r>
                      <a:endParaRPr baseline="30000"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502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short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418E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16비트(2바이트)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-2</a:t>
                      </a:r>
                      <a:r>
                        <a:rPr baseline="30000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15</a:t>
                      </a: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~ 2</a:t>
                      </a:r>
                      <a:r>
                        <a:rPr baseline="30000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15</a:t>
                      </a: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– 1</a:t>
                      </a:r>
                      <a:endParaRPr baseline="30000"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41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418E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32비트(4바이트)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-2</a:t>
                      </a:r>
                      <a:r>
                        <a:rPr baseline="30000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31</a:t>
                      </a: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~ 2</a:t>
                      </a:r>
                      <a:r>
                        <a:rPr baseline="30000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31</a:t>
                      </a: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– 1</a:t>
                      </a:r>
                      <a:endParaRPr baseline="30000"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54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long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418E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64비트(8바이트)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-2</a:t>
                      </a:r>
                      <a:r>
                        <a:rPr baseline="30000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63</a:t>
                      </a: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~ 2</a:t>
                      </a:r>
                      <a:r>
                        <a:rPr baseline="30000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63</a:t>
                      </a: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– 1</a:t>
                      </a:r>
                      <a:endParaRPr baseline="30000"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0L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482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float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418E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32비트(4바이트)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±(1.4 x 10</a:t>
                      </a:r>
                      <a:r>
                        <a:rPr baseline="30000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-45</a:t>
                      </a: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~ 3.4 x 10</a:t>
                      </a:r>
                      <a:r>
                        <a:rPr baseline="30000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38</a:t>
                      </a: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)</a:t>
                      </a:r>
                      <a:endParaRPr baseline="30000"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0.0F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41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double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418E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64비트(8바이트)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418E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±(4.9 x 10</a:t>
                      </a:r>
                      <a:r>
                        <a:rPr baseline="30000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-324</a:t>
                      </a: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~ 1.8 x 10</a:t>
                      </a:r>
                      <a:r>
                        <a:rPr baseline="30000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308</a:t>
                      </a: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)</a:t>
                      </a:r>
                      <a:endParaRPr baseline="30000"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0.0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64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char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418E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16비트(2바이트)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유니코드 문자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'\n0000'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64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boolean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418E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8비트(1바이트)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true, false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false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3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참조형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418E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32비트(4바이트)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객체 주소로 범위를 지정할 수 없음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null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1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533" name="Google Shape;533;p2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534" name="Google Shape;534;p21"/>
          <p:cNvSpPr txBox="1"/>
          <p:nvPr/>
        </p:nvSpPr>
        <p:spPr>
          <a:xfrm>
            <a:off x="132825" y="1484775"/>
            <a:ext cx="89037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lgun Gothic"/>
              <a:buChar char="-"/>
            </a:pPr>
            <a:r>
              <a:rPr b="1" i="0" lang="en-US" sz="28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기본타입 </a:t>
            </a:r>
            <a:endParaRPr b="1" i="0" sz="28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(byte, short, int, long, char, float, double, boolean)</a:t>
            </a:r>
            <a:endParaRPr b="1" i="0" sz="28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35" name="Google Shape;535;p21"/>
          <p:cNvSpPr/>
          <p:nvPr/>
        </p:nvSpPr>
        <p:spPr>
          <a:xfrm>
            <a:off x="219087" y="2941712"/>
            <a:ext cx="4224600" cy="2088300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▶ byte a = 10;</a:t>
            </a:r>
            <a:endParaRPr b="1" i="0" sz="1400" u="none" cap="none" strike="noStrike">
              <a:solidFill>
                <a:srgbClr val="000000"/>
              </a:solidFill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▶ int c = a;</a:t>
            </a:r>
            <a:endParaRPr b="1" i="0" sz="1400" u="none" cap="none" strike="noStrike">
              <a:solidFill>
                <a:srgbClr val="000000"/>
              </a:solidFill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1" i="0" sz="6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→ 작은 타입에서 큰 타입으로 형 변환</a:t>
            </a:r>
            <a:endParaRPr b="1" i="0" sz="1400" u="none" cap="none" strike="noStrike">
              <a:solidFill>
                <a:srgbClr val="000000"/>
              </a:solidFill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→ byte ⇒ int </a:t>
            </a:r>
            <a:endParaRPr b="1" i="0" sz="1400" u="none" cap="none" strike="noStrike">
              <a:solidFill>
                <a:srgbClr val="000000"/>
              </a:solidFill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→</a:t>
            </a:r>
            <a:r>
              <a:rPr b="1" i="0" lang="en-US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</a:t>
            </a:r>
            <a:r>
              <a:rPr b="1" i="0" lang="en-US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up casting</a:t>
            </a:r>
            <a:endParaRPr b="1" i="0" sz="1400" u="none" cap="none" strike="noStrike">
              <a:solidFill>
                <a:srgbClr val="000000"/>
              </a:solidFill>
            </a:endParaRPr>
          </a:p>
        </p:txBody>
      </p:sp>
      <p:sp>
        <p:nvSpPr>
          <p:cNvPr id="536" name="Google Shape;536;p21"/>
          <p:cNvSpPr/>
          <p:nvPr/>
        </p:nvSpPr>
        <p:spPr>
          <a:xfrm>
            <a:off x="4598945" y="2941712"/>
            <a:ext cx="4254600" cy="2088300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ctr" dir="2700000" dist="76200">
              <a:srgbClr val="000000">
                <a:alpha val="4823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▶ int d = 20;    </a:t>
            </a:r>
            <a:endParaRPr b="1" i="0" sz="1400" u="none" cap="none" strike="noStrike">
              <a:solidFill>
                <a:srgbClr val="000000"/>
              </a:solidFill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▶ byte e = d;</a:t>
            </a:r>
            <a:endParaRPr b="1" i="0" sz="1400" u="none" cap="none" strike="noStrike">
              <a:solidFill>
                <a:srgbClr val="000000"/>
              </a:solidFill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▶ byte e = (byte)d;</a:t>
            </a:r>
            <a:endParaRPr b="1" i="0" sz="1400" u="none" cap="none" strike="noStrike">
              <a:solidFill>
                <a:srgbClr val="000000"/>
              </a:solidFill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→ 큰 타입에서 작은 타입으로 형 변환</a:t>
            </a:r>
            <a:endParaRPr b="1" i="0" sz="1400" u="none" cap="none" strike="noStrike">
              <a:solidFill>
                <a:srgbClr val="000000"/>
              </a:solidFill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→</a:t>
            </a:r>
            <a:r>
              <a:rPr b="1" i="0" lang="en-US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down casting</a:t>
            </a:r>
            <a:endParaRPr b="1" i="0" sz="1400" u="none" cap="none" strike="noStrike">
              <a:solidFill>
                <a:srgbClr val="000000"/>
              </a:solidFill>
            </a:endParaRPr>
          </a:p>
        </p:txBody>
      </p:sp>
      <p:sp>
        <p:nvSpPr>
          <p:cNvPr id="537" name="Google Shape;537;p21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8-1. 기본타입 형 변환 </a:t>
            </a:r>
            <a:r>
              <a:rPr b="1" i="0" lang="en-US" sz="22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(1/3)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334679f32dc_0_47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544" name="Google Shape;544;g334679f32dc_0_47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5" name="Google Shape;545;g334679f32dc_0_476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8-1. 기본타입 형 변환 </a:t>
            </a:r>
            <a:r>
              <a:rPr b="1" i="0" lang="en-US" sz="22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(1/3)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46" name="Google Shape;546;g334679f32dc_0_476"/>
          <p:cNvGraphicFramePr/>
          <p:nvPr/>
        </p:nvGraphicFramePr>
        <p:xfrm>
          <a:off x="327410" y="14764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4246875"/>
                <a:gridCol w="4246875"/>
              </a:tblGrid>
              <a:tr h="461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정수형</a:t>
                      </a:r>
                      <a:endParaRPr sz="1800" u="none" cap="none" strike="noStrike"/>
                    </a:p>
                  </a:txBody>
                  <a:tcPr marT="45725" marB="45725" marR="91450" marL="9145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실수형</a:t>
                      </a:r>
                      <a:endParaRPr sz="1800" u="none" cap="none" strike="noStrike"/>
                    </a:p>
                  </a:txBody>
                  <a:tcPr marT="45725" marB="45725" marR="91450" marL="91450">
                    <a:solidFill>
                      <a:srgbClr val="FF9900"/>
                    </a:solidFill>
                  </a:tcPr>
                </a:tc>
              </a:tr>
              <a:tr h="461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700" u="none" cap="none" strike="noStrike"/>
                        <a:t>기본형은 int (리터럴)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700" u="none" cap="none" strike="noStrike"/>
                        <a:t>기본형은 double (리터럴)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</a:tr>
              <a:tr h="46172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700" u="none" cap="none" strike="noStrike"/>
                        <a:t>연산 시 큰 타입으로 변환하여 연산된다.</a:t>
                      </a:r>
                      <a:endParaRPr sz="1300" u="none" cap="none" strike="noStrike"/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  <a:tc hMerge="1"/>
              </a:tr>
              <a:tr h="1138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Malgun Gothic"/>
                        <a:buNone/>
                      </a:pPr>
                      <a:r>
                        <a:rPr lang="en-US" sz="1700" u="none" cap="none" strike="noStrike"/>
                        <a:t>기본형 int보다 작은 타입들은 모두 int형으로 변환되어 연산됨</a:t>
                      </a:r>
                      <a:endParaRPr sz="13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700" u="none" cap="none" strike="noStrike">
                          <a:solidFill>
                            <a:srgbClr val="0000FF"/>
                          </a:solidFill>
                        </a:rPr>
                        <a:t>예) byte + byte = int </a:t>
                      </a:r>
                      <a:endParaRPr sz="1700" u="none" cap="none" strike="noStrike">
                        <a:solidFill>
                          <a:srgbClr val="0000FF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700">
                          <a:solidFill>
                            <a:srgbClr val="0000FF"/>
                          </a:solidFill>
                        </a:rPr>
                        <a:t>     상수: byte b=5+10; //가능</a:t>
                      </a:r>
                      <a:endParaRPr sz="1700">
                        <a:solidFill>
                          <a:srgbClr val="0000FF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700">
                          <a:solidFill>
                            <a:srgbClr val="0000FF"/>
                          </a:solidFill>
                        </a:rPr>
                        <a:t>     변수: byte c=a+b; // 오류</a:t>
                      </a:r>
                      <a:endParaRPr sz="1700">
                        <a:solidFill>
                          <a:srgbClr val="0000FF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700" u="none" cap="none" strike="noStrike"/>
                        <a:t>기본형 double보다 작은 타입은 모두 double형으로 변환된다. </a:t>
                      </a:r>
                      <a:endParaRPr sz="13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700" u="none" cap="none" strike="noStrike">
                          <a:solidFill>
                            <a:srgbClr val="0000FF"/>
                          </a:solidFill>
                        </a:rPr>
                        <a:t>예) double + float = double</a:t>
                      </a:r>
                      <a:endParaRPr b="1" sz="1700" u="none" cap="none" strike="noStrike">
                        <a:solidFill>
                          <a:srgbClr val="0000FF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</a:tr>
              <a:tr h="9976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700" u="none" cap="none" strike="noStrike"/>
                        <a:t>정수형</a:t>
                      </a:r>
                      <a:r>
                        <a:rPr lang="en-US" sz="1700" u="none" cap="none" strike="noStrike"/>
                        <a:t>과 </a:t>
                      </a:r>
                      <a:r>
                        <a:rPr b="1" lang="en-US" sz="1700" u="none" cap="none" strike="noStrike"/>
                        <a:t>실수형</a:t>
                      </a:r>
                      <a:r>
                        <a:rPr lang="en-US" sz="1700" u="none" cap="none" strike="noStrike"/>
                        <a:t> </a:t>
                      </a:r>
                      <a:r>
                        <a:rPr b="1" lang="en-US" sz="1700" u="none" cap="none" strike="noStrike"/>
                        <a:t>연산</a:t>
                      </a:r>
                      <a:r>
                        <a:rPr lang="en-US" sz="1700" u="none" cap="none" strike="noStrike"/>
                        <a:t>에 경우 실수로 변환하여 연산되며, 크기와 상관없이 </a:t>
                      </a:r>
                      <a:r>
                        <a:rPr b="1" lang="en-US" sz="1700" u="none" cap="none" strike="noStrike">
                          <a:solidFill>
                            <a:srgbClr val="FF0000"/>
                          </a:solidFill>
                        </a:rPr>
                        <a:t>실수형이 더 큰 범위의 숫자를 표현할 수 있어</a:t>
                      </a:r>
                      <a:r>
                        <a:rPr b="1" lang="en-US" sz="1700">
                          <a:solidFill>
                            <a:srgbClr val="FF0000"/>
                          </a:solidFill>
                        </a:rPr>
                        <a:t>서</a:t>
                      </a:r>
                      <a:r>
                        <a:rPr b="1" lang="en-US" sz="1700" u="none" cap="none" strike="noStrike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700" u="none" cap="none" strike="noStrike"/>
                        <a:t>실수형으로 변환된다.</a:t>
                      </a:r>
                      <a:r>
                        <a:rPr b="1" lang="en-US" sz="1700" u="none" cap="none" strike="noStrike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700" u="none" cap="none" strike="noStrike">
                          <a:solidFill>
                            <a:srgbClr val="0000FF"/>
                          </a:solidFill>
                        </a:rPr>
                        <a:t>예) float + long = float</a:t>
                      </a:r>
                      <a:endParaRPr sz="1700" u="none" cap="none" strike="noStrike">
                        <a:solidFill>
                          <a:srgbClr val="0000FF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2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553" name="Google Shape;553;p23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8-1. 기본타입 형 변환 </a:t>
            </a:r>
            <a:r>
              <a:rPr b="1" lang="en-US" sz="22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(2/3)</a:t>
            </a:r>
            <a:endParaRPr/>
          </a:p>
        </p:txBody>
      </p:sp>
      <p:sp>
        <p:nvSpPr>
          <p:cNvPr id="554" name="Google Shape;554;p2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555" name="Google Shape;555;p23"/>
          <p:cNvGraphicFramePr/>
          <p:nvPr/>
        </p:nvGraphicFramePr>
        <p:xfrm>
          <a:off x="551384" y="93568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2880325"/>
                <a:gridCol w="5193025"/>
              </a:tblGrid>
              <a:tr h="42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변환 예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코딩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42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 → char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(char)6</a:t>
                      </a: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5</a:t>
                      </a: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⇒ 'A'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42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char → int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(int)'A', 'A' + 0 ⇒ 65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42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char → int → char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(char)('A' + 2) ⇒ 'C'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42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char 숫자 → int 숫자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'9' - '0' ⇒ 9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42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char 숫자 → int 숫자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Character.getNumericValue('9') ⇒ 9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423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String 숫자 → int 숫자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Integer.parseInt("9") ⇒ 9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String 소수점 숫자 → double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Double.parseDouble("34.5") ⇒ 34.5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51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 → String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String.valueOf(9) ⇒ "9"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199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 → String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(9 + ""), ("" + 9) ⇒ "9"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146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String → char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"345".charAt(0) ⇒ '3'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char → String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('a' + ""), String.valueOf('a');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char [ ] → String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char[ ] charArray = {'1', '0', '3'};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600"/>
                        <a:buFont typeface="Malgun Gothic"/>
                        <a:buNone/>
                      </a:pPr>
                      <a:r>
                        <a:t/>
                      </a:r>
                      <a:endParaRPr sz="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String s = new String(charArray); ⇒ "103"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24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562" name="Google Shape;562;p2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graphicFrame>
        <p:nvGraphicFramePr>
          <p:cNvPr id="563" name="Google Shape;563;p24"/>
          <p:cNvGraphicFramePr/>
          <p:nvPr/>
        </p:nvGraphicFramePr>
        <p:xfrm>
          <a:off x="515380" y="10527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2664300"/>
                <a:gridCol w="5400600"/>
              </a:tblGrid>
              <a:tr h="440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변환 예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코딩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440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String → char [ ]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char[ ] charArray=s.toCharArray(); ⇒ {'1', '0', '3'}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440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10진수 → 2진수 String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Integer.toBinaryString(17) ⇒ "10001"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440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10진수 → 8진수 String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Integer.toOctalString(17) ⇒ "21"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440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10진수 → 16진수 String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Integer.toHexString(17) ⇒ "11"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60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String 소문자 → 대문자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String s1 = "hello";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s1.toUpperCase() ⇒ "HELLO"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60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String 대문자 → 소문자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String s2 = "HELLO";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s2.toUpperCase() ⇒ "hello"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60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 → Integer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Integer → int</a:t>
                      </a:r>
                      <a:endParaRPr sz="1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Integer ii = new Integer(23);   // Java 2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 ac = ii.intValue();   // Java 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60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Integer → int</a:t>
                      </a:r>
                      <a:endParaRPr sz="1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 → Integer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Integer ik = 4;   // Boxing Java 5 이상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 a = ik;   // Unboxing Java 5 이상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857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 → Integer → Object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Object → Integer → int</a:t>
                      </a:r>
                      <a:endParaRPr sz="1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 a = 10;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Object o = a;   // Boxing Java 5 이상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 b = (Integer)o;   // Unboxing Java 5 이상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564" name="Google Shape;564;p24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8-1. 기본타입 형 변환 </a:t>
            </a:r>
            <a:r>
              <a:rPr b="1" i="0" lang="en-US" sz="22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(3/3)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25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571" name="Google Shape;571;p2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572" name="Google Shape;572;p25"/>
          <p:cNvSpPr txBox="1"/>
          <p:nvPr/>
        </p:nvSpPr>
        <p:spPr>
          <a:xfrm>
            <a:off x="93334" y="1363124"/>
            <a:ext cx="8943300" cy="13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관계연산자</a:t>
            </a:r>
            <a:endParaRPr b="1" i="0" sz="20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* 2개의 데이터 값과의 관계를 대소로 판단하여 참(true) 또는 거짓(false)으로 반환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73" name="Google Shape;573;p25"/>
          <p:cNvGraphicFramePr/>
          <p:nvPr/>
        </p:nvGraphicFramePr>
        <p:xfrm>
          <a:off x="875420" y="286654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1817275"/>
                <a:gridCol w="5527550"/>
              </a:tblGrid>
              <a:tr h="33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연산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설명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300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 &gt; B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A가 B보다 크다.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99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 &gt;= B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A가 B보다 크거나 같다.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39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 &lt; B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A가 B보다 작다.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39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 &lt;= B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A가 B보다 작거나 같다.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39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 == B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A는 B와 같다.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99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 != B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A와 B는 같지 않다.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574" name="Google Shape;574;p25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. 관계연산자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2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581" name="Google Shape;581;p2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582" name="Google Shape;582;p26"/>
          <p:cNvSpPr txBox="1"/>
          <p:nvPr/>
        </p:nvSpPr>
        <p:spPr>
          <a:xfrm>
            <a:off x="119336" y="1160748"/>
            <a:ext cx="38883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단축연산자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83" name="Google Shape;583;p26"/>
          <p:cNvGraphicFramePr/>
          <p:nvPr/>
        </p:nvGraphicFramePr>
        <p:xfrm>
          <a:off x="839416" y="15735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1535900"/>
                <a:gridCol w="5808900"/>
              </a:tblGrid>
              <a:tr h="338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연산자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실제계산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298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x += 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x = x + 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00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x -= 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x = x - 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98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x *= 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x = x * 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00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x /= 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x = x / 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98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x %= 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x = x % 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00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x &amp;= 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x = x &amp;t  (이진수 변환 후 </a:t>
                      </a: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논리곱(and) </a:t>
                      </a: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결과 반환)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98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x |= 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x = x | t  (이진수 변환 후</a:t>
                      </a: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논리합(or) </a:t>
                      </a: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결과 반환)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584" name="Google Shape;584;p26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10</a:t>
            </a: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. 단축연산자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26"/>
          <p:cNvSpPr/>
          <p:nvPr/>
        </p:nvSpPr>
        <p:spPr>
          <a:xfrm>
            <a:off x="2171564" y="4221088"/>
            <a:ext cx="4716600" cy="2232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ctr" dir="2700000" dist="76200">
              <a:srgbClr val="000000">
                <a:alpha val="48235"/>
              </a:srgbClr>
            </a:outerShdw>
          </a:effectLst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public class Test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public static void main(String[] args)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int i = 1;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int sum = 10;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sum += i;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System.out.println(sum);    </a:t>
            </a:r>
            <a:r>
              <a:rPr b="1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sum = 11;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}</a:t>
            </a:r>
            <a:endParaRPr b="0" i="0" sz="1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2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592" name="Google Shape;592;p27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11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증감연산자</a:t>
            </a:r>
            <a:endParaRPr/>
          </a:p>
        </p:txBody>
      </p:sp>
      <p:sp>
        <p:nvSpPr>
          <p:cNvPr id="593" name="Google Shape;593;p27"/>
          <p:cNvSpPr txBox="1"/>
          <p:nvPr>
            <p:ph idx="4294967295" type="body"/>
          </p:nvPr>
        </p:nvSpPr>
        <p:spPr>
          <a:xfrm>
            <a:off x="914623" y="1305310"/>
            <a:ext cx="5889600" cy="97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* </a:t>
            </a:r>
            <a:r>
              <a:rPr b="1" lang="en-US" sz="1400">
                <a:solidFill>
                  <a:srgbClr val="132E66"/>
                </a:solidFill>
              </a:rPr>
              <a:t>i++ (선 처리 후 증가),  ++i (선 증가 후 처리)</a:t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*</a:t>
            </a:r>
            <a:r>
              <a:rPr b="1" lang="en-US" sz="1400">
                <a:solidFill>
                  <a:srgbClr val="132E66"/>
                </a:solidFill>
              </a:rPr>
              <a:t> i-- (선 처리 후 감소),  --i (선 감소 후 처리)</a:t>
            </a:r>
            <a:endParaRPr/>
          </a:p>
        </p:txBody>
      </p:sp>
      <p:sp>
        <p:nvSpPr>
          <p:cNvPr id="594" name="Google Shape;594;p27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595" name="Google Shape;595;p27"/>
          <p:cNvSpPr/>
          <p:nvPr/>
        </p:nvSpPr>
        <p:spPr>
          <a:xfrm>
            <a:off x="768248" y="2276860"/>
            <a:ext cx="7560000" cy="3996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ctr" dir="2700000" dist="76200">
              <a:srgbClr val="000000">
                <a:alpha val="48235"/>
              </a:srgbClr>
            </a:outerShdw>
          </a:effectLst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	</a:t>
            </a: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public static void main(String[] args)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		int x = 10;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		System.out.println(x++);  </a:t>
            </a: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10 출력 후 1증가 ⇒ 11 저장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		System.out.println(x);      </a:t>
            </a: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11 출력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		System.out.println(++x);  </a:t>
            </a: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1 증가 후 출력 ⇒ 12 출력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		System.out.println(x);     </a:t>
            </a: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12 출력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	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public static void main(String[] args)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 x = 10;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System.out.println(x--);  </a:t>
            </a: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10 출력 후 1감소 후 ⇒ 9 저장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System.out.println(x);     </a:t>
            </a: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// 9 출력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System.out.println(--x); </a:t>
            </a: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// -1 감소 후 8 출력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System.out.println(x);     </a:t>
            </a: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8 출력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27"/>
          <p:cNvSpPr/>
          <p:nvPr/>
        </p:nvSpPr>
        <p:spPr>
          <a:xfrm>
            <a:off x="566700" y="980728"/>
            <a:ext cx="82296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증감연산자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2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603" name="Google Shape;603;p28"/>
          <p:cNvSpPr txBox="1"/>
          <p:nvPr>
            <p:ph idx="4294967295" type="body"/>
          </p:nvPr>
        </p:nvSpPr>
        <p:spPr>
          <a:xfrm>
            <a:off x="914400" y="1124744"/>
            <a:ext cx="8229600" cy="21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논리연산자</a:t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</p:txBody>
      </p:sp>
      <p:sp>
        <p:nvSpPr>
          <p:cNvPr id="604" name="Google Shape;604;p2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605" name="Google Shape;605;p28"/>
          <p:cNvGraphicFramePr/>
          <p:nvPr/>
        </p:nvGraphicFramePr>
        <p:xfrm>
          <a:off x="791580" y="159356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1055125"/>
                <a:gridCol w="1641475"/>
                <a:gridCol w="4840050"/>
              </a:tblGrid>
              <a:tr h="339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연산자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뜻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설명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330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!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논리부정(not)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논리식의 진위를 반대로 만든다.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30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&amp;&amp;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논리곱(and)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두 논리식이 모두 참이어야 참이다.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30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| |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논리합(or)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두 논리식 중 하나만 참이면 참이다.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606" name="Google Shape;606;p28"/>
          <p:cNvSpPr/>
          <p:nvPr/>
        </p:nvSpPr>
        <p:spPr>
          <a:xfrm>
            <a:off x="803412" y="3227137"/>
            <a:ext cx="7560900" cy="2758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ctr" dir="2700000" dist="76200">
              <a:srgbClr val="000000">
                <a:alpha val="48235"/>
              </a:srgbClr>
            </a:outerShdw>
          </a:effectLst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public class Test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public static void main(String[] args)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int i = 1, j = 2, k = 3;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System.out.println("i = " + i + ", j = " + j + ", k = " + k);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	  System.out.println("i &lt; j &amp;&amp; j &lt; k의 결과는 : " + (i &lt; j &amp;&amp; j &lt; k));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System.out.println("i &lt; j || j &lt; k의 결과는 : " + (i &lt; j || j &lt; k));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	 System.out.println("!(i &lt; j) || !(j &lt; k)의 결과는 : "+(!(i &lt; j) || !(j &lt; k)));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}</a:t>
            </a:r>
            <a:endParaRPr b="0" i="0" sz="1600" u="none" cap="none" strike="noStrike">
              <a:solidFill>
                <a:srgbClr val="1A418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07" name="Google Shape;607;p28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12</a:t>
            </a: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. 논리연산자 </a:t>
            </a:r>
            <a:r>
              <a:rPr b="1" i="0" lang="en-US" sz="22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(1/2)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34679f32dc_0_13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5" name="Google Shape;195;g334679f32dc_0_137"/>
          <p:cNvSpPr txBox="1"/>
          <p:nvPr>
            <p:ph idx="4294967295" type="body"/>
          </p:nvPr>
        </p:nvSpPr>
        <p:spPr>
          <a:xfrm>
            <a:off x="322975" y="1139400"/>
            <a:ext cx="8514000" cy="44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None/>
            </a:pPr>
            <a:r>
              <a:rPr b="1" lang="en-US" sz="1720">
                <a:latin typeface="Malgun Gothic"/>
                <a:ea typeface="Malgun Gothic"/>
                <a:cs typeface="Malgun Gothic"/>
                <a:sym typeface="Malgun Gothic"/>
              </a:rPr>
              <a:t>- JDK 설치</a:t>
            </a:r>
            <a:endParaRPr b="1" sz="172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79400" lvl="0" marL="342900" rtl="0" algn="l">
              <a:lnSpc>
                <a:spcPct val="8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algun Gothic"/>
              <a:buNone/>
            </a:pPr>
            <a:r>
              <a:t/>
            </a:r>
            <a:endParaRPr b="1" sz="1300"/>
          </a:p>
          <a:p>
            <a:pPr indent="-342900" lvl="0" marL="342900" rtl="0" algn="l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980"/>
              <a:buNone/>
            </a:pPr>
            <a:r>
              <a:rPr lang="en-US" sz="1580"/>
              <a:t>    * JDK를 다운받은 후 설치를 진행한다.</a:t>
            </a:r>
            <a:endParaRPr sz="2840"/>
          </a:p>
          <a:p>
            <a:pPr indent="-342900" lvl="0" marL="342900" rtl="0" algn="l">
              <a:lnSpc>
                <a:spcPct val="8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560"/>
              <a:buNone/>
            </a:pPr>
            <a:r>
              <a:t/>
            </a:r>
            <a:endParaRPr sz="1160"/>
          </a:p>
          <a:p>
            <a:pPr indent="-342900" lvl="0" marL="342900" rtl="0" algn="l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980"/>
              <a:buNone/>
            </a:pPr>
            <a:r>
              <a:rPr lang="en-US" sz="1580"/>
              <a:t>       - 설치 시 JDK와 JRE가 패키지로 설치가 되며, 설치할 경로는 C:\Java\....에 설치한다.</a:t>
            </a:r>
            <a:endParaRPr sz="1580"/>
          </a:p>
          <a:p>
            <a:pPr indent="-342900" lvl="0" marL="342900" rtl="0" algn="l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980"/>
              <a:buNone/>
            </a:pPr>
            <a:r>
              <a:t/>
            </a:r>
            <a:endParaRPr sz="1580"/>
          </a:p>
          <a:p>
            <a:pPr indent="-260350" lvl="0" marL="342900" rtl="0" algn="l">
              <a:lnSpc>
                <a:spcPct val="8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10"/>
              <a:buNone/>
            </a:pPr>
            <a:r>
              <a:t/>
            </a:r>
            <a:endParaRPr sz="1510"/>
          </a:p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90"/>
              <a:buFont typeface="Arial"/>
              <a:buNone/>
            </a:pPr>
            <a:r>
              <a:rPr b="1" lang="en-US" sz="1790"/>
              <a:t>- 환경설정</a:t>
            </a:r>
            <a:endParaRPr b="1" sz="1790"/>
          </a:p>
          <a:p>
            <a:pPr indent="-284162" lvl="0" marL="342900" rtl="0" algn="l">
              <a:lnSpc>
                <a:spcPct val="80000"/>
              </a:lnSpc>
              <a:spcBef>
                <a:spcPts val="185"/>
              </a:spcBef>
              <a:spcAft>
                <a:spcPts val="0"/>
              </a:spcAft>
              <a:buClr>
                <a:schemeClr val="dk1"/>
              </a:buClr>
              <a:buSzPts val="700"/>
              <a:buFont typeface="Malgun Gothic"/>
              <a:buNone/>
            </a:pPr>
            <a:r>
              <a:t/>
            </a:r>
            <a:endParaRPr b="1" sz="1300"/>
          </a:p>
          <a:p>
            <a:pPr indent="-342900" lvl="0" marL="342900" rtl="0" algn="l">
              <a:lnSpc>
                <a:spcPct val="80000"/>
              </a:lnSpc>
              <a:spcBef>
                <a:spcPts val="296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b="1" lang="en-US" sz="1720"/>
              <a:t>    * path</a:t>
            </a:r>
            <a:endParaRPr sz="2840"/>
          </a:p>
          <a:p>
            <a:pPr indent="-342900" lvl="0" marL="342900" rtl="0" algn="l">
              <a:lnSpc>
                <a:spcPct val="80000"/>
              </a:lnSpc>
              <a:spcBef>
                <a:spcPts val="166"/>
              </a:spcBef>
              <a:spcAft>
                <a:spcPts val="0"/>
              </a:spcAft>
              <a:buClr>
                <a:schemeClr val="dk1"/>
              </a:buClr>
              <a:buSzPts val="630"/>
              <a:buFont typeface="Arial"/>
              <a:buNone/>
            </a:pPr>
            <a:r>
              <a:t/>
            </a:r>
            <a:endParaRPr b="1" sz="1230"/>
          </a:p>
          <a:p>
            <a:pPr indent="-342900" lvl="0" marL="342900" rtl="0" algn="l">
              <a:lnSpc>
                <a:spcPct val="13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980"/>
              <a:buFont typeface="Arial"/>
              <a:buNone/>
            </a:pPr>
            <a:r>
              <a:rPr lang="en-US" sz="1580"/>
              <a:t>       </a:t>
            </a:r>
            <a:r>
              <a:rPr lang="en-US" sz="1650"/>
              <a:t>- JDK의 실행파일을 어떠한 프롬프트 상태에서도 사용 가능하도록 설정</a:t>
            </a:r>
            <a:endParaRPr sz="1650"/>
          </a:p>
          <a:p>
            <a:pPr indent="-342900" lvl="0" marL="342900" rtl="0" algn="l">
              <a:lnSpc>
                <a:spcPct val="13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980"/>
              <a:buFont typeface="Arial"/>
              <a:buNone/>
            </a:pPr>
            <a:r>
              <a:rPr b="1" lang="en-US" sz="1650"/>
              <a:t>                                                            </a:t>
            </a:r>
            <a:r>
              <a:rPr lang="en-US" sz="1650"/>
              <a:t>(javac, java, javap, javaw 등....)</a:t>
            </a:r>
            <a:endParaRPr sz="2840"/>
          </a:p>
          <a:p>
            <a:pPr indent="-342900" lvl="0" marL="342900" rtl="0" algn="l">
              <a:lnSpc>
                <a:spcPct val="13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rPr lang="en-US" sz="1650"/>
              <a:t>       - path 지정 : 설정 &gt; 시스템 &gt; 정보 &gt; 고급 시스템 설정 &gt; 환경변수 &gt; 시스템 변수</a:t>
            </a:r>
            <a:endParaRPr sz="1650"/>
          </a:p>
          <a:p>
            <a:pPr indent="-342900" lvl="0" marL="342900" rtl="0" algn="l">
              <a:lnSpc>
                <a:spcPct val="13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rPr lang="en-US" sz="1650"/>
              <a:t>       - JAVA_HOME 이름으로 JDK의 폴더의 위치를 지정한다.</a:t>
            </a:r>
            <a:endParaRPr sz="1230"/>
          </a:p>
          <a:p>
            <a:pPr indent="-342900" lvl="0" marL="342900" rtl="0" algn="l">
              <a:lnSpc>
                <a:spcPct val="13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rPr lang="en-US" sz="1650"/>
              <a:t>       - path의 맨앞에 “%JAVA_HOME%\bin;” 값을 지정한다</a:t>
            </a:r>
            <a:endParaRPr sz="1580"/>
          </a:p>
        </p:txBody>
      </p:sp>
      <p:sp>
        <p:nvSpPr>
          <p:cNvPr id="196" name="Google Shape;196;g334679f32dc_0_137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97" name="Google Shape;197;g334679f32dc_0_137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JDK 설치 및 Eclipse 설치 </a:t>
            </a:r>
            <a:r>
              <a:rPr b="1" i="0" lang="en-US" sz="2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(2/4)</a:t>
            </a:r>
            <a:endParaRPr b="1" i="0" sz="2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614" name="Google Shape;614;p29"/>
          <p:cNvSpPr txBox="1"/>
          <p:nvPr>
            <p:ph idx="4294967295" type="body"/>
          </p:nvPr>
        </p:nvSpPr>
        <p:spPr>
          <a:xfrm>
            <a:off x="457200" y="1124744"/>
            <a:ext cx="8229600" cy="49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Short circuit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b="1" sz="1000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A418E"/>
              </a:buClr>
              <a:buSzPts val="1400"/>
              <a:buNone/>
            </a:pPr>
            <a:r>
              <a:rPr lang="en-US" sz="1400">
                <a:solidFill>
                  <a:srgbClr val="1A418E"/>
                </a:solidFill>
              </a:rPr>
              <a:t>   * &amp;와 |연산자는 앞 조건식과 뒤 조건식을 무조건 둘 다 실행시킨다. 하지만, &amp;&amp; 와 ||는 앞의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A418E"/>
              </a:buClr>
              <a:buSzPts val="1400"/>
              <a:buNone/>
            </a:pPr>
            <a:r>
              <a:rPr lang="en-US" sz="1400">
                <a:solidFill>
                  <a:srgbClr val="1A418E"/>
                </a:solidFill>
              </a:rPr>
              <a:t>     조건식의 결과가 어떠하냐에 따라 뒤의 조건식의 실행 여부를 결정짓는 성질이 있다. 이러한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A418E"/>
              </a:buClr>
              <a:buSzPts val="1400"/>
              <a:buNone/>
            </a:pPr>
            <a:r>
              <a:rPr lang="en-US" sz="1400">
                <a:solidFill>
                  <a:srgbClr val="1A418E"/>
                </a:solidFill>
              </a:rPr>
              <a:t>     논리 연산자들을 특별히 쇼트-서킷(short-circuit)이라고 부른다.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sz="800">
              <a:solidFill>
                <a:srgbClr val="1A418E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A418E"/>
              </a:buClr>
              <a:buSzPts val="1400"/>
              <a:buNone/>
            </a:pPr>
            <a:r>
              <a:rPr lang="en-US" sz="1400">
                <a:solidFill>
                  <a:srgbClr val="1A418E"/>
                </a:solidFill>
              </a:rPr>
              <a:t>   * 불필요한 코드의 실행을 막음으로써 프로그램의 속도를 높일 수 있다.</a:t>
            </a:r>
            <a:endParaRPr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</p:txBody>
      </p:sp>
      <p:sp>
        <p:nvSpPr>
          <p:cNvPr id="615" name="Google Shape;615;p29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616" name="Google Shape;616;p29"/>
          <p:cNvGrpSpPr/>
          <p:nvPr/>
        </p:nvGrpSpPr>
        <p:grpSpPr>
          <a:xfrm>
            <a:off x="371371" y="3320872"/>
            <a:ext cx="8389004" cy="2340188"/>
            <a:chOff x="755576" y="2708919"/>
            <a:chExt cx="7920880" cy="1656184"/>
          </a:xfrm>
        </p:grpSpPr>
        <p:sp>
          <p:nvSpPr>
            <p:cNvPr id="617" name="Google Shape;617;p29"/>
            <p:cNvSpPr/>
            <p:nvPr/>
          </p:nvSpPr>
          <p:spPr>
            <a:xfrm>
              <a:off x="755576" y="2708920"/>
              <a:ext cx="1152128" cy="864096"/>
            </a:xfrm>
            <a:prstGeom prst="rect">
              <a:avLst/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AND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연산인 경우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9"/>
            <p:cNvSpPr/>
            <p:nvPr/>
          </p:nvSpPr>
          <p:spPr>
            <a:xfrm>
              <a:off x="755576" y="3573015"/>
              <a:ext cx="1152128" cy="792088"/>
            </a:xfrm>
            <a:prstGeom prst="rect">
              <a:avLst/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연산인 경우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9"/>
            <p:cNvSpPr/>
            <p:nvPr/>
          </p:nvSpPr>
          <p:spPr>
            <a:xfrm>
              <a:off x="1907704" y="2708919"/>
              <a:ext cx="6768752" cy="864096"/>
            </a:xfrm>
            <a:prstGeom prst="rect">
              <a:avLst/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▶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앞 조건식 &amp;&amp; 뒤 조건식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▶앞 조건식이 true일 때 : 실행함 → 뒤 조건식에 따라 결과값이 true 또는 false가 된다.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r>
                <a:t/>
              </a:r>
              <a:endParaRPr b="0" i="0" sz="3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▶앞 조건식이 false일 때 : 실행 안함  → 뒤 조건식을 실행하지 않아도 결과는 무조건         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                                             false이다.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9"/>
            <p:cNvSpPr/>
            <p:nvPr/>
          </p:nvSpPr>
          <p:spPr>
            <a:xfrm>
              <a:off x="1907704" y="3573016"/>
              <a:ext cx="6768752" cy="792087"/>
            </a:xfrm>
            <a:prstGeom prst="rect">
              <a:avLst/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▶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앞 조건식 || 뒤 조건식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1" i="0" sz="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▶앞 조건식이 true일 때 : 실행 안함  → 뒤 조건식을 실행하지 않아도 결과는 무조건 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                                            false이다.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"/>
                <a:buFont typeface="Arial"/>
                <a:buNone/>
              </a:pPr>
              <a:r>
                <a:t/>
              </a:r>
              <a:endParaRPr b="0" i="0" sz="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▶앞 조건식이 false일 때 : 실행함 → 뒤 조건식에 따라 결과값이 true 또는 false가 된다.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1" name="Google Shape;621;p29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3. 논리연산자 </a:t>
            </a:r>
            <a:r>
              <a:rPr b="1" i="0" lang="en-US" sz="22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(2/2)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3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628" name="Google Shape;628;p30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1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4. 삼항연산자</a:t>
            </a:r>
            <a:endParaRPr/>
          </a:p>
        </p:txBody>
      </p:sp>
      <p:sp>
        <p:nvSpPr>
          <p:cNvPr id="629" name="Google Shape;629;p30"/>
          <p:cNvSpPr txBox="1"/>
          <p:nvPr>
            <p:ph idx="4294967295" type="body"/>
          </p:nvPr>
        </p:nvSpPr>
        <p:spPr>
          <a:xfrm>
            <a:off x="539552" y="1124744"/>
            <a:ext cx="6634200" cy="15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800"/>
              <a:buNone/>
            </a:pPr>
            <a:r>
              <a:rPr b="1" lang="en-US" sz="18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삼항연산자</a:t>
            </a:r>
            <a:endParaRPr b="1" sz="1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32E66"/>
              </a:buClr>
              <a:buSzPts val="1800"/>
              <a:buNone/>
            </a:pPr>
            <a:r>
              <a:rPr lang="en-US" sz="1800">
                <a:solidFill>
                  <a:srgbClr val="132E66"/>
                </a:solidFill>
              </a:rPr>
              <a:t>    </a:t>
            </a:r>
            <a:r>
              <a:rPr lang="en-US" sz="2000">
                <a:solidFill>
                  <a:srgbClr val="132E66"/>
                </a:solidFill>
              </a:rPr>
              <a:t>* 단순한 조건 처리 절에서 사용한다.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32E66"/>
              </a:buClr>
              <a:buSzPts val="2000"/>
              <a:buNone/>
            </a:pPr>
            <a:r>
              <a:rPr lang="en-US" sz="2000">
                <a:solidFill>
                  <a:srgbClr val="132E66"/>
                </a:solidFill>
              </a:rPr>
              <a:t>    * 무조건 리턴(반환타입이 필요)이 있어야 한다.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32E66"/>
              </a:buClr>
              <a:buSzPts val="2000"/>
              <a:buNone/>
            </a:pPr>
            <a:r>
              <a:rPr lang="en-US" sz="2000">
                <a:solidFill>
                  <a:srgbClr val="132E66"/>
                </a:solidFill>
              </a:rPr>
              <a:t>    * 조건 ? 참일 때 : 거짓일 때</a:t>
            </a:r>
            <a:endParaRPr/>
          </a:p>
        </p:txBody>
      </p:sp>
      <p:sp>
        <p:nvSpPr>
          <p:cNvPr id="630" name="Google Shape;630;p3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631" name="Google Shape;631;p30"/>
          <p:cNvGrpSpPr/>
          <p:nvPr/>
        </p:nvGrpSpPr>
        <p:grpSpPr>
          <a:xfrm>
            <a:off x="539552" y="3140968"/>
            <a:ext cx="7992888" cy="2592288"/>
            <a:chOff x="683568" y="2636912"/>
            <a:chExt cx="7992888" cy="2592288"/>
          </a:xfrm>
        </p:grpSpPr>
        <p:sp>
          <p:nvSpPr>
            <p:cNvPr id="632" name="Google Shape;632;p30"/>
            <p:cNvSpPr/>
            <p:nvPr/>
          </p:nvSpPr>
          <p:spPr>
            <a:xfrm>
              <a:off x="683568" y="2852936"/>
              <a:ext cx="2448272" cy="648072"/>
            </a:xfrm>
            <a:prstGeom prst="rect">
              <a:avLst/>
            </a:prstGeom>
            <a:solidFill>
              <a:srgbClr val="DAEEF3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rPr>
                <a:t>(</a:t>
              </a:r>
              <a:r>
                <a:rPr b="1" i="0" lang="en-US" sz="1600" u="none" cap="none" strike="noStrike">
                  <a:solidFill>
                    <a:srgbClr val="2B69B6"/>
                  </a:solidFill>
                  <a:latin typeface="Dotum"/>
                  <a:ea typeface="Dotum"/>
                  <a:cs typeface="Dotum"/>
                  <a:sym typeface="Dotum"/>
                </a:rPr>
                <a:t>true</a:t>
              </a:r>
              <a:r>
                <a:rPr b="0" i="0" lang="en-US" sz="16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rPr>
                <a:t> or </a:t>
              </a:r>
              <a:r>
                <a:rPr b="1" i="0" lang="en-US" sz="1600" u="none" cap="none" strike="noStrike">
                  <a:solidFill>
                    <a:srgbClr val="B2423F"/>
                  </a:solidFill>
                  <a:latin typeface="Dotum"/>
                  <a:ea typeface="Dotum"/>
                  <a:cs typeface="Dotum"/>
                  <a:sym typeface="Dotum"/>
                </a:rPr>
                <a:t>false</a:t>
              </a:r>
              <a:r>
                <a:rPr b="0" i="0" lang="en-US" sz="16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rPr>
                <a:t>) ? </a:t>
              </a:r>
              <a:r>
                <a:rPr b="1" i="0" lang="en-US" sz="1600" u="none" cap="none" strike="noStrike">
                  <a:solidFill>
                    <a:srgbClr val="2B69B6"/>
                  </a:solidFill>
                  <a:latin typeface="Dotum"/>
                  <a:ea typeface="Dotum"/>
                  <a:cs typeface="Dotum"/>
                  <a:sym typeface="Dotum"/>
                </a:rPr>
                <a:t>A</a:t>
              </a:r>
              <a:r>
                <a:rPr b="0" i="0" lang="en-US" sz="16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rPr>
                <a:t> : </a:t>
              </a:r>
              <a:r>
                <a:rPr b="1" i="0" lang="en-US" sz="1600" u="none" cap="none" strike="noStrike">
                  <a:solidFill>
                    <a:srgbClr val="B2423F"/>
                  </a:solidFill>
                  <a:latin typeface="Dotum"/>
                  <a:ea typeface="Dotum"/>
                  <a:cs typeface="Dotum"/>
                  <a:sym typeface="Dotum"/>
                </a:rPr>
                <a:t>B</a:t>
              </a:r>
              <a:endParaRPr b="1" i="0" sz="1600" u="none" cap="none" strike="noStrike">
                <a:solidFill>
                  <a:srgbClr val="B2423F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633" name="Google Shape;633;p30"/>
            <p:cNvSpPr/>
            <p:nvPr/>
          </p:nvSpPr>
          <p:spPr>
            <a:xfrm>
              <a:off x="3779912" y="2852936"/>
              <a:ext cx="4896544" cy="648072"/>
            </a:xfrm>
            <a:prstGeom prst="rect">
              <a:avLst/>
            </a:prstGeom>
            <a:solidFill>
              <a:srgbClr val="FFC000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153357"/>
                  </a:solidFill>
                  <a:latin typeface="Dotum"/>
                  <a:ea typeface="Dotum"/>
                  <a:cs typeface="Dotum"/>
                  <a:sym typeface="Dotum"/>
                </a:rPr>
                <a:t>조건이 </a:t>
              </a:r>
              <a:r>
                <a:rPr b="1" i="0" lang="en-US" sz="1600" u="none" cap="none" strike="noStrike">
                  <a:solidFill>
                    <a:srgbClr val="2B69B6"/>
                  </a:solidFill>
                  <a:latin typeface="Dotum"/>
                  <a:ea typeface="Dotum"/>
                  <a:cs typeface="Dotum"/>
                  <a:sym typeface="Dotum"/>
                </a:rPr>
                <a:t>true</a:t>
              </a:r>
              <a:r>
                <a:rPr b="0" i="0" lang="en-US" sz="1600" u="none" cap="none" strike="noStrike">
                  <a:solidFill>
                    <a:srgbClr val="153357"/>
                  </a:solidFill>
                  <a:latin typeface="Dotum"/>
                  <a:ea typeface="Dotum"/>
                  <a:cs typeface="Dotum"/>
                  <a:sym typeface="Dotum"/>
                </a:rPr>
                <a:t>인 경우 </a:t>
              </a:r>
              <a:r>
                <a:rPr b="1" i="0" lang="en-US" sz="1600" u="none" cap="none" strike="noStrike">
                  <a:solidFill>
                    <a:srgbClr val="2B69B6"/>
                  </a:solidFill>
                  <a:latin typeface="Dotum"/>
                  <a:ea typeface="Dotum"/>
                  <a:cs typeface="Dotum"/>
                  <a:sym typeface="Dotum"/>
                </a:rPr>
                <a:t>A</a:t>
              </a:r>
              <a:r>
                <a:rPr b="0" i="0" lang="en-US" sz="1600" u="none" cap="none" strike="noStrike">
                  <a:solidFill>
                    <a:srgbClr val="153357"/>
                  </a:solidFill>
                  <a:latin typeface="Dotum"/>
                  <a:ea typeface="Dotum"/>
                  <a:cs typeface="Dotum"/>
                  <a:sym typeface="Dotum"/>
                </a:rPr>
                <a:t>를 반환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153357"/>
                  </a:solidFill>
                  <a:latin typeface="Dotum"/>
                  <a:ea typeface="Dotum"/>
                  <a:cs typeface="Dotum"/>
                  <a:sym typeface="Dotum"/>
                </a:rPr>
                <a:t>조건이 </a:t>
              </a:r>
              <a:r>
                <a:rPr b="1" i="0" lang="en-US" sz="1600" u="none" cap="none" strike="noStrike">
                  <a:solidFill>
                    <a:srgbClr val="B2423F"/>
                  </a:solidFill>
                  <a:latin typeface="Dotum"/>
                  <a:ea typeface="Dotum"/>
                  <a:cs typeface="Dotum"/>
                  <a:sym typeface="Dotum"/>
                </a:rPr>
                <a:t>false</a:t>
              </a:r>
              <a:r>
                <a:rPr b="0" i="0" lang="en-US" sz="1600" u="none" cap="none" strike="noStrike">
                  <a:solidFill>
                    <a:srgbClr val="153357"/>
                  </a:solidFill>
                  <a:latin typeface="Dotum"/>
                  <a:ea typeface="Dotum"/>
                  <a:cs typeface="Dotum"/>
                  <a:sym typeface="Dotum"/>
                </a:rPr>
                <a:t>인 경우 </a:t>
              </a:r>
              <a:r>
                <a:rPr b="1" i="0" lang="en-US" sz="1600" u="none" cap="none" strike="noStrike">
                  <a:solidFill>
                    <a:srgbClr val="B2423F"/>
                  </a:solidFill>
                  <a:latin typeface="Dotum"/>
                  <a:ea typeface="Dotum"/>
                  <a:cs typeface="Dotum"/>
                  <a:sym typeface="Dotum"/>
                </a:rPr>
                <a:t>B</a:t>
              </a:r>
              <a:r>
                <a:rPr b="0" i="0" lang="en-US" sz="1600" u="none" cap="none" strike="noStrike">
                  <a:solidFill>
                    <a:srgbClr val="153357"/>
                  </a:solidFill>
                  <a:latin typeface="Dotum"/>
                  <a:ea typeface="Dotum"/>
                  <a:cs typeface="Dotum"/>
                  <a:sym typeface="Dotum"/>
                </a:rPr>
                <a:t>를 반환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30"/>
            <p:cNvSpPr/>
            <p:nvPr/>
          </p:nvSpPr>
          <p:spPr>
            <a:xfrm>
              <a:off x="683568" y="3717032"/>
              <a:ext cx="2448272" cy="648072"/>
            </a:xfrm>
            <a:prstGeom prst="rect">
              <a:avLst/>
            </a:prstGeom>
            <a:solidFill>
              <a:srgbClr val="DAEEF3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rPr>
                <a:t>x = (y &lt; 0) ? 10 : 20;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30"/>
            <p:cNvSpPr/>
            <p:nvPr/>
          </p:nvSpPr>
          <p:spPr>
            <a:xfrm>
              <a:off x="683568" y="4581128"/>
              <a:ext cx="2448272" cy="648072"/>
            </a:xfrm>
            <a:prstGeom prst="rect">
              <a:avLst/>
            </a:prstGeom>
            <a:solidFill>
              <a:srgbClr val="DAEEF3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rPr>
                <a:t>x = (y &gt; 0) ? a*b : a/b;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30"/>
            <p:cNvSpPr/>
            <p:nvPr/>
          </p:nvSpPr>
          <p:spPr>
            <a:xfrm>
              <a:off x="3779912" y="3717032"/>
              <a:ext cx="4896544" cy="648072"/>
            </a:xfrm>
            <a:prstGeom prst="rect">
              <a:avLst/>
            </a:prstGeom>
            <a:solidFill>
              <a:srgbClr val="FFC000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F243E"/>
                  </a:solidFill>
                  <a:latin typeface="Dotum"/>
                  <a:ea typeface="Dotum"/>
                  <a:cs typeface="Dotum"/>
                  <a:sym typeface="Dotum"/>
                </a:rPr>
                <a:t>"y &lt; 0"이 true면 10이 반환되어 x에 대입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F243E"/>
                  </a:solidFill>
                  <a:latin typeface="Dotum"/>
                  <a:ea typeface="Dotum"/>
                  <a:cs typeface="Dotum"/>
                  <a:sym typeface="Dotum"/>
                </a:rPr>
                <a:t>"y &lt; 0"이 false면 20이 반환되어 x에 대입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30"/>
            <p:cNvSpPr/>
            <p:nvPr/>
          </p:nvSpPr>
          <p:spPr>
            <a:xfrm>
              <a:off x="3779912" y="4581128"/>
              <a:ext cx="4896544" cy="648072"/>
            </a:xfrm>
            <a:prstGeom prst="rect">
              <a:avLst/>
            </a:prstGeom>
            <a:solidFill>
              <a:srgbClr val="FFC000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F243E"/>
                  </a:solidFill>
                  <a:latin typeface="Dotum"/>
                  <a:ea typeface="Dotum"/>
                  <a:cs typeface="Dotum"/>
                  <a:sym typeface="Dotum"/>
                </a:rPr>
                <a:t>"y &gt; 0"이 true면 a*b의 연산 결과를 x에 대입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F243E"/>
                  </a:solidFill>
                  <a:latin typeface="Dotum"/>
                  <a:ea typeface="Dotum"/>
                  <a:cs typeface="Dotum"/>
                  <a:sym typeface="Dotum"/>
                </a:rPr>
                <a:t>"y &gt; 0"이 false면 a/b의 연산 결과를 x에 대입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30"/>
            <p:cNvSpPr/>
            <p:nvPr/>
          </p:nvSpPr>
          <p:spPr>
            <a:xfrm>
              <a:off x="3203848" y="3068960"/>
              <a:ext cx="504056" cy="28803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D8D8D8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chemeClr val="lt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639" name="Google Shape;639;p30"/>
            <p:cNvSpPr/>
            <p:nvPr/>
          </p:nvSpPr>
          <p:spPr>
            <a:xfrm>
              <a:off x="3203848" y="3933056"/>
              <a:ext cx="504056" cy="28803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D8D8D8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chemeClr val="lt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640" name="Google Shape;640;p30"/>
            <p:cNvSpPr/>
            <p:nvPr/>
          </p:nvSpPr>
          <p:spPr>
            <a:xfrm>
              <a:off x="3203848" y="4797152"/>
              <a:ext cx="504056" cy="28803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D8D8D8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chemeClr val="lt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641" name="Google Shape;641;p30"/>
            <p:cNvSpPr/>
            <p:nvPr/>
          </p:nvSpPr>
          <p:spPr>
            <a:xfrm>
              <a:off x="1115616" y="2636912"/>
              <a:ext cx="1440160" cy="432048"/>
            </a:xfrm>
            <a:prstGeom prst="curvedDown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rgbClr val="B7CCE4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642" name="Google Shape;642;p30"/>
            <p:cNvSpPr/>
            <p:nvPr/>
          </p:nvSpPr>
          <p:spPr>
            <a:xfrm>
              <a:off x="1835696" y="3320988"/>
              <a:ext cx="1080120" cy="360040"/>
            </a:xfrm>
            <a:prstGeom prst="curvedUp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rgbClr val="B7CCE4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3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649" name="Google Shape;649;p31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1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5. 연산자 우선순위</a:t>
            </a:r>
            <a:endParaRPr/>
          </a:p>
        </p:txBody>
      </p:sp>
      <p:sp>
        <p:nvSpPr>
          <p:cNvPr id="650" name="Google Shape;650;p31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651" name="Google Shape;651;p31"/>
          <p:cNvGraphicFramePr/>
          <p:nvPr/>
        </p:nvGraphicFramePr>
        <p:xfrm>
          <a:off x="767408" y="120092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1088500"/>
                <a:gridCol w="1762500"/>
                <a:gridCol w="4747000"/>
              </a:tblGrid>
              <a:tr h="339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우선순위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연산자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종류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369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</a:t>
                      </a:r>
                      <a:endParaRPr b="1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단항 연산자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[ ]   ++   --   +   -   ~  !  New(type)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69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2</a:t>
                      </a:r>
                      <a:endParaRPr b="1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2F2F2"/>
                    </a:solidFill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산술 연산자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*  /  %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2F2F2"/>
                    </a:solidFill>
                  </a:tcPr>
                </a:tc>
              </a:tr>
              <a:tr h="369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3</a:t>
                      </a:r>
                      <a:endParaRPr b="1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+  -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69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4</a:t>
                      </a:r>
                      <a:endParaRPr b="1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&lt;&lt;  &gt;&gt;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69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5</a:t>
                      </a:r>
                      <a:endParaRPr b="1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비교 연산자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&lt;  &lt;=  &gt;  &gt;=  Instanceof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2F2F2"/>
                    </a:solidFill>
                  </a:tcPr>
                </a:tc>
              </a:tr>
              <a:tr h="369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6</a:t>
                      </a:r>
                      <a:endParaRPr b="1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==  != 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69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7</a:t>
                      </a:r>
                      <a:endParaRPr b="1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2F2F2"/>
                    </a:solidFill>
                  </a:tcPr>
                </a:tc>
                <a:tc rowSpan="5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논리 연산자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&amp;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2F2F2"/>
                    </a:solidFill>
                  </a:tcPr>
                </a:tc>
              </a:tr>
              <a:tr h="369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8</a:t>
                      </a:r>
                      <a:endParaRPr b="1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^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69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9</a:t>
                      </a:r>
                      <a:endParaRPr b="1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|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69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10</a:t>
                      </a:r>
                      <a:endParaRPr b="1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&amp;&amp;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69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11</a:t>
                      </a:r>
                      <a:endParaRPr b="1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| |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69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12</a:t>
                      </a:r>
                      <a:endParaRPr b="1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삼항 연산자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? :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69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13</a:t>
                      </a:r>
                      <a:endParaRPr b="1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대입 연산자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=  *=  /=  %=  +=  -=  &lt;&lt;=  &gt;&gt;=  &amp;=  ^=  |=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3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658" name="Google Shape;658;p32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1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6. for문</a:t>
            </a:r>
            <a:endParaRPr/>
          </a:p>
        </p:txBody>
      </p:sp>
      <p:sp>
        <p:nvSpPr>
          <p:cNvPr id="659" name="Google Shape;659;p32"/>
          <p:cNvSpPr txBox="1"/>
          <p:nvPr>
            <p:ph idx="4294967295" type="body"/>
          </p:nvPr>
        </p:nvSpPr>
        <p:spPr>
          <a:xfrm>
            <a:off x="898525" y="873125"/>
            <a:ext cx="8245500" cy="11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b="1" lang="en-US" sz="16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for문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400">
                <a:solidFill>
                  <a:schemeClr val="dk2"/>
                </a:solidFill>
              </a:rPr>
              <a:t>   * 초기값 , 조건 , 스텝, 끝이 있는 반복문</a:t>
            </a:r>
            <a:endParaRPr sz="14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</p:txBody>
      </p:sp>
      <p:sp>
        <p:nvSpPr>
          <p:cNvPr id="660" name="Google Shape;660;p32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661" name="Google Shape;661;p32"/>
          <p:cNvGraphicFramePr/>
          <p:nvPr/>
        </p:nvGraphicFramePr>
        <p:xfrm>
          <a:off x="479376" y="19968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1627375"/>
                <a:gridCol w="1627375"/>
                <a:gridCol w="1627375"/>
                <a:gridCol w="1627375"/>
                <a:gridCol w="1627375"/>
              </a:tblGrid>
              <a:tr h="339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for(int i = 0;</a:t>
                      </a:r>
                      <a:endParaRPr sz="1600" u="none" cap="none" strike="noStrike">
                        <a:solidFill>
                          <a:schemeClr val="dk2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i &lt; arg.length;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i++)</a:t>
                      </a:r>
                      <a:endParaRPr sz="1600" u="none" cap="none" strike="noStrike">
                        <a:solidFill>
                          <a:schemeClr val="dk2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{         }</a:t>
                      </a:r>
                      <a:endParaRPr sz="1600" u="none" cap="none" strike="noStrike">
                        <a:solidFill>
                          <a:schemeClr val="dk2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for문 빠져 나옴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30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초기값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조건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스텝증가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연산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끝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pSp>
        <p:nvGrpSpPr>
          <p:cNvPr id="662" name="Google Shape;662;p32"/>
          <p:cNvGrpSpPr/>
          <p:nvPr/>
        </p:nvGrpSpPr>
        <p:grpSpPr>
          <a:xfrm>
            <a:off x="3719736" y="2816932"/>
            <a:ext cx="1440160" cy="3744416"/>
            <a:chOff x="3719736" y="2708920"/>
            <a:chExt cx="1440160" cy="3744416"/>
          </a:xfrm>
        </p:grpSpPr>
        <p:cxnSp>
          <p:nvCxnSpPr>
            <p:cNvPr id="663" name="Google Shape;663;p32"/>
            <p:cNvCxnSpPr/>
            <p:nvPr/>
          </p:nvCxnSpPr>
          <p:spPr>
            <a:xfrm>
              <a:off x="4427984" y="4221088"/>
              <a:ext cx="0" cy="432048"/>
            </a:xfrm>
            <a:prstGeom prst="straightConnector1">
              <a:avLst/>
            </a:prstGeom>
            <a:noFill/>
            <a:ln cap="flat" cmpd="sng" w="25400">
              <a:solidFill>
                <a:srgbClr val="1A418E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664" name="Google Shape;664;p32"/>
            <p:cNvGrpSpPr/>
            <p:nvPr/>
          </p:nvGrpSpPr>
          <p:grpSpPr>
            <a:xfrm>
              <a:off x="3719736" y="2708920"/>
              <a:ext cx="1440160" cy="3744416"/>
              <a:chOff x="3707904" y="2708920"/>
              <a:chExt cx="1440160" cy="3744416"/>
            </a:xfrm>
          </p:grpSpPr>
          <p:sp>
            <p:nvSpPr>
              <p:cNvPr id="665" name="Google Shape;665;p32"/>
              <p:cNvSpPr/>
              <p:nvPr/>
            </p:nvSpPr>
            <p:spPr>
              <a:xfrm>
                <a:off x="3851920" y="3140968"/>
                <a:ext cx="1224136" cy="360040"/>
              </a:xfrm>
              <a:prstGeom prst="rect">
                <a:avLst/>
              </a:prstGeom>
              <a:noFill/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초기화문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32"/>
              <p:cNvSpPr/>
              <p:nvPr/>
            </p:nvSpPr>
            <p:spPr>
              <a:xfrm>
                <a:off x="3707904" y="3717032"/>
                <a:ext cx="1440160" cy="504056"/>
              </a:xfrm>
              <a:prstGeom prst="diamond">
                <a:avLst/>
              </a:prstGeom>
              <a:noFill/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조건식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32"/>
              <p:cNvSpPr/>
              <p:nvPr/>
            </p:nvSpPr>
            <p:spPr>
              <a:xfrm>
                <a:off x="3851920" y="5301208"/>
                <a:ext cx="1224136" cy="360040"/>
              </a:xfrm>
              <a:prstGeom prst="rect">
                <a:avLst/>
              </a:prstGeom>
              <a:noFill/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증감식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32"/>
              <p:cNvSpPr/>
              <p:nvPr/>
            </p:nvSpPr>
            <p:spPr>
              <a:xfrm>
                <a:off x="3851920" y="4653136"/>
                <a:ext cx="1224136" cy="360040"/>
              </a:xfrm>
              <a:prstGeom prst="rect">
                <a:avLst/>
              </a:prstGeom>
              <a:noFill/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문장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669" name="Google Shape;669;p32"/>
              <p:cNvCxnSpPr/>
              <p:nvPr/>
            </p:nvCxnSpPr>
            <p:spPr>
              <a:xfrm>
                <a:off x="4427984" y="5013176"/>
                <a:ext cx="0" cy="288032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670" name="Google Shape;670;p32"/>
              <p:cNvCxnSpPr/>
              <p:nvPr/>
            </p:nvCxnSpPr>
            <p:spPr>
              <a:xfrm>
                <a:off x="4427984" y="3501008"/>
                <a:ext cx="0" cy="216024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671" name="Google Shape;671;p32"/>
              <p:cNvCxnSpPr/>
              <p:nvPr/>
            </p:nvCxnSpPr>
            <p:spPr>
              <a:xfrm>
                <a:off x="4427984" y="2924944"/>
                <a:ext cx="0" cy="216024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sp>
            <p:nvSpPr>
              <p:cNvPr id="672" name="Google Shape;672;p32"/>
              <p:cNvSpPr/>
              <p:nvPr/>
            </p:nvSpPr>
            <p:spPr>
              <a:xfrm>
                <a:off x="4283968" y="2708920"/>
                <a:ext cx="288032" cy="216024"/>
              </a:xfrm>
              <a:prstGeom prst="flowChartConnector">
                <a:avLst/>
              </a:prstGeom>
              <a:solidFill>
                <a:schemeClr val="accen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673" name="Google Shape;673;p32"/>
              <p:cNvSpPr/>
              <p:nvPr/>
            </p:nvSpPr>
            <p:spPr>
              <a:xfrm>
                <a:off x="4283968" y="6237312"/>
                <a:ext cx="288032" cy="216024"/>
              </a:xfrm>
              <a:prstGeom prst="flowChartConnector">
                <a:avLst/>
              </a:prstGeom>
              <a:solidFill>
                <a:schemeClr val="accen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674" name="Google Shape;674;p32"/>
              <p:cNvSpPr txBox="1"/>
              <p:nvPr/>
            </p:nvSpPr>
            <p:spPr>
              <a:xfrm>
                <a:off x="3923928" y="4221088"/>
                <a:ext cx="576000" cy="298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true</a:t>
                </a:r>
                <a:endParaRPr b="0" i="0" sz="1400" u="none" cap="none" strike="noStrike">
                  <a:solidFill>
                    <a:srgbClr val="1A418E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cxnSp>
            <p:nvCxnSpPr>
              <p:cNvPr id="675" name="Google Shape;675;p32"/>
              <p:cNvCxnSpPr>
                <a:stCxn id="667" idx="2"/>
                <a:endCxn id="666" idx="1"/>
              </p:cNvCxnSpPr>
              <p:nvPr/>
            </p:nvCxnSpPr>
            <p:spPr>
              <a:xfrm flipH="1" rot="5400000">
                <a:off x="3239838" y="4437098"/>
                <a:ext cx="1692300" cy="756000"/>
              </a:xfrm>
              <a:prstGeom prst="bentConnector4">
                <a:avLst>
                  <a:gd fmla="val -13509" name="adj1"/>
                  <a:gd fmla="val 138060" name="adj2"/>
                </a:avLst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676" name="Google Shape;676;p32"/>
              <p:cNvCxnSpPr>
                <a:stCxn id="666" idx="3"/>
                <a:endCxn id="673" idx="0"/>
              </p:cNvCxnSpPr>
              <p:nvPr/>
            </p:nvCxnSpPr>
            <p:spPr>
              <a:xfrm flipH="1">
                <a:off x="4428064" y="3969060"/>
                <a:ext cx="720000" cy="2268300"/>
              </a:xfrm>
              <a:prstGeom prst="bentConnector4">
                <a:avLst>
                  <a:gd fmla="val -23531" name="adj1"/>
                  <a:gd fmla="val 90750" name="adj2"/>
                </a:avLst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</p:grp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3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683" name="Google Shape;683;p33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1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7. if문</a:t>
            </a:r>
            <a:endParaRPr/>
          </a:p>
        </p:txBody>
      </p:sp>
      <p:sp>
        <p:nvSpPr>
          <p:cNvPr id="684" name="Google Shape;684;p33"/>
          <p:cNvSpPr txBox="1"/>
          <p:nvPr>
            <p:ph idx="4294967295" type="body"/>
          </p:nvPr>
        </p:nvSpPr>
        <p:spPr>
          <a:xfrm>
            <a:off x="0" y="1196975"/>
            <a:ext cx="7786800" cy="13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if문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* 조건식의 결과에 따라 주어진 문장을 선택하여 실행한다.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* 괄호 안의 조건은 반드시 boolean 타입이어야 한다.</a:t>
            </a:r>
            <a:endParaRPr/>
          </a:p>
        </p:txBody>
      </p:sp>
      <p:sp>
        <p:nvSpPr>
          <p:cNvPr id="685" name="Google Shape;685;p3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686" name="Google Shape;686;p33"/>
          <p:cNvGraphicFramePr/>
          <p:nvPr/>
        </p:nvGraphicFramePr>
        <p:xfrm>
          <a:off x="468000" y="242128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1080000"/>
                <a:gridCol w="2448000"/>
                <a:gridCol w="1224000"/>
                <a:gridCol w="3528000"/>
              </a:tblGrid>
              <a:tr h="375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A418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문법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A418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제어의 흐름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A418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문법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A418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제어의 흐름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FC000"/>
                    </a:solidFill>
                  </a:tcPr>
                </a:tc>
              </a:tr>
              <a:tr h="3224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if (조건식) {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문장;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}</a:t>
                      </a:r>
                      <a:endParaRPr b="1"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if (조건식) {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문장_1;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} 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else {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문장_2;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}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pSp>
        <p:nvGrpSpPr>
          <p:cNvPr id="687" name="Google Shape;687;p33"/>
          <p:cNvGrpSpPr/>
          <p:nvPr/>
        </p:nvGrpSpPr>
        <p:grpSpPr>
          <a:xfrm>
            <a:off x="1691680" y="2924943"/>
            <a:ext cx="2088232" cy="2952328"/>
            <a:chOff x="1691680" y="2636912"/>
            <a:chExt cx="2088232" cy="2952328"/>
          </a:xfrm>
        </p:grpSpPr>
        <p:sp>
          <p:nvSpPr>
            <p:cNvPr id="688" name="Google Shape;688;p33"/>
            <p:cNvSpPr/>
            <p:nvPr/>
          </p:nvSpPr>
          <p:spPr>
            <a:xfrm>
              <a:off x="2339752" y="3068960"/>
              <a:ext cx="1440160" cy="504056"/>
            </a:xfrm>
            <a:prstGeom prst="diamond">
              <a:avLst/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300" u="none" cap="none" strike="noStrike">
                  <a:solidFill>
                    <a:srgbClr val="1A418E"/>
                  </a:solidFill>
                  <a:latin typeface="Dotum"/>
                  <a:ea typeface="Dotum"/>
                  <a:cs typeface="Dotum"/>
                  <a:sym typeface="Dotum"/>
                </a:rPr>
                <a:t>조건식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33"/>
            <p:cNvSpPr/>
            <p:nvPr/>
          </p:nvSpPr>
          <p:spPr>
            <a:xfrm>
              <a:off x="1691680" y="4509120"/>
              <a:ext cx="1224136" cy="360040"/>
            </a:xfrm>
            <a:prstGeom prst="rect">
              <a:avLst/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A418E"/>
                  </a:solidFill>
                  <a:latin typeface="Dotum"/>
                  <a:ea typeface="Dotum"/>
                  <a:cs typeface="Dotum"/>
                  <a:sym typeface="Dotum"/>
                </a:rPr>
                <a:t>문장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90" name="Google Shape;690;p33"/>
            <p:cNvCxnSpPr>
              <a:endCxn id="691" idx="0"/>
            </p:cNvCxnSpPr>
            <p:nvPr/>
          </p:nvCxnSpPr>
          <p:spPr>
            <a:xfrm>
              <a:off x="3059832" y="3572916"/>
              <a:ext cx="0" cy="1800300"/>
            </a:xfrm>
            <a:prstGeom prst="straightConnector1">
              <a:avLst/>
            </a:prstGeom>
            <a:noFill/>
            <a:ln cap="flat" cmpd="sng" w="25400">
              <a:solidFill>
                <a:srgbClr val="1A418E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692" name="Google Shape;692;p33"/>
            <p:cNvCxnSpPr/>
            <p:nvPr/>
          </p:nvCxnSpPr>
          <p:spPr>
            <a:xfrm>
              <a:off x="3059832" y="2852936"/>
              <a:ext cx="0" cy="216024"/>
            </a:xfrm>
            <a:prstGeom prst="straightConnector1">
              <a:avLst/>
            </a:prstGeom>
            <a:noFill/>
            <a:ln cap="flat" cmpd="sng" w="25400">
              <a:solidFill>
                <a:srgbClr val="1A418E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693" name="Google Shape;693;p33"/>
            <p:cNvSpPr/>
            <p:nvPr/>
          </p:nvSpPr>
          <p:spPr>
            <a:xfrm>
              <a:off x="2915816" y="2636912"/>
              <a:ext cx="288032" cy="216024"/>
            </a:xfrm>
            <a:prstGeom prst="flowChartConnector">
              <a:avLst/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691" name="Google Shape;691;p33"/>
            <p:cNvSpPr/>
            <p:nvPr/>
          </p:nvSpPr>
          <p:spPr>
            <a:xfrm>
              <a:off x="2915816" y="5373216"/>
              <a:ext cx="288032" cy="216024"/>
            </a:xfrm>
            <a:prstGeom prst="flowChartConnector">
              <a:avLst/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694" name="Google Shape;694;p33"/>
            <p:cNvSpPr txBox="1"/>
            <p:nvPr/>
          </p:nvSpPr>
          <p:spPr>
            <a:xfrm>
              <a:off x="2159731" y="3416865"/>
              <a:ext cx="576000" cy="3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A418E"/>
                  </a:solidFill>
                  <a:latin typeface="Dotum"/>
                  <a:ea typeface="Dotum"/>
                  <a:cs typeface="Dotum"/>
                  <a:sym typeface="Dotum"/>
                </a:rPr>
                <a:t>true</a:t>
              </a:r>
              <a:endParaRPr b="0" i="0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695" name="Google Shape;695;p33"/>
            <p:cNvSpPr txBox="1"/>
            <p:nvPr/>
          </p:nvSpPr>
          <p:spPr>
            <a:xfrm>
              <a:off x="3023826" y="3594892"/>
              <a:ext cx="684000" cy="29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A418E"/>
                  </a:solidFill>
                  <a:latin typeface="Dotum"/>
                  <a:ea typeface="Dotum"/>
                  <a:cs typeface="Dotum"/>
                  <a:sym typeface="Dotum"/>
                </a:rPr>
                <a:t>false</a:t>
              </a:r>
              <a:endParaRPr b="0" i="0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cxnSp>
          <p:nvCxnSpPr>
            <p:cNvPr id="696" name="Google Shape;696;p33"/>
            <p:cNvCxnSpPr>
              <a:stCxn id="688" idx="1"/>
            </p:cNvCxnSpPr>
            <p:nvPr/>
          </p:nvCxnSpPr>
          <p:spPr>
            <a:xfrm flipH="1">
              <a:off x="2177752" y="3320988"/>
              <a:ext cx="162000" cy="1199100"/>
            </a:xfrm>
            <a:prstGeom prst="bentConnector2">
              <a:avLst/>
            </a:prstGeom>
            <a:noFill/>
            <a:ln cap="flat" cmpd="sng" w="25400">
              <a:solidFill>
                <a:srgbClr val="1A418E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697" name="Google Shape;697;p33"/>
            <p:cNvCxnSpPr>
              <a:stCxn id="689" idx="2"/>
            </p:cNvCxnSpPr>
            <p:nvPr/>
          </p:nvCxnSpPr>
          <p:spPr>
            <a:xfrm flipH="1" rot="-5400000">
              <a:off x="2573748" y="4599160"/>
              <a:ext cx="216000" cy="756000"/>
            </a:xfrm>
            <a:prstGeom prst="bentConnector2">
              <a:avLst/>
            </a:prstGeom>
            <a:noFill/>
            <a:ln cap="flat" cmpd="sng" w="25400">
              <a:solidFill>
                <a:srgbClr val="1A418E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  <p:grpSp>
        <p:nvGrpSpPr>
          <p:cNvPr id="698" name="Google Shape;698;p33"/>
          <p:cNvGrpSpPr/>
          <p:nvPr/>
        </p:nvGrpSpPr>
        <p:grpSpPr>
          <a:xfrm>
            <a:off x="5616116" y="3068959"/>
            <a:ext cx="2736304" cy="2664296"/>
            <a:chOff x="5580112" y="2636912"/>
            <a:chExt cx="2736304" cy="2664296"/>
          </a:xfrm>
        </p:grpSpPr>
        <p:cxnSp>
          <p:nvCxnSpPr>
            <p:cNvPr id="699" name="Google Shape;699;p33"/>
            <p:cNvCxnSpPr/>
            <p:nvPr/>
          </p:nvCxnSpPr>
          <p:spPr>
            <a:xfrm>
              <a:off x="6948264" y="2852936"/>
              <a:ext cx="0" cy="216024"/>
            </a:xfrm>
            <a:prstGeom prst="straightConnector1">
              <a:avLst/>
            </a:prstGeom>
            <a:noFill/>
            <a:ln cap="flat" cmpd="sng" w="25400">
              <a:solidFill>
                <a:srgbClr val="1A418E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700" name="Google Shape;700;p33"/>
            <p:cNvSpPr txBox="1"/>
            <p:nvPr/>
          </p:nvSpPr>
          <p:spPr>
            <a:xfrm>
              <a:off x="6084168" y="3561836"/>
              <a:ext cx="576000" cy="30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A418E"/>
                  </a:solidFill>
                  <a:latin typeface="Dotum"/>
                  <a:ea typeface="Dotum"/>
                  <a:cs typeface="Dotum"/>
                  <a:sym typeface="Dotum"/>
                </a:rPr>
                <a:t>true</a:t>
              </a:r>
              <a:endParaRPr b="0" i="0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701" name="Google Shape;701;p33"/>
            <p:cNvSpPr txBox="1"/>
            <p:nvPr/>
          </p:nvSpPr>
          <p:spPr>
            <a:xfrm>
              <a:off x="7236296" y="3573016"/>
              <a:ext cx="684000" cy="3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A418E"/>
                  </a:solidFill>
                  <a:latin typeface="Dotum"/>
                  <a:ea typeface="Dotum"/>
                  <a:cs typeface="Dotum"/>
                  <a:sym typeface="Dotum"/>
                </a:rPr>
                <a:t>false</a:t>
              </a:r>
              <a:endParaRPr b="0" i="0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grpSp>
          <p:nvGrpSpPr>
            <p:cNvPr id="702" name="Google Shape;702;p33"/>
            <p:cNvGrpSpPr/>
            <p:nvPr/>
          </p:nvGrpSpPr>
          <p:grpSpPr>
            <a:xfrm>
              <a:off x="5580112" y="2636912"/>
              <a:ext cx="2736304" cy="2664296"/>
              <a:chOff x="5580112" y="2636912"/>
              <a:chExt cx="2736304" cy="2664296"/>
            </a:xfrm>
          </p:grpSpPr>
          <p:sp>
            <p:nvSpPr>
              <p:cNvPr id="703" name="Google Shape;703;p33"/>
              <p:cNvSpPr/>
              <p:nvPr/>
            </p:nvSpPr>
            <p:spPr>
              <a:xfrm>
                <a:off x="6228184" y="3068960"/>
                <a:ext cx="1440160" cy="504056"/>
              </a:xfrm>
              <a:prstGeom prst="diamond">
                <a:avLst/>
              </a:prstGeom>
              <a:noFill/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3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조건식</a:t>
                </a:r>
                <a:endParaRPr b="0" i="0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33"/>
              <p:cNvSpPr/>
              <p:nvPr/>
            </p:nvSpPr>
            <p:spPr>
              <a:xfrm>
                <a:off x="5580112" y="4221088"/>
                <a:ext cx="1224136" cy="360040"/>
              </a:xfrm>
              <a:prstGeom prst="rect">
                <a:avLst/>
              </a:prstGeom>
              <a:noFill/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문장_1</a:t>
                </a:r>
                <a:endParaRPr b="0" i="0" sz="1400" u="none" cap="none" strike="noStrike">
                  <a:solidFill>
                    <a:srgbClr val="1A418E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705" name="Google Shape;705;p33"/>
              <p:cNvSpPr/>
              <p:nvPr/>
            </p:nvSpPr>
            <p:spPr>
              <a:xfrm>
                <a:off x="6804248" y="2636912"/>
                <a:ext cx="288032" cy="216024"/>
              </a:xfrm>
              <a:prstGeom prst="flowChartConnector">
                <a:avLst/>
              </a:prstGeom>
              <a:solidFill>
                <a:schemeClr val="accen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706" name="Google Shape;706;p33"/>
              <p:cNvSpPr/>
              <p:nvPr/>
            </p:nvSpPr>
            <p:spPr>
              <a:xfrm>
                <a:off x="6804248" y="5085184"/>
                <a:ext cx="288032" cy="216024"/>
              </a:xfrm>
              <a:prstGeom prst="flowChartConnector">
                <a:avLst/>
              </a:prstGeom>
              <a:solidFill>
                <a:schemeClr val="accen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707" name="Google Shape;707;p33"/>
              <p:cNvSpPr/>
              <p:nvPr/>
            </p:nvSpPr>
            <p:spPr>
              <a:xfrm>
                <a:off x="7092280" y="4221088"/>
                <a:ext cx="1224136" cy="360040"/>
              </a:xfrm>
              <a:prstGeom prst="rect">
                <a:avLst/>
              </a:prstGeom>
              <a:noFill/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문장_2</a:t>
                </a:r>
                <a:endParaRPr b="0" i="0" sz="1400" u="none" cap="none" strike="noStrike">
                  <a:solidFill>
                    <a:srgbClr val="1A418E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cxnSp>
            <p:nvCxnSpPr>
              <p:cNvPr id="708" name="Google Shape;708;p33"/>
              <p:cNvCxnSpPr>
                <a:stCxn id="704" idx="0"/>
                <a:endCxn id="707" idx="0"/>
              </p:cNvCxnSpPr>
              <p:nvPr/>
            </p:nvCxnSpPr>
            <p:spPr>
              <a:xfrm flipH="1" rot="-5400000">
                <a:off x="6948030" y="3465238"/>
                <a:ext cx="600" cy="1512300"/>
              </a:xfrm>
              <a:prstGeom prst="bentConnector3">
                <a:avLst>
                  <a:gd fmla="val -58105833" name="adj1"/>
                </a:avLst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med" w="med" type="stealth"/>
                <a:tailEnd len="med" w="med" type="stealth"/>
              </a:ln>
            </p:spPr>
          </p:cxnSp>
          <p:cxnSp>
            <p:nvCxnSpPr>
              <p:cNvPr id="709" name="Google Shape;709;p33"/>
              <p:cNvCxnSpPr>
                <a:stCxn id="703" idx="2"/>
              </p:cNvCxnSpPr>
              <p:nvPr/>
            </p:nvCxnSpPr>
            <p:spPr>
              <a:xfrm>
                <a:off x="6948264" y="3573016"/>
                <a:ext cx="0" cy="28800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10" name="Google Shape;710;p33"/>
              <p:cNvCxnSpPr>
                <a:stCxn id="704" idx="2"/>
                <a:endCxn id="707" idx="2"/>
              </p:cNvCxnSpPr>
              <p:nvPr/>
            </p:nvCxnSpPr>
            <p:spPr>
              <a:xfrm flipH="1" rot="-5400000">
                <a:off x="6948030" y="3825278"/>
                <a:ext cx="600" cy="1512300"/>
              </a:xfrm>
              <a:prstGeom prst="bentConnector3">
                <a:avLst>
                  <a:gd fmla="val 35400000" name="adj1"/>
                </a:avLst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11" name="Google Shape;711;p33"/>
              <p:cNvCxnSpPr>
                <a:endCxn id="706" idx="0"/>
              </p:cNvCxnSpPr>
              <p:nvPr/>
            </p:nvCxnSpPr>
            <p:spPr>
              <a:xfrm>
                <a:off x="6948264" y="4797184"/>
                <a:ext cx="0" cy="28800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</p:grp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3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718" name="Google Shape;718;p34"/>
          <p:cNvSpPr txBox="1"/>
          <p:nvPr>
            <p:ph idx="4294967295" type="title"/>
          </p:nvPr>
        </p:nvSpPr>
        <p:spPr>
          <a:xfrm>
            <a:off x="0" y="115888"/>
            <a:ext cx="69978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1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8. while, do{}~while(), break, continue </a:t>
            </a:r>
            <a:r>
              <a:rPr b="1" lang="en-US" sz="22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(1/5)</a:t>
            </a:r>
            <a:endParaRPr/>
          </a:p>
        </p:txBody>
      </p:sp>
      <p:sp>
        <p:nvSpPr>
          <p:cNvPr id="719" name="Google Shape;719;p34"/>
          <p:cNvSpPr txBox="1"/>
          <p:nvPr>
            <p:ph idx="4294967295" type="body"/>
          </p:nvPr>
        </p:nvSpPr>
        <p:spPr>
          <a:xfrm>
            <a:off x="0" y="1089025"/>
            <a:ext cx="8231100" cy="14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94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b="1" sz="10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b="1" lang="en-US" sz="16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while 문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400">
                <a:solidFill>
                  <a:schemeClr val="dk2"/>
                </a:solidFill>
              </a:rPr>
              <a:t>	 * while(</a:t>
            </a:r>
            <a:r>
              <a:rPr b="1" lang="en-US" sz="1400">
                <a:solidFill>
                  <a:schemeClr val="dk2"/>
                </a:solidFill>
              </a:rPr>
              <a:t>true</a:t>
            </a:r>
            <a:r>
              <a:rPr lang="en-US" sz="1400">
                <a:solidFill>
                  <a:schemeClr val="dk2"/>
                </a:solidFill>
              </a:rPr>
              <a:t> or </a:t>
            </a:r>
            <a:r>
              <a:rPr b="1" lang="en-US" sz="1400">
                <a:solidFill>
                  <a:schemeClr val="accent2"/>
                </a:solidFill>
              </a:rPr>
              <a:t>false</a:t>
            </a:r>
            <a:r>
              <a:rPr lang="en-US" sz="1400">
                <a:solidFill>
                  <a:schemeClr val="dk2"/>
                </a:solidFill>
              </a:rPr>
              <a:t>) {    문장    }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400">
                <a:solidFill>
                  <a:schemeClr val="dk2"/>
                </a:solidFill>
              </a:rPr>
              <a:t>	 * 조건이 true이면 문장을 실행하고, false이면 while문을 종료한다.</a:t>
            </a:r>
            <a:endParaRPr/>
          </a:p>
        </p:txBody>
      </p:sp>
      <p:sp>
        <p:nvSpPr>
          <p:cNvPr id="720" name="Google Shape;720;p34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721" name="Google Shape;721;p34"/>
          <p:cNvGrpSpPr/>
          <p:nvPr/>
        </p:nvGrpSpPr>
        <p:grpSpPr>
          <a:xfrm>
            <a:off x="839416" y="2564904"/>
            <a:ext cx="7644680" cy="3204356"/>
            <a:chOff x="839416" y="2492896"/>
            <a:chExt cx="7644680" cy="3204356"/>
          </a:xfrm>
        </p:grpSpPr>
        <p:grpSp>
          <p:nvGrpSpPr>
            <p:cNvPr id="722" name="Google Shape;722;p34"/>
            <p:cNvGrpSpPr/>
            <p:nvPr/>
          </p:nvGrpSpPr>
          <p:grpSpPr>
            <a:xfrm>
              <a:off x="839416" y="2492896"/>
              <a:ext cx="2100152" cy="3168352"/>
              <a:chOff x="1115616" y="2492896"/>
              <a:chExt cx="2100152" cy="3168352"/>
            </a:xfrm>
          </p:grpSpPr>
          <p:sp>
            <p:nvSpPr>
              <p:cNvPr id="723" name="Google Shape;723;p34"/>
              <p:cNvSpPr/>
              <p:nvPr/>
            </p:nvSpPr>
            <p:spPr>
              <a:xfrm>
                <a:off x="1115616" y="2924944"/>
                <a:ext cx="1440160" cy="504056"/>
              </a:xfrm>
              <a:prstGeom prst="diamond">
                <a:avLst/>
              </a:prstGeom>
              <a:noFill/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조건식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34"/>
              <p:cNvSpPr/>
              <p:nvPr/>
            </p:nvSpPr>
            <p:spPr>
              <a:xfrm>
                <a:off x="1259632" y="4437112"/>
                <a:ext cx="1224136" cy="360040"/>
              </a:xfrm>
              <a:prstGeom prst="rect">
                <a:avLst/>
              </a:prstGeom>
              <a:noFill/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문장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25" name="Google Shape;725;p34"/>
              <p:cNvCxnSpPr/>
              <p:nvPr/>
            </p:nvCxnSpPr>
            <p:spPr>
              <a:xfrm>
                <a:off x="1835696" y="3429000"/>
                <a:ext cx="0" cy="1008112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726" name="Google Shape;726;p34"/>
              <p:cNvCxnSpPr/>
              <p:nvPr/>
            </p:nvCxnSpPr>
            <p:spPr>
              <a:xfrm>
                <a:off x="1835696" y="2708920"/>
                <a:ext cx="0" cy="216024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sp>
            <p:nvSpPr>
              <p:cNvPr id="727" name="Google Shape;727;p34"/>
              <p:cNvSpPr/>
              <p:nvPr/>
            </p:nvSpPr>
            <p:spPr>
              <a:xfrm>
                <a:off x="1691680" y="2492896"/>
                <a:ext cx="288032" cy="216024"/>
              </a:xfrm>
              <a:prstGeom prst="flowChartConnector">
                <a:avLst/>
              </a:prstGeom>
              <a:solidFill>
                <a:schemeClr val="accen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728" name="Google Shape;728;p34"/>
              <p:cNvSpPr/>
              <p:nvPr/>
            </p:nvSpPr>
            <p:spPr>
              <a:xfrm>
                <a:off x="1691680" y="5445224"/>
                <a:ext cx="288032" cy="216024"/>
              </a:xfrm>
              <a:prstGeom prst="flowChartConnector">
                <a:avLst/>
              </a:prstGeom>
              <a:solidFill>
                <a:schemeClr val="accen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729" name="Google Shape;729;p34"/>
              <p:cNvSpPr txBox="1"/>
              <p:nvPr/>
            </p:nvSpPr>
            <p:spPr>
              <a:xfrm>
                <a:off x="1379476" y="3769295"/>
                <a:ext cx="576000" cy="30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true</a:t>
                </a:r>
                <a:endParaRPr b="0" i="0" sz="1400" u="none" cap="none" strike="noStrike">
                  <a:solidFill>
                    <a:srgbClr val="1A418E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cxnSp>
            <p:nvCxnSpPr>
              <p:cNvPr id="730" name="Google Shape;730;p34"/>
              <p:cNvCxnSpPr>
                <a:stCxn id="724" idx="2"/>
                <a:endCxn id="723" idx="1"/>
              </p:cNvCxnSpPr>
              <p:nvPr/>
            </p:nvCxnSpPr>
            <p:spPr>
              <a:xfrm flipH="1" rot="5400000">
                <a:off x="683550" y="3609002"/>
                <a:ext cx="1620300" cy="756000"/>
              </a:xfrm>
              <a:prstGeom prst="bentConnector4">
                <a:avLst>
                  <a:gd fmla="val -14110" name="adj1"/>
                  <a:gd fmla="val 103340" name="adj2"/>
                </a:avLst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731" name="Google Shape;731;p34"/>
              <p:cNvCxnSpPr>
                <a:stCxn id="723" idx="3"/>
                <a:endCxn id="728" idx="0"/>
              </p:cNvCxnSpPr>
              <p:nvPr/>
            </p:nvCxnSpPr>
            <p:spPr>
              <a:xfrm flipH="1">
                <a:off x="1835776" y="3176972"/>
                <a:ext cx="720000" cy="2268300"/>
              </a:xfrm>
              <a:prstGeom prst="bentConnector4">
                <a:avLst>
                  <a:gd fmla="val -249751" name="adj1"/>
                  <a:gd fmla="val 90750" name="adj2"/>
                </a:avLst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sp>
            <p:nvSpPr>
              <p:cNvPr id="732" name="Google Shape;732;p34"/>
              <p:cNvSpPr txBox="1"/>
              <p:nvPr/>
            </p:nvSpPr>
            <p:spPr>
              <a:xfrm>
                <a:off x="2483768" y="2888940"/>
                <a:ext cx="7320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false</a:t>
                </a:r>
                <a:endParaRPr b="0" i="0" sz="1400" u="none" cap="none" strike="noStrike">
                  <a:solidFill>
                    <a:srgbClr val="1A418E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sp>
          <p:nvSpPr>
            <p:cNvPr id="733" name="Google Shape;733;p34"/>
            <p:cNvSpPr/>
            <p:nvPr/>
          </p:nvSpPr>
          <p:spPr>
            <a:xfrm>
              <a:off x="3071664" y="2492896"/>
              <a:ext cx="5412432" cy="3204356"/>
            </a:xfrm>
            <a:prstGeom prst="roundRect">
              <a:avLst>
                <a:gd fmla="val 15042" name="adj"/>
              </a:avLst>
            </a:prstGeom>
            <a:solidFill>
              <a:schemeClr val="lt1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public class WhileEx1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public static void main(String[] args)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  int r = 1;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  while(r &lt;= 10)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     System.out.println("반지름이 " + r + "인 원의 둘레는"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     + ((float)(2 * Math.PI * r)) + "이고 넓이는 "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     + ((float)(Math.PI * r * r)));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     r++;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  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}</a:t>
              </a:r>
              <a:endParaRPr b="0" i="0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3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740" name="Google Shape;740;p35"/>
          <p:cNvSpPr txBox="1"/>
          <p:nvPr>
            <p:ph idx="4294967295" type="body"/>
          </p:nvPr>
        </p:nvSpPr>
        <p:spPr>
          <a:xfrm>
            <a:off x="903288" y="1449388"/>
            <a:ext cx="82407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b="1" lang="en-US" sz="16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do ~ while 문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400">
                <a:solidFill>
                  <a:schemeClr val="dk2"/>
                </a:solidFill>
              </a:rPr>
              <a:t>   * do {   문장    } while(</a:t>
            </a:r>
            <a:r>
              <a:rPr b="1" lang="en-US" sz="1400">
                <a:solidFill>
                  <a:schemeClr val="dk2"/>
                </a:solidFill>
              </a:rPr>
              <a:t>true</a:t>
            </a:r>
            <a:r>
              <a:rPr lang="en-US" sz="1400">
                <a:solidFill>
                  <a:schemeClr val="dk2"/>
                </a:solidFill>
              </a:rPr>
              <a:t> or </a:t>
            </a:r>
            <a:r>
              <a:rPr b="1" lang="en-US" sz="1400">
                <a:solidFill>
                  <a:schemeClr val="accent2"/>
                </a:solidFill>
              </a:rPr>
              <a:t>false</a:t>
            </a:r>
            <a:r>
              <a:rPr lang="en-US" sz="1400">
                <a:solidFill>
                  <a:schemeClr val="dk2"/>
                </a:solidFill>
              </a:rPr>
              <a:t>);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400">
                <a:solidFill>
                  <a:schemeClr val="dk2"/>
                </a:solidFill>
              </a:rPr>
              <a:t>   * 최소한 한 번은 실행되고, 조건이 true인 경우에는 계속해서 반복한다.</a:t>
            </a:r>
            <a:endParaRPr/>
          </a:p>
        </p:txBody>
      </p:sp>
      <p:sp>
        <p:nvSpPr>
          <p:cNvPr id="741" name="Google Shape;741;p35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742" name="Google Shape;742;p35"/>
          <p:cNvGrpSpPr/>
          <p:nvPr/>
        </p:nvGrpSpPr>
        <p:grpSpPr>
          <a:xfrm>
            <a:off x="815752" y="2816932"/>
            <a:ext cx="7801036" cy="2952328"/>
            <a:chOff x="815752" y="2816932"/>
            <a:chExt cx="7801036" cy="2952328"/>
          </a:xfrm>
        </p:grpSpPr>
        <p:grpSp>
          <p:nvGrpSpPr>
            <p:cNvPr id="743" name="Google Shape;743;p35"/>
            <p:cNvGrpSpPr/>
            <p:nvPr/>
          </p:nvGrpSpPr>
          <p:grpSpPr>
            <a:xfrm>
              <a:off x="815752" y="2816932"/>
              <a:ext cx="2003976" cy="2952328"/>
              <a:chOff x="899592" y="2420888"/>
              <a:chExt cx="2003976" cy="2952328"/>
            </a:xfrm>
          </p:grpSpPr>
          <p:cxnSp>
            <p:nvCxnSpPr>
              <p:cNvPr id="744" name="Google Shape;744;p35"/>
              <p:cNvCxnSpPr>
                <a:endCxn id="745" idx="0"/>
              </p:cNvCxnSpPr>
              <p:nvPr/>
            </p:nvCxnSpPr>
            <p:spPr>
              <a:xfrm>
                <a:off x="1619742" y="3213016"/>
                <a:ext cx="0" cy="36000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746" name="Google Shape;746;p35"/>
              <p:cNvCxnSpPr/>
              <p:nvPr/>
            </p:nvCxnSpPr>
            <p:spPr>
              <a:xfrm>
                <a:off x="1619672" y="2636912"/>
                <a:ext cx="0" cy="216024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sp>
            <p:nvSpPr>
              <p:cNvPr id="747" name="Google Shape;747;p35"/>
              <p:cNvSpPr/>
              <p:nvPr/>
            </p:nvSpPr>
            <p:spPr>
              <a:xfrm>
                <a:off x="1475656" y="2420888"/>
                <a:ext cx="288032" cy="216024"/>
              </a:xfrm>
              <a:prstGeom prst="flowChartConnector">
                <a:avLst/>
              </a:prstGeom>
              <a:solidFill>
                <a:schemeClr val="accen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1403648" y="5157192"/>
                <a:ext cx="288032" cy="216024"/>
              </a:xfrm>
              <a:prstGeom prst="flowChartConnector">
                <a:avLst/>
              </a:prstGeom>
              <a:solidFill>
                <a:schemeClr val="accent1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749" name="Google Shape;749;p35"/>
              <p:cNvSpPr txBox="1"/>
              <p:nvPr/>
            </p:nvSpPr>
            <p:spPr>
              <a:xfrm>
                <a:off x="1187624" y="4044751"/>
                <a:ext cx="5760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true</a:t>
                </a:r>
                <a:endParaRPr b="0" i="0" sz="1400" u="none" cap="none" strike="noStrike">
                  <a:solidFill>
                    <a:srgbClr val="1A418E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cxnSp>
            <p:nvCxnSpPr>
              <p:cNvPr id="750" name="Google Shape;750;p35"/>
              <p:cNvCxnSpPr>
                <a:stCxn id="745" idx="2"/>
                <a:endCxn id="751" idx="1"/>
              </p:cNvCxnSpPr>
              <p:nvPr/>
            </p:nvCxnSpPr>
            <p:spPr>
              <a:xfrm flipH="1" rot="5400000">
                <a:off x="809742" y="3267016"/>
                <a:ext cx="1044000" cy="576000"/>
              </a:xfrm>
              <a:prstGeom prst="bentConnector4">
                <a:avLst>
                  <a:gd fmla="val 10405" name="adj1"/>
                  <a:gd fmla="val 142530" name="adj2"/>
                </a:avLst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752" name="Google Shape;752;p35"/>
              <p:cNvCxnSpPr>
                <a:stCxn id="745" idx="3"/>
                <a:endCxn id="748" idx="0"/>
              </p:cNvCxnSpPr>
              <p:nvPr/>
            </p:nvCxnSpPr>
            <p:spPr>
              <a:xfrm flipH="1">
                <a:off x="1547592" y="3825016"/>
                <a:ext cx="792300" cy="1332300"/>
              </a:xfrm>
              <a:prstGeom prst="bentConnector4">
                <a:avLst>
                  <a:gd fmla="val -92775" name="adj1"/>
                  <a:gd fmla="val 39511" name="adj2"/>
                </a:avLst>
              </a:prstGeom>
              <a:noFill/>
              <a:ln cap="flat" cmpd="sng" w="25400">
                <a:solidFill>
                  <a:srgbClr val="1A418E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sp>
            <p:nvSpPr>
              <p:cNvPr id="753" name="Google Shape;753;p35"/>
              <p:cNvSpPr txBox="1"/>
              <p:nvPr/>
            </p:nvSpPr>
            <p:spPr>
              <a:xfrm>
                <a:off x="2207568" y="3537012"/>
                <a:ext cx="696000" cy="300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false</a:t>
                </a:r>
                <a:endParaRPr b="0" i="0" sz="1400" u="none" cap="none" strike="noStrike">
                  <a:solidFill>
                    <a:srgbClr val="1A418E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899592" y="3573016"/>
                <a:ext cx="1440300" cy="504000"/>
              </a:xfrm>
              <a:prstGeom prst="diamond">
                <a:avLst/>
              </a:prstGeom>
              <a:noFill/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조건식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1043608" y="2852936"/>
                <a:ext cx="1224136" cy="360040"/>
              </a:xfrm>
              <a:prstGeom prst="rect">
                <a:avLst/>
              </a:prstGeom>
              <a:noFill/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-US" sz="14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문장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4" name="Google Shape;754;p35"/>
            <p:cNvSpPr/>
            <p:nvPr/>
          </p:nvSpPr>
          <p:spPr>
            <a:xfrm>
              <a:off x="2963652" y="2960948"/>
              <a:ext cx="5653136" cy="2736304"/>
            </a:xfrm>
            <a:prstGeom prst="roundRect">
              <a:avLst>
                <a:gd fmla="val 15042" name="adj"/>
              </a:avLst>
            </a:prstGeom>
            <a:solidFill>
              <a:schemeClr val="lt1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public class DoWhileEx01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public static void main(String[] args){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	   int i = 15;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	   do{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	        i++;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	        System.out.println("i 값? " + i);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	   } while(i &gt; 20);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       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4395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}</a:t>
              </a:r>
              <a:endParaRPr b="0" i="0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755" name="Google Shape;755;p35"/>
          <p:cNvSpPr/>
          <p:nvPr/>
        </p:nvSpPr>
        <p:spPr>
          <a:xfrm>
            <a:off x="251520" y="116632"/>
            <a:ext cx="6996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8. while, do{}~while(), break, continue </a:t>
            </a:r>
            <a:r>
              <a:rPr b="1" i="0" lang="en-US" sz="22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(2/5)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3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762" name="Google Shape;762;p36"/>
          <p:cNvSpPr txBox="1"/>
          <p:nvPr>
            <p:ph idx="4294967295" type="body"/>
          </p:nvPr>
        </p:nvSpPr>
        <p:spPr>
          <a:xfrm>
            <a:off x="0" y="981075"/>
            <a:ext cx="8507400" cy="27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b="1" lang="en-US" sz="16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- break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</a:pPr>
            <a:r>
              <a:t/>
            </a:r>
            <a:endParaRPr b="1" sz="400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b="1" lang="en-US" sz="1600">
                <a:solidFill>
                  <a:schemeClr val="dk2"/>
                </a:solidFill>
              </a:rPr>
              <a:t>	  </a:t>
            </a:r>
            <a:r>
              <a:rPr lang="en-US" sz="1400">
                <a:solidFill>
                  <a:schemeClr val="dk2"/>
                </a:solidFill>
              </a:rPr>
              <a:t>* 반복문이나 switch문의 case를 벗어날 때 사용한다.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</a:pPr>
            <a:r>
              <a:t/>
            </a:r>
            <a:endParaRPr sz="4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400">
                <a:solidFill>
                  <a:schemeClr val="dk2"/>
                </a:solidFill>
              </a:rPr>
              <a:t>        * 무한 루프를 벗어날 때 사용한다.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</a:pPr>
            <a:r>
              <a:t/>
            </a:r>
            <a:endParaRPr sz="4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400">
                <a:solidFill>
                  <a:schemeClr val="dk2"/>
                </a:solidFill>
              </a:rPr>
              <a:t>        * 반복문 안에 또 반복문이 있고, 그 안에 break가 있을 경우 가장 가까운 반복문을 탈출한다.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sz="8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b="1" lang="en-US" sz="16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- continue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</a:pPr>
            <a:r>
              <a:t/>
            </a:r>
            <a:endParaRPr b="1" sz="400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n-US" sz="1600">
                <a:solidFill>
                  <a:schemeClr val="dk2"/>
                </a:solidFill>
              </a:rPr>
              <a:t>	  </a:t>
            </a:r>
            <a:r>
              <a:rPr lang="en-US" sz="1400">
                <a:solidFill>
                  <a:schemeClr val="dk2"/>
                </a:solidFill>
              </a:rPr>
              <a:t>* 루프의 나머지 뒷 부분을 무시하고 반복문의 선두로 점프하여 다음 루프를 실행한다.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</a:pPr>
            <a:r>
              <a:t/>
            </a:r>
            <a:endParaRPr sz="4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400">
                <a:solidFill>
                  <a:schemeClr val="dk2"/>
                </a:solidFill>
              </a:rPr>
              <a:t>        * 루프에서 특정 값에 대한 처리를 제외하고자 할 때 필요</a:t>
            </a:r>
            <a:endParaRPr/>
          </a:p>
        </p:txBody>
      </p:sp>
      <p:sp>
        <p:nvSpPr>
          <p:cNvPr id="763" name="Google Shape;763;p3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764" name="Google Shape;764;p36"/>
          <p:cNvGrpSpPr/>
          <p:nvPr/>
        </p:nvGrpSpPr>
        <p:grpSpPr>
          <a:xfrm>
            <a:off x="1199456" y="3537012"/>
            <a:ext cx="6805264" cy="3024336"/>
            <a:chOff x="1199456" y="3537012"/>
            <a:chExt cx="6805264" cy="3024336"/>
          </a:xfrm>
        </p:grpSpPr>
        <p:sp>
          <p:nvSpPr>
            <p:cNvPr id="765" name="Google Shape;765;p36"/>
            <p:cNvSpPr/>
            <p:nvPr/>
          </p:nvSpPr>
          <p:spPr>
            <a:xfrm>
              <a:off x="1199456" y="3537012"/>
              <a:ext cx="6805264" cy="3024336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dk2"/>
                  </a:solidFill>
                  <a:latin typeface="Dotum"/>
                  <a:ea typeface="Dotum"/>
                  <a:cs typeface="Dotum"/>
                  <a:sym typeface="Dotum"/>
                </a:rPr>
                <a:t>	int i = 0;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dk2"/>
                  </a:solidFill>
                  <a:latin typeface="Dotum"/>
                  <a:ea typeface="Dotum"/>
                  <a:cs typeface="Dotum"/>
                  <a:sym typeface="Dotum"/>
                </a:rPr>
                <a:t>	while(true)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dk2"/>
                  </a:solidFill>
                  <a:latin typeface="Dotum"/>
                  <a:ea typeface="Dotum"/>
                  <a:cs typeface="Dotum"/>
                  <a:sym typeface="Dotum"/>
                </a:rPr>
                <a:t>	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dk2"/>
                  </a:solidFill>
                  <a:latin typeface="Dotum"/>
                  <a:ea typeface="Dotum"/>
                  <a:cs typeface="Dotum"/>
                  <a:sym typeface="Dotum"/>
                </a:rPr>
                <a:t>	     System.out.println(i);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dk2"/>
                  </a:solidFill>
                  <a:latin typeface="Dotum"/>
                  <a:ea typeface="Dotum"/>
                  <a:cs typeface="Dotum"/>
                  <a:sym typeface="Dotum"/>
                </a:rPr>
                <a:t>	     i++;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dk2"/>
                  </a:solidFill>
                  <a:latin typeface="Dotum"/>
                  <a:ea typeface="Dotum"/>
                  <a:cs typeface="Dotum"/>
                  <a:sym typeface="Dotum"/>
                </a:rPr>
                <a:t>	     if(i &lt; 3){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dk2"/>
                  </a:solidFill>
                  <a:latin typeface="Dotum"/>
                  <a:ea typeface="Dotum"/>
                  <a:cs typeface="Dotum"/>
                  <a:sym typeface="Dotum"/>
                </a:rPr>
                <a:t>	     } </a:t>
              </a:r>
              <a:r>
                <a:rPr b="1" i="0" lang="en-US" sz="1400" u="none" cap="none" strike="noStrike">
                  <a:solidFill>
                    <a:schemeClr val="dk2"/>
                  </a:solidFill>
                  <a:latin typeface="Dotum"/>
                  <a:ea typeface="Dotum"/>
                  <a:cs typeface="Dotum"/>
                  <a:sym typeface="Dotum"/>
                </a:rPr>
                <a:t>continue;</a:t>
              </a:r>
              <a:endParaRPr b="0" i="0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dk2"/>
                  </a:solidFill>
                  <a:latin typeface="Dotum"/>
                  <a:ea typeface="Dotum"/>
                  <a:cs typeface="Dotum"/>
                  <a:sym typeface="Dotum"/>
                </a:rPr>
                <a:t>	     else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dk2"/>
                  </a:solidFill>
                  <a:latin typeface="Dotum"/>
                  <a:ea typeface="Dotum"/>
                  <a:cs typeface="Dotum"/>
                  <a:sym typeface="Dotum"/>
                </a:rPr>
                <a:t>	     }   </a:t>
              </a:r>
              <a:r>
                <a:rPr b="1" i="0" lang="en-US" sz="1400" u="none" cap="none" strike="noStrike">
                  <a:solidFill>
                    <a:schemeClr val="dk2"/>
                  </a:solidFill>
                  <a:latin typeface="Dotum"/>
                  <a:ea typeface="Dotum"/>
                  <a:cs typeface="Dotum"/>
                  <a:sym typeface="Dotum"/>
                </a:rPr>
                <a:t>break;</a:t>
              </a:r>
              <a:endParaRPr b="0" i="0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dk2"/>
                  </a:solidFill>
                  <a:latin typeface="Dotum"/>
                  <a:ea typeface="Dotum"/>
                  <a:cs typeface="Dotum"/>
                  <a:sym typeface="Dotum"/>
                </a:rPr>
                <a:t>	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66" name="Google Shape;766;p36"/>
            <p:cNvGrpSpPr/>
            <p:nvPr/>
          </p:nvGrpSpPr>
          <p:grpSpPr>
            <a:xfrm>
              <a:off x="3900264" y="4689140"/>
              <a:ext cx="2016224" cy="1512168"/>
              <a:chOff x="3900264" y="4689140"/>
              <a:chExt cx="2016224" cy="1512168"/>
            </a:xfrm>
          </p:grpSpPr>
          <p:sp>
            <p:nvSpPr>
              <p:cNvPr id="767" name="Google Shape;767;p36"/>
              <p:cNvSpPr/>
              <p:nvPr/>
            </p:nvSpPr>
            <p:spPr>
              <a:xfrm>
                <a:off x="3972272" y="4689140"/>
                <a:ext cx="1944216" cy="576064"/>
              </a:xfrm>
              <a:prstGeom prst="wedgeRoundRectCallout">
                <a:avLst>
                  <a:gd fmla="val -72712" name="adj1"/>
                  <a:gd fmla="val 27938" name="adj2"/>
                  <a:gd fmla="val 16667" name="adj3"/>
                </a:avLst>
              </a:prstGeom>
              <a:solidFill>
                <a:srgbClr val="FABF8E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53357"/>
                    </a:solidFill>
                    <a:latin typeface="Dotum"/>
                    <a:ea typeface="Dotum"/>
                    <a:cs typeface="Dotum"/>
                    <a:sym typeface="Dotum"/>
                  </a:rPr>
                  <a:t>반복조건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53357"/>
                    </a:solidFill>
                    <a:latin typeface="Dotum"/>
                    <a:ea typeface="Dotum"/>
                    <a:cs typeface="Dotum"/>
                    <a:sym typeface="Dotum"/>
                  </a:rPr>
                  <a:t>검사로 이동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36"/>
              <p:cNvSpPr/>
              <p:nvPr/>
            </p:nvSpPr>
            <p:spPr>
              <a:xfrm>
                <a:off x="3900264" y="5553236"/>
                <a:ext cx="1512168" cy="648072"/>
              </a:xfrm>
              <a:prstGeom prst="wedgeRoundRectCallout">
                <a:avLst>
                  <a:gd fmla="val -81967" name="adj1"/>
                  <a:gd fmla="val -45455" name="adj2"/>
                  <a:gd fmla="val 16667" name="adj3"/>
                </a:avLst>
              </a:prstGeom>
              <a:solidFill>
                <a:srgbClr val="BFBFBF"/>
              </a:solidFill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53357"/>
                    </a:solidFill>
                    <a:latin typeface="Dotum"/>
                    <a:ea typeface="Dotum"/>
                    <a:cs typeface="Dotum"/>
                    <a:sym typeface="Dotum"/>
                  </a:rPr>
                  <a:t>While문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53357"/>
                    </a:solidFill>
                    <a:latin typeface="Dotum"/>
                    <a:ea typeface="Dotum"/>
                    <a:cs typeface="Dotum"/>
                    <a:sym typeface="Dotum"/>
                  </a:rPr>
                  <a:t>탈출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9" name="Google Shape;769;p36"/>
            <p:cNvGrpSpPr/>
            <p:nvPr/>
          </p:nvGrpSpPr>
          <p:grpSpPr>
            <a:xfrm>
              <a:off x="1354832" y="4041068"/>
              <a:ext cx="936104" cy="2160168"/>
              <a:chOff x="1487016" y="3645024"/>
              <a:chExt cx="936104" cy="2160168"/>
            </a:xfrm>
          </p:grpSpPr>
          <p:cxnSp>
            <p:nvCxnSpPr>
              <p:cNvPr id="770" name="Google Shape;770;p36"/>
              <p:cNvCxnSpPr/>
              <p:nvPr/>
            </p:nvCxnSpPr>
            <p:spPr>
              <a:xfrm flipH="1">
                <a:off x="1559120" y="5157192"/>
                <a:ext cx="864000" cy="648000"/>
              </a:xfrm>
              <a:prstGeom prst="curvedConnector3">
                <a:avLst>
                  <a:gd fmla="val 43488" name="adj1"/>
                </a:avLst>
              </a:prstGeom>
              <a:noFill/>
              <a:ln cap="flat" cmpd="sng" w="25400">
                <a:solidFill>
                  <a:srgbClr val="FF0000"/>
                </a:solidFill>
                <a:prstDash val="dash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771" name="Google Shape;771;p36"/>
              <p:cNvCxnSpPr/>
              <p:nvPr/>
            </p:nvCxnSpPr>
            <p:spPr>
              <a:xfrm rot="10800000">
                <a:off x="1487104" y="4725144"/>
                <a:ext cx="792000" cy="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FF0000"/>
                </a:solidFill>
                <a:prstDash val="dash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72" name="Google Shape;772;p36"/>
              <p:cNvCxnSpPr/>
              <p:nvPr/>
            </p:nvCxnSpPr>
            <p:spPr>
              <a:xfrm rot="10800000">
                <a:off x="1487016" y="3645144"/>
                <a:ext cx="0" cy="108000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FF0000"/>
                </a:solidFill>
                <a:prstDash val="dash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73" name="Google Shape;773;p36"/>
              <p:cNvCxnSpPr/>
              <p:nvPr/>
            </p:nvCxnSpPr>
            <p:spPr>
              <a:xfrm>
                <a:off x="1487016" y="3645024"/>
                <a:ext cx="360000" cy="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FF0000"/>
                </a:solidFill>
                <a:prstDash val="dash"/>
                <a:round/>
                <a:headEnd len="sm" w="sm" type="none"/>
                <a:tailEnd len="med" w="med" type="stealth"/>
              </a:ln>
            </p:spPr>
          </p:cxnSp>
        </p:grpSp>
      </p:grpSp>
      <p:sp>
        <p:nvSpPr>
          <p:cNvPr id="774" name="Google Shape;774;p36"/>
          <p:cNvSpPr/>
          <p:nvPr/>
        </p:nvSpPr>
        <p:spPr>
          <a:xfrm>
            <a:off x="251520" y="116632"/>
            <a:ext cx="6996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8. while, do{}~while(), break, continue </a:t>
            </a:r>
            <a:r>
              <a:rPr b="1" i="0" lang="en-US" sz="22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(3/5)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37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781" name="Google Shape;781;p3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782" name="Google Shape;782;p37"/>
          <p:cNvSpPr/>
          <p:nvPr/>
        </p:nvSpPr>
        <p:spPr>
          <a:xfrm>
            <a:off x="755576" y="1916832"/>
            <a:ext cx="7716600" cy="3672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ctr" dir="2700000" dist="76200">
              <a:srgbClr val="000000">
                <a:alpha val="48235"/>
              </a:srgbClr>
            </a:outerShd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public class ContinueTest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public static void main(String[] args)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for(int i = 0; i &lt; 10; i++)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if(i % 2 == 0)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	        // i가 짝수라면 continue에 의해 다음스텝이 실행되어 홀수이면 출력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       continue;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System.out.println("[" + i + "]");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37"/>
          <p:cNvSpPr/>
          <p:nvPr/>
        </p:nvSpPr>
        <p:spPr>
          <a:xfrm>
            <a:off x="251520" y="116632"/>
            <a:ext cx="6996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18. while, do{}~while(), break, continue </a:t>
            </a:r>
            <a:r>
              <a:rPr b="1" i="0" lang="en-US" sz="22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(4/5)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3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790" name="Google Shape;790;p3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791" name="Google Shape;791;p38"/>
          <p:cNvSpPr/>
          <p:nvPr/>
        </p:nvSpPr>
        <p:spPr>
          <a:xfrm>
            <a:off x="731404" y="1485264"/>
            <a:ext cx="7704000" cy="4320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ctr" dir="2700000" dist="76200">
              <a:srgbClr val="000000">
                <a:alpha val="48235"/>
              </a:srgbClr>
            </a:outerShd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public class BreakTest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public static void main(String[] args)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for(int i = 0; i &lt; 10; i++)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aa: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</a:t>
            </a:r>
            <a:r>
              <a:rPr b="1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라벨 브레이크는 { } 을 사용하여 만든다. aa:는 시작하는 라벨이다.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// break aa; 위치에서 aa:로 옮겨서 시작한다.</a:t>
            </a:r>
            <a:endParaRPr b="0" i="0" sz="1400" u="none" cap="none" strike="noStrike">
              <a:solidFill>
                <a:srgbClr val="14395E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System.out.println("i ==&gt; " + i);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for (int j = 0; j &lt; 2; j++)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   if((i % 5 == 1) || (i % 5 == 2))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        System.out.println("i : "+ i + " j : "+ j);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   }else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        break aa;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} </a:t>
            </a:r>
            <a:r>
              <a:rPr b="1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for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} </a:t>
            </a:r>
            <a:r>
              <a:rPr b="1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aa:</a:t>
            </a:r>
            <a:endParaRPr b="0" i="0" sz="1400" u="none" cap="none" strike="noStrike">
              <a:solidFill>
                <a:srgbClr val="14395E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} </a:t>
            </a:r>
            <a:r>
              <a:rPr b="1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for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38"/>
          <p:cNvSpPr/>
          <p:nvPr/>
        </p:nvSpPr>
        <p:spPr>
          <a:xfrm>
            <a:off x="251520" y="116632"/>
            <a:ext cx="6996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8. while, do{}~while(), break, continue </a:t>
            </a:r>
            <a:r>
              <a:rPr b="1" i="0" lang="en-US" sz="22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(5/5)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34679f32dc_0_14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4" name="Google Shape;204;g334679f32dc_0_145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05" name="Google Shape;205;g334679f32dc_0_145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JDK 설치 및 Eclipse 설치 </a:t>
            </a:r>
            <a:r>
              <a:rPr b="1" i="0" lang="en-US" sz="2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(3/4)</a:t>
            </a:r>
            <a:endParaRPr b="1" i="0" sz="2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206" name="Google Shape;206;g334679f32dc_0_1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1525" y="978750"/>
            <a:ext cx="7331752" cy="4738451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g334679f32dc_0_145"/>
          <p:cNvSpPr/>
          <p:nvPr/>
        </p:nvSpPr>
        <p:spPr>
          <a:xfrm>
            <a:off x="5612975" y="3354986"/>
            <a:ext cx="940200" cy="2676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8" name="Google Shape;208;g334679f32dc_0_145"/>
          <p:cNvSpPr/>
          <p:nvPr/>
        </p:nvSpPr>
        <p:spPr>
          <a:xfrm>
            <a:off x="694986" y="1734192"/>
            <a:ext cx="940200" cy="2676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09" name="Google Shape;209;g334679f32dc_0_145"/>
          <p:cNvCxnSpPr>
            <a:stCxn id="208" idx="3"/>
            <a:endCxn id="207" idx="1"/>
          </p:cNvCxnSpPr>
          <p:nvPr/>
        </p:nvCxnSpPr>
        <p:spPr>
          <a:xfrm>
            <a:off x="1635186" y="1867992"/>
            <a:ext cx="3977700" cy="1620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3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799" name="Google Shape;799;p39"/>
          <p:cNvSpPr txBox="1"/>
          <p:nvPr>
            <p:ph idx="4294967295" type="body"/>
          </p:nvPr>
        </p:nvSpPr>
        <p:spPr>
          <a:xfrm>
            <a:off x="0" y="908720"/>
            <a:ext cx="8229600" cy="14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switch ~ case (다중 선택문)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b="1" sz="10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800"/>
              <a:buNone/>
            </a:pPr>
            <a:r>
              <a:rPr b="1" lang="en-US" sz="8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</a:t>
            </a:r>
            <a:r>
              <a:rPr lang="en-US" sz="1400">
                <a:solidFill>
                  <a:srgbClr val="132E66"/>
                </a:solidFill>
              </a:rPr>
              <a:t>* switch문을 사용하면 조건식을 한 번만 계산하기 때문에 주어진 문장을 빠르게 처리 가능하다.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sz="8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* 비교대상은 </a:t>
            </a:r>
            <a:r>
              <a:rPr b="1" lang="en-US" sz="1400">
                <a:solidFill>
                  <a:srgbClr val="132E66"/>
                </a:solidFill>
              </a:rPr>
              <a:t>int 계열</a:t>
            </a:r>
            <a:r>
              <a:rPr lang="en-US" sz="1400">
                <a:solidFill>
                  <a:srgbClr val="132E66"/>
                </a:solidFill>
              </a:rPr>
              <a:t>(int,  byte,  short,  char,  enum),  </a:t>
            </a:r>
            <a:r>
              <a:rPr b="1" lang="en-US" sz="1400">
                <a:solidFill>
                  <a:srgbClr val="132E66"/>
                </a:solidFill>
              </a:rPr>
              <a:t>String계열</a:t>
            </a:r>
            <a:r>
              <a:rPr lang="en-US" sz="1400">
                <a:solidFill>
                  <a:srgbClr val="132E66"/>
                </a:solidFill>
              </a:rPr>
              <a:t>(1.7 버전부터)이 가능하다.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</p:txBody>
      </p:sp>
      <p:sp>
        <p:nvSpPr>
          <p:cNvPr id="800" name="Google Shape;800;p39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01" name="Google Shape;801;p39"/>
          <p:cNvSpPr/>
          <p:nvPr/>
        </p:nvSpPr>
        <p:spPr>
          <a:xfrm>
            <a:off x="719572" y="2132855"/>
            <a:ext cx="7704900" cy="4389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33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package com.hk;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14395E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public class SwitchCase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public static void main(String[] args)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int i = 95;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switch(i / 10)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 case 10: System.out.println(i + "점은 A입니다."); break;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 case 9: System.out.println(i + "점은 A입니다."); break;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 case 8: System.out.println(i + "점은 B입니다."); break;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 case 7: System.out.println(i + "점은 C입니다."); break;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 case 6: System.out.println(i + "점은 D입니다."); break;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    default: System.out.println(i + "점은 F입니다."); break;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39"/>
          <p:cNvSpPr/>
          <p:nvPr/>
        </p:nvSpPr>
        <p:spPr>
          <a:xfrm>
            <a:off x="251520" y="116632"/>
            <a:ext cx="6996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9. switch ~ case문</a:t>
            </a:r>
            <a:endParaRPr b="1" i="0" sz="22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4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809" name="Google Shape;809;p40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2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0. 등차수열 &amp; 등비수열</a:t>
            </a:r>
            <a:endParaRPr/>
          </a:p>
        </p:txBody>
      </p:sp>
      <p:sp>
        <p:nvSpPr>
          <p:cNvPr id="810" name="Google Shape;810;p40"/>
          <p:cNvSpPr txBox="1"/>
          <p:nvPr>
            <p:ph idx="4294967295" type="body"/>
          </p:nvPr>
        </p:nvSpPr>
        <p:spPr>
          <a:xfrm>
            <a:off x="0" y="1484784"/>
            <a:ext cx="9144000" cy="14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등차수열 (Arithmetic Sequence)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b="1" sz="10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800"/>
              <a:buNone/>
            </a:pPr>
            <a:r>
              <a:rPr b="1" lang="en-US" sz="8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</a:t>
            </a:r>
            <a:r>
              <a:rPr lang="en-US" sz="1600">
                <a:solidFill>
                  <a:srgbClr val="244061"/>
                </a:solidFill>
              </a:rPr>
              <a:t>* 각 항이 그 앞의 항에 일정한 수를 더한 것으로 이루어진 수열</a:t>
            </a:r>
            <a:endParaRPr sz="1600">
              <a:solidFill>
                <a:srgbClr val="244061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lang="en-US" sz="1600">
                <a:solidFill>
                  <a:srgbClr val="132E66"/>
                </a:solidFill>
              </a:rPr>
              <a:t>      * </a:t>
            </a:r>
            <a:r>
              <a:rPr lang="en-US" sz="1600">
                <a:solidFill>
                  <a:srgbClr val="244061"/>
                </a:solidFill>
              </a:rPr>
              <a:t>a</a:t>
            </a:r>
            <a:r>
              <a:rPr baseline="-25000" lang="en-US" sz="1600">
                <a:solidFill>
                  <a:srgbClr val="244061"/>
                </a:solidFill>
              </a:rPr>
              <a:t>n</a:t>
            </a:r>
            <a:r>
              <a:rPr lang="en-US" sz="1600">
                <a:solidFill>
                  <a:srgbClr val="244061"/>
                </a:solidFill>
              </a:rPr>
              <a:t>＝a</a:t>
            </a:r>
            <a:r>
              <a:rPr baseline="-25000" lang="en-US" sz="1600">
                <a:solidFill>
                  <a:srgbClr val="244061"/>
                </a:solidFill>
              </a:rPr>
              <a:t>1</a:t>
            </a:r>
            <a:r>
              <a:rPr lang="en-US" sz="1600">
                <a:solidFill>
                  <a:srgbClr val="244061"/>
                </a:solidFill>
              </a:rPr>
              <a:t>＋(n-1)d인 관계식이 성립되는 수열을 말한다. 이때 일정한 차 d를 공차라고 한다.</a:t>
            </a:r>
            <a:endParaRPr b="1" sz="1600">
              <a:solidFill>
                <a:srgbClr val="244061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</p:txBody>
      </p:sp>
      <p:sp>
        <p:nvSpPr>
          <p:cNvPr id="811" name="Google Shape;811;p4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12" name="Google Shape;812;p40"/>
          <p:cNvSpPr txBox="1"/>
          <p:nvPr/>
        </p:nvSpPr>
        <p:spPr>
          <a:xfrm>
            <a:off x="0" y="3356545"/>
            <a:ext cx="9144000" cy="21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880"/>
              <a:buFont typeface="Arial"/>
              <a:buNone/>
            </a:pPr>
            <a:r>
              <a:rPr b="1" i="0" lang="en-US" sz="158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</a:t>
            </a:r>
            <a:r>
              <a:rPr b="1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등비수열 (Geometric Sequence)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185"/>
              </a:spcBef>
              <a:spcAft>
                <a:spcPts val="0"/>
              </a:spcAft>
              <a:buClr>
                <a:schemeClr val="dk1"/>
              </a:buClr>
              <a:buSzPts val="550"/>
              <a:buFont typeface="Arial"/>
              <a:buNone/>
            </a:pPr>
            <a:r>
              <a:t/>
            </a:r>
            <a:endParaRPr b="1" i="0" sz="125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296"/>
              </a:spcBef>
              <a:spcAft>
                <a:spcPts val="0"/>
              </a:spcAft>
              <a:buClr>
                <a:srgbClr val="244061"/>
              </a:buClr>
              <a:buSzPts val="440"/>
              <a:buFont typeface="Arial"/>
              <a:buNone/>
            </a:pPr>
            <a:r>
              <a:rPr b="1" i="0" lang="en-US" sz="1140" u="none" cap="none" strike="noStrike">
                <a:solidFill>
                  <a:srgbClr val="24406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</a:t>
            </a:r>
            <a:r>
              <a:rPr b="1" i="0" lang="en-US" sz="15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* 각 항이 그 앞의 항에 일정한 수를 곱한 것으로 이루어진 수열. '기하수열'이라고도 한다.</a:t>
            </a:r>
            <a:endParaRPr b="1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296"/>
              </a:spcBef>
              <a:spcAft>
                <a:spcPts val="0"/>
              </a:spcAft>
              <a:buClr>
                <a:schemeClr val="dk1"/>
              </a:buClr>
              <a:buSzPts val="88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296"/>
              </a:spcBef>
              <a:spcAft>
                <a:spcPts val="0"/>
              </a:spcAft>
              <a:buClr>
                <a:srgbClr val="132E66"/>
              </a:buClr>
              <a:buSzPts val="880"/>
              <a:buFont typeface="Arial"/>
              <a:buNone/>
            </a:pPr>
            <a:r>
              <a:rPr b="1" i="0" lang="en-US" sz="15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  </a:t>
            </a:r>
            <a:r>
              <a:rPr b="1" i="0" lang="en-US" sz="15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* 어떤 수 a에서 차례로 일정한 수 r를 곱해 만들어진 수열 a, ar,…,ar</a:t>
            </a:r>
            <a:r>
              <a:rPr b="1" baseline="30000" i="0" lang="en-US" sz="15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n-1</a:t>
            </a:r>
            <a:r>
              <a:rPr b="1" i="0" lang="en-US" sz="15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,… 을 가리킨다.</a:t>
            </a:r>
            <a:endParaRPr b="1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296"/>
              </a:spcBef>
              <a:spcAft>
                <a:spcPts val="0"/>
              </a:spcAft>
              <a:buClr>
                <a:schemeClr val="dk1"/>
              </a:buClr>
              <a:buSzPts val="88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24406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296"/>
              </a:spcBef>
              <a:spcAft>
                <a:spcPts val="0"/>
              </a:spcAft>
              <a:buClr>
                <a:srgbClr val="244061"/>
              </a:buClr>
              <a:buSzPts val="880"/>
              <a:buFont typeface="Arial"/>
              <a:buNone/>
            </a:pPr>
            <a:r>
              <a:rPr b="1" i="0" lang="en-US" sz="15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      * a</a:t>
            </a:r>
            <a:r>
              <a:rPr b="1" baseline="-25000" i="0" lang="en-US" sz="15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n</a:t>
            </a:r>
            <a:r>
              <a:rPr b="1" i="0" lang="en-US" sz="15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＝ra</a:t>
            </a:r>
            <a:r>
              <a:rPr b="1" baseline="-25000" i="0" lang="en-US" sz="15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n-1</a:t>
            </a:r>
            <a:r>
              <a:rPr b="1" i="0" lang="en-US" sz="15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로 되는 수열이며, 그 일반항 a</a:t>
            </a:r>
            <a:r>
              <a:rPr b="1" baseline="-25000" i="0" lang="en-US" sz="15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n</a:t>
            </a:r>
            <a:r>
              <a:rPr b="1" i="0" lang="en-US" sz="15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은 a</a:t>
            </a:r>
            <a:r>
              <a:rPr b="1" baseline="-25000" i="0" lang="en-US" sz="15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n</a:t>
            </a:r>
            <a:r>
              <a:rPr b="1" i="0" lang="en-US" sz="15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＝ar</a:t>
            </a:r>
            <a:r>
              <a:rPr b="1" baseline="30000" i="0" lang="en-US" sz="15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n-1</a:t>
            </a:r>
            <a:r>
              <a:rPr b="1" i="0" lang="en-US" sz="15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이다. a는 '첫째항', r은 '공비(公比)'라 </a:t>
            </a:r>
            <a:endParaRPr b="1" i="0" sz="1500" u="none" cap="none" strike="noStrike">
              <a:solidFill>
                <a:srgbClr val="24406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296"/>
              </a:spcBef>
              <a:spcAft>
                <a:spcPts val="0"/>
              </a:spcAft>
              <a:buClr>
                <a:srgbClr val="244061"/>
              </a:buClr>
              <a:buSzPts val="880"/>
              <a:buFont typeface="Arial"/>
              <a:buNone/>
            </a:pPr>
            <a:r>
              <a:rPr b="1" i="0" lang="en-US" sz="150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  <a:t>         한다.</a:t>
            </a:r>
            <a:br>
              <a:rPr b="0" i="0" lang="en-US" sz="1370" u="none" cap="none" strike="noStrike">
                <a:solidFill>
                  <a:srgbClr val="244061"/>
                </a:solidFill>
                <a:latin typeface="Dotum"/>
                <a:ea typeface="Dotum"/>
                <a:cs typeface="Dotum"/>
                <a:sym typeface="Dotum"/>
              </a:rPr>
            </a:br>
            <a:endParaRPr b="0" i="0" sz="1370" u="none" cap="none" strike="noStrike">
              <a:solidFill>
                <a:srgbClr val="24406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48920" lvl="0" marL="342900" marR="0" rtl="0" algn="l">
              <a:lnSpc>
                <a:spcPct val="80000"/>
              </a:lnSpc>
              <a:spcBef>
                <a:spcPts val="296"/>
              </a:spcBef>
              <a:spcAft>
                <a:spcPts val="0"/>
              </a:spcAft>
              <a:buClr>
                <a:schemeClr val="dk1"/>
              </a:buClr>
              <a:buSzPts val="880"/>
              <a:buFont typeface="Arial"/>
              <a:buNone/>
            </a:pPr>
            <a:r>
              <a:t/>
            </a:r>
            <a:endParaRPr b="1" i="0" sz="158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48920" lvl="0" marL="342900" marR="0" rtl="0" algn="l">
              <a:lnSpc>
                <a:spcPct val="80000"/>
              </a:lnSpc>
              <a:spcBef>
                <a:spcPts val="296"/>
              </a:spcBef>
              <a:spcAft>
                <a:spcPts val="0"/>
              </a:spcAft>
              <a:buClr>
                <a:schemeClr val="dk1"/>
              </a:buClr>
              <a:buSzPts val="880"/>
              <a:buFont typeface="Arial"/>
              <a:buNone/>
            </a:pPr>
            <a:r>
              <a:t/>
            </a:r>
            <a:endParaRPr b="1" i="0" sz="158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48920" lvl="0" marL="342900" marR="0" rtl="0" algn="l">
              <a:lnSpc>
                <a:spcPct val="80000"/>
              </a:lnSpc>
              <a:spcBef>
                <a:spcPts val="296"/>
              </a:spcBef>
              <a:spcAft>
                <a:spcPts val="0"/>
              </a:spcAft>
              <a:buClr>
                <a:schemeClr val="dk1"/>
              </a:buClr>
              <a:buSzPts val="880"/>
              <a:buFont typeface="Arial"/>
              <a:buNone/>
            </a:pPr>
            <a:r>
              <a:t/>
            </a:r>
            <a:endParaRPr b="1" i="0" sz="158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48920" lvl="0" marL="342900" marR="0" rtl="0" algn="l">
              <a:lnSpc>
                <a:spcPct val="80000"/>
              </a:lnSpc>
              <a:spcBef>
                <a:spcPts val="296"/>
              </a:spcBef>
              <a:spcAft>
                <a:spcPts val="0"/>
              </a:spcAft>
              <a:buClr>
                <a:schemeClr val="dk1"/>
              </a:buClr>
              <a:buSzPts val="880"/>
              <a:buFont typeface="Arial"/>
              <a:buNone/>
            </a:pPr>
            <a:r>
              <a:t/>
            </a:r>
            <a:endParaRPr b="1" i="0" sz="158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48920" lvl="0" marL="342900" marR="0" rtl="0" algn="l">
              <a:lnSpc>
                <a:spcPct val="80000"/>
              </a:lnSpc>
              <a:spcBef>
                <a:spcPts val="296"/>
              </a:spcBef>
              <a:spcAft>
                <a:spcPts val="0"/>
              </a:spcAft>
              <a:buClr>
                <a:schemeClr val="dk1"/>
              </a:buClr>
              <a:buSzPts val="880"/>
              <a:buFont typeface="Arial"/>
              <a:buNone/>
            </a:pPr>
            <a:r>
              <a:t/>
            </a:r>
            <a:endParaRPr b="1" i="0" sz="158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4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819" name="Google Shape;819;p41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21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. print </a:t>
            </a:r>
            <a:endParaRPr/>
          </a:p>
        </p:txBody>
      </p:sp>
      <p:sp>
        <p:nvSpPr>
          <p:cNvPr id="820" name="Google Shape;820;p41"/>
          <p:cNvSpPr txBox="1"/>
          <p:nvPr>
            <p:ph idx="4294967295" type="body"/>
          </p:nvPr>
        </p:nvSpPr>
        <p:spPr>
          <a:xfrm>
            <a:off x="304800" y="1107975"/>
            <a:ext cx="8616900" cy="42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800"/>
              <a:buNone/>
            </a:pPr>
            <a:r>
              <a:rPr b="1" lang="en-US" sz="20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print 종류</a:t>
            </a:r>
            <a:endParaRPr sz="3400"/>
          </a:p>
          <a:p>
            <a:pPr indent="-342900" lvl="0" marL="3429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20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32E66"/>
              </a:buClr>
              <a:buSzPts val="1800"/>
              <a:buNone/>
            </a:pPr>
            <a:r>
              <a:rPr b="1" lang="en-US" sz="20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System.out.</a:t>
            </a:r>
            <a:r>
              <a:rPr b="1" lang="en-US" sz="2000">
                <a:solidFill>
                  <a:srgbClr val="132E66"/>
                </a:solidFill>
              </a:rPr>
              <a:t>~</a:t>
            </a:r>
            <a:endParaRPr sz="3400"/>
          </a:p>
          <a:p>
            <a:pPr indent="-342900" lvl="0" marL="3429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20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32E66"/>
              </a:buClr>
              <a:buSzPts val="1800"/>
              <a:buNone/>
            </a:pPr>
            <a:r>
              <a:rPr b="1" lang="en-US" sz="2000">
                <a:solidFill>
                  <a:srgbClr val="132E66"/>
                </a:solidFill>
              </a:rPr>
              <a:t>	</a:t>
            </a:r>
            <a:r>
              <a:rPr lang="en-US" sz="2000">
                <a:solidFill>
                  <a:srgbClr val="132E66"/>
                </a:solidFill>
              </a:rPr>
              <a:t>* System.out.print() : 출력 후 줄바꿈 하지 않는다.</a:t>
            </a:r>
            <a:endParaRPr sz="3400"/>
          </a:p>
          <a:p>
            <a:pPr indent="-342900" lvl="0" marL="3429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20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32E66"/>
              </a:buClr>
              <a:buSzPts val="1800"/>
              <a:buNone/>
            </a:pPr>
            <a:r>
              <a:rPr lang="en-US" sz="2000">
                <a:solidFill>
                  <a:srgbClr val="132E66"/>
                </a:solidFill>
              </a:rPr>
              <a:t>	* System.out.println() : 출력 후 한 줄 줄바꿈( “\n”출력) 한다.</a:t>
            </a:r>
            <a:endParaRPr sz="3400"/>
          </a:p>
          <a:p>
            <a:pPr indent="-342900" lvl="0" marL="3429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20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32E66"/>
              </a:buClr>
              <a:buSzPts val="1800"/>
              <a:buNone/>
            </a:pPr>
            <a:r>
              <a:rPr lang="en-US" sz="2000">
                <a:solidFill>
                  <a:srgbClr val="132E66"/>
                </a:solidFill>
              </a:rPr>
              <a:t>	* System.out.printf(“문자열”,타입) : %s, %d, %f 등을 사용해야 한다.</a:t>
            </a:r>
            <a:endParaRPr sz="3400"/>
          </a:p>
          <a:p>
            <a:pPr indent="-342900" lvl="0" marL="3429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32E66"/>
              </a:buClr>
              <a:buSzPts val="1800"/>
              <a:buNone/>
            </a:pPr>
            <a:r>
              <a:rPr lang="en-US" sz="2000">
                <a:solidFill>
                  <a:srgbClr val="132E66"/>
                </a:solidFill>
              </a:rPr>
              <a:t>			                                     </a:t>
            </a:r>
            <a:r>
              <a:rPr b="1" lang="en-US" sz="2000">
                <a:solidFill>
                  <a:srgbClr val="132E66"/>
                </a:solidFill>
              </a:rPr>
              <a:t>(%s : String, %d : digit, %f : float)</a:t>
            </a:r>
            <a:endParaRPr b="1" sz="20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rgbClr val="132E66"/>
              </a:buClr>
              <a:buSzPts val="1800"/>
              <a:buNone/>
            </a:pPr>
            <a:r>
              <a:rPr lang="en-US" sz="2000">
                <a:solidFill>
                  <a:srgbClr val="132E66"/>
                </a:solidFill>
              </a:rPr>
              <a:t>        예시) System.out.printf(“나이:%d 이름:%s” , 30, “한경”)</a:t>
            </a:r>
            <a:endParaRPr b="1" sz="2000">
              <a:solidFill>
                <a:srgbClr val="132E66"/>
              </a:solidFill>
            </a:endParaRPr>
          </a:p>
        </p:txBody>
      </p:sp>
      <p:sp>
        <p:nvSpPr>
          <p:cNvPr id="821" name="Google Shape;821;p41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4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828" name="Google Shape;828;p42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22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. escape</a:t>
            </a:r>
            <a:endParaRPr/>
          </a:p>
        </p:txBody>
      </p:sp>
      <p:sp>
        <p:nvSpPr>
          <p:cNvPr id="829" name="Google Shape;829;p42"/>
          <p:cNvSpPr txBox="1"/>
          <p:nvPr>
            <p:ph idx="4294967295" type="body"/>
          </p:nvPr>
        </p:nvSpPr>
        <p:spPr>
          <a:xfrm>
            <a:off x="462756" y="764704"/>
            <a:ext cx="8218500" cy="29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b="1" lang="en-US" sz="26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escape 문자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600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>
                <a:srgbClr val="132E66"/>
              </a:buClr>
              <a:buSzPct val="100000"/>
              <a:buNone/>
            </a:pPr>
            <a:r>
              <a:rPr b="1" lang="en-US" sz="2600">
                <a:solidFill>
                  <a:srgbClr val="132E66"/>
                </a:solidFill>
              </a:rPr>
              <a:t>   </a:t>
            </a:r>
            <a:r>
              <a:rPr b="1" lang="en-US" sz="2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자주 사용하는 escape 문자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6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>
                <a:srgbClr val="132E66"/>
              </a:buClr>
              <a:buSzPct val="100000"/>
              <a:buNone/>
            </a:pPr>
            <a:r>
              <a:rPr lang="en-US" sz="2600">
                <a:solidFill>
                  <a:srgbClr val="132E66"/>
                </a:solidFill>
              </a:rPr>
              <a:t>	* \n : 한 줄 아래 줄바꿈 한 다음 맨 앞으로 이동 (new line)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>
                <a:srgbClr val="132E66"/>
              </a:buClr>
              <a:buSzPct val="100000"/>
              <a:buNone/>
            </a:pPr>
            <a:r>
              <a:rPr lang="en-US" sz="2600">
                <a:solidFill>
                  <a:srgbClr val="132E66"/>
                </a:solidFill>
              </a:rPr>
              <a:t>	* \\ : \ 출력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>
                <a:srgbClr val="132E66"/>
              </a:buClr>
              <a:buSzPct val="100000"/>
              <a:buNone/>
            </a:pPr>
            <a:r>
              <a:rPr lang="en-US" sz="2600">
                <a:solidFill>
                  <a:srgbClr val="132E66"/>
                </a:solidFill>
              </a:rPr>
              <a:t>	* \t : tab(8글자) 이동</a:t>
            </a:r>
            <a:endParaRPr sz="2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>
                <a:srgbClr val="132E66"/>
              </a:buClr>
              <a:buSzPct val="100000"/>
              <a:buNone/>
            </a:pPr>
            <a:r>
              <a:rPr b="1" lang="en-US" sz="2600">
                <a:solidFill>
                  <a:srgbClr val="132E66"/>
                </a:solidFill>
              </a:rPr>
              <a:t>   </a:t>
            </a:r>
            <a:r>
              <a:rPr b="1" lang="en-US" sz="2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escape 문자표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75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4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30" name="Google Shape;830;p42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831" name="Google Shape;831;p42"/>
          <p:cNvGraphicFramePr/>
          <p:nvPr/>
        </p:nvGraphicFramePr>
        <p:xfrm>
          <a:off x="617400" y="364502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1977300"/>
                <a:gridCol w="1977300"/>
                <a:gridCol w="1977300"/>
                <a:gridCol w="1977300"/>
              </a:tblGrid>
              <a:tr h="523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B4170"/>
                          </a:solidFill>
                        </a:rPr>
                        <a:t>\a </a:t>
                      </a:r>
                      <a:endParaRPr sz="1400" u="none" cap="none" strike="noStrike">
                        <a:solidFill>
                          <a:srgbClr val="1B4170"/>
                        </a:solidFill>
                      </a:endParaRPr>
                    </a:p>
                  </a:txBody>
                  <a:tcPr marT="0" marB="0" marR="0" marL="0" anchor="ctr">
                    <a:lnR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1B4170"/>
                          </a:solidFill>
                        </a:rPr>
                        <a:t>벨 (경고)</a:t>
                      </a:r>
                      <a:endParaRPr sz="1400" u="none" cap="none" strike="noStrike"/>
                    </a:p>
                  </a:txBody>
                  <a:tcPr marT="0" marB="0" marR="0" marL="0" anchor="ctr">
                    <a:lnL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B4170"/>
                          </a:solidFill>
                        </a:rPr>
                        <a:t>\t</a:t>
                      </a:r>
                      <a:endParaRPr sz="1400" u="none" cap="none" strike="noStrike">
                        <a:solidFill>
                          <a:srgbClr val="1B4170"/>
                        </a:solidFill>
                      </a:endParaRPr>
                    </a:p>
                  </a:txBody>
                  <a:tcPr marT="8475" marB="8475" marR="8475" marL="8475" anchor="ctr">
                    <a:lnR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1B4170"/>
                          </a:solidFill>
                        </a:rPr>
                        <a:t>가로 탭</a:t>
                      </a:r>
                      <a:endParaRPr sz="1400" u="none" cap="none" strike="noStrike"/>
                    </a:p>
                  </a:txBody>
                  <a:tcPr marT="8475" marB="8475" marR="8475" marL="8475" anchor="ctr">
                    <a:lnL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B4170"/>
                          </a:solidFill>
                        </a:rPr>
                        <a:t>\b</a:t>
                      </a:r>
                      <a:endParaRPr b="1" sz="1400" u="none" cap="none" strike="noStrike">
                        <a:solidFill>
                          <a:srgbClr val="1B4170"/>
                        </a:solidFill>
                      </a:endParaRPr>
                    </a:p>
                  </a:txBody>
                  <a:tcPr marT="0" marB="0" marR="0" marL="0" anchor="ctr">
                    <a:lnR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B4170"/>
                          </a:solidFill>
                        </a:rPr>
                        <a:t>backspace</a:t>
                      </a:r>
                      <a:endParaRPr sz="1400" u="none" cap="none" strike="noStrike"/>
                    </a:p>
                  </a:txBody>
                  <a:tcPr marT="0" marB="0" marR="0" marL="0" anchor="ctr">
                    <a:lnL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B4170"/>
                          </a:solidFill>
                        </a:rPr>
                        <a:t>\v</a:t>
                      </a:r>
                      <a:endParaRPr b="1" sz="1400" u="none" cap="none" strike="noStrike">
                        <a:solidFill>
                          <a:srgbClr val="1B4170"/>
                        </a:solidFill>
                      </a:endParaRPr>
                    </a:p>
                  </a:txBody>
                  <a:tcPr marT="8475" marB="8475" marR="8475" marL="8475" anchor="ctr">
                    <a:lnR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B4170"/>
                          </a:solidFill>
                        </a:rPr>
                        <a:t>세로 탭</a:t>
                      </a:r>
                      <a:endParaRPr sz="1400" u="none" cap="none" strike="noStrike"/>
                    </a:p>
                  </a:txBody>
                  <a:tcPr marT="8475" marB="8475" marR="8475" marL="8475" anchor="ctr">
                    <a:lnL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2F2F2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B4170"/>
                          </a:solidFill>
                        </a:rPr>
                        <a:t>\f</a:t>
                      </a:r>
                      <a:endParaRPr b="1" sz="1400" u="none" cap="none" strike="noStrike">
                        <a:solidFill>
                          <a:srgbClr val="1B4170"/>
                        </a:solidFill>
                      </a:endParaRPr>
                    </a:p>
                  </a:txBody>
                  <a:tcPr marT="0" marB="0" marR="0" marL="0" anchor="ctr">
                    <a:lnR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B4170"/>
                          </a:solidFill>
                        </a:rPr>
                        <a:t>프린트 출력시 줄 변경</a:t>
                      </a:r>
                      <a:endParaRPr sz="1400" u="none" cap="none" strike="noStrike"/>
                    </a:p>
                  </a:txBody>
                  <a:tcPr marT="0" marB="0" marR="0" marL="0" anchor="ctr">
                    <a:lnL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B4170"/>
                          </a:solidFill>
                        </a:rPr>
                        <a:t>\'</a:t>
                      </a:r>
                      <a:endParaRPr b="1" sz="1400" u="none" cap="none" strike="noStrike">
                        <a:solidFill>
                          <a:srgbClr val="1B4170"/>
                        </a:solidFill>
                      </a:endParaRPr>
                    </a:p>
                  </a:txBody>
                  <a:tcPr marT="8475" marB="8475" marR="8475" marL="8475" anchor="ctr">
                    <a:lnR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B4170"/>
                          </a:solidFill>
                        </a:rPr>
                        <a:t>작은 따옴표</a:t>
                      </a:r>
                      <a:endParaRPr sz="1400" u="none" cap="none" strike="noStrike"/>
                    </a:p>
                  </a:txBody>
                  <a:tcPr marT="8475" marB="8475" marR="8475" marL="8475" anchor="ctr">
                    <a:lnL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F2F2F2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B4170"/>
                          </a:solidFill>
                        </a:rPr>
                        <a:t>\n</a:t>
                      </a:r>
                      <a:endParaRPr b="1" sz="1400" u="none" cap="none" strike="noStrike">
                        <a:solidFill>
                          <a:srgbClr val="1B4170"/>
                        </a:solidFill>
                      </a:endParaRPr>
                    </a:p>
                  </a:txBody>
                  <a:tcPr marT="0" marB="0" marR="0" marL="0" anchor="ctr">
                    <a:lnR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B4170"/>
                          </a:solidFill>
                        </a:rPr>
                        <a:t>줄 바꿈</a:t>
                      </a:r>
                      <a:endParaRPr sz="1400" u="none" cap="none" strike="noStrike"/>
                    </a:p>
                  </a:txBody>
                  <a:tcPr marT="0" marB="0" marR="0" marL="0" anchor="ctr">
                    <a:lnL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B4170"/>
                          </a:solidFill>
                        </a:rPr>
                        <a:t>\"</a:t>
                      </a:r>
                      <a:endParaRPr b="1" sz="1400" u="none" cap="none" strike="noStrike">
                        <a:solidFill>
                          <a:srgbClr val="1B4170"/>
                        </a:solidFill>
                      </a:endParaRPr>
                    </a:p>
                  </a:txBody>
                  <a:tcPr marT="8475" marB="8475" marR="8475" marL="8475" anchor="ctr">
                    <a:lnR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B4170"/>
                          </a:solidFill>
                        </a:rPr>
                        <a:t>큰 따옴표</a:t>
                      </a:r>
                      <a:endParaRPr sz="1400" u="none" cap="none" strike="noStrike"/>
                    </a:p>
                  </a:txBody>
                  <a:tcPr marT="8475" marB="8475" marR="8475" marL="8475" anchor="ctr">
                    <a:lnL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F2F2F2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B4170"/>
                          </a:solidFill>
                        </a:rPr>
                        <a:t>\r</a:t>
                      </a:r>
                      <a:endParaRPr b="1" sz="1400" u="none" cap="none" strike="noStrike">
                        <a:solidFill>
                          <a:srgbClr val="1B4170"/>
                        </a:solidFill>
                      </a:endParaRPr>
                    </a:p>
                  </a:txBody>
                  <a:tcPr marT="0" marB="0" marR="0" marL="0" anchor="ctr">
                    <a:lnR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B4170"/>
                          </a:solidFill>
                        </a:rPr>
                        <a:t>캐리지 리턴</a:t>
                      </a:r>
                      <a:endParaRPr sz="1400" u="none" cap="none" strike="noStrike"/>
                    </a:p>
                  </a:txBody>
                  <a:tcPr marT="0" marB="0" marR="0" marL="0" anchor="ctr">
                    <a:lnL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B4170"/>
                          </a:solidFill>
                        </a:rPr>
                        <a:t>\\</a:t>
                      </a:r>
                      <a:endParaRPr b="1" sz="1400" u="none" cap="none" strike="noStrike">
                        <a:solidFill>
                          <a:srgbClr val="1B4170"/>
                        </a:solidFill>
                      </a:endParaRPr>
                    </a:p>
                  </a:txBody>
                  <a:tcPr marT="8475" marB="8475" marR="8475" marL="8475" anchor="ctr">
                    <a:lnR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B4170"/>
                          </a:solidFill>
                        </a:rPr>
                        <a:t>\ 사용 시</a:t>
                      </a:r>
                      <a:endParaRPr sz="1400" u="none" cap="none" strike="noStrike"/>
                    </a:p>
                  </a:txBody>
                  <a:tcPr marT="8475" marB="8475" marR="8475" marL="8475" anchor="ctr">
                    <a:lnL cap="flat" cmpd="sng" w="254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4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838" name="Google Shape;838;p43"/>
          <p:cNvSpPr txBox="1"/>
          <p:nvPr>
            <p:ph idx="4294967295" type="title"/>
          </p:nvPr>
        </p:nvSpPr>
        <p:spPr>
          <a:xfrm>
            <a:off x="0" y="115888"/>
            <a:ext cx="85344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23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. 키보드로 입력받기(Scanner &amp; InputStreamReader) </a:t>
            </a:r>
            <a:r>
              <a:rPr b="1" lang="en-US" sz="2222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(1/2)</a:t>
            </a:r>
            <a:endParaRPr/>
          </a:p>
        </p:txBody>
      </p:sp>
      <p:sp>
        <p:nvSpPr>
          <p:cNvPr id="839" name="Google Shape;839;p43"/>
          <p:cNvSpPr txBox="1"/>
          <p:nvPr>
            <p:ph idx="4294967295" type="body"/>
          </p:nvPr>
        </p:nvSpPr>
        <p:spPr>
          <a:xfrm>
            <a:off x="0" y="981075"/>
            <a:ext cx="8245500" cy="56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b="1" lang="en-US" sz="16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- Scanner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</a:pPr>
            <a:r>
              <a:t/>
            </a:r>
            <a:endParaRPr b="1" sz="700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lgun Gothic"/>
              <a:buNone/>
            </a:pPr>
            <a:r>
              <a:rPr lang="en-US" sz="1400">
                <a:solidFill>
                  <a:schemeClr val="dk2"/>
                </a:solidFill>
              </a:rPr>
              <a:t>* 외부로부터 입력 값을 받기 위해 JDK 1.5부터 나왔다.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algun Gothic"/>
              <a:buNone/>
            </a:pPr>
            <a:r>
              <a:t/>
            </a:r>
            <a:endParaRPr sz="500">
              <a:solidFill>
                <a:schemeClr val="dk2"/>
              </a:solidFill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lgun Gothic"/>
              <a:buNone/>
            </a:pPr>
            <a:r>
              <a:rPr lang="en-US" sz="1400">
                <a:solidFill>
                  <a:schemeClr val="dk2"/>
                </a:solidFill>
              </a:rPr>
              <a:t>* System.in : 입력되는 키 값을 바이트 정보로 변환하기 때문에 바이트 정보를 문자 정보로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lgun Gothic"/>
              <a:buNone/>
            </a:pPr>
            <a:r>
              <a:rPr lang="en-US" sz="1400">
                <a:solidFill>
                  <a:schemeClr val="dk2"/>
                </a:solidFill>
              </a:rPr>
              <a:t>                    변환해야 어떤 문자가 변환되었는지 판단 할 수 있다.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algun Gothic"/>
              <a:buNone/>
            </a:pPr>
            <a:r>
              <a:t/>
            </a:r>
            <a:endParaRPr sz="500">
              <a:solidFill>
                <a:schemeClr val="dk2"/>
              </a:solidFill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lgun Gothic"/>
              <a:buNone/>
            </a:pPr>
            <a:r>
              <a:rPr lang="en-US" sz="1400">
                <a:solidFill>
                  <a:schemeClr val="dk2"/>
                </a:solidFill>
              </a:rPr>
              <a:t>* import.java.util.scanner;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Malgun Gothic"/>
              <a:buNone/>
            </a:pPr>
            <a:r>
              <a:t/>
            </a:r>
            <a:endParaRPr sz="500">
              <a:solidFill>
                <a:schemeClr val="dk2"/>
              </a:solidFill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400">
                <a:solidFill>
                  <a:schemeClr val="dk2"/>
                </a:solidFill>
              </a:rPr>
              <a:t>* Scanner scanner = new Scanner(System.in); → scanner 객체 생성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sz="800">
              <a:solidFill>
                <a:schemeClr val="dk2"/>
              </a:solidFill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b="1" lang="en-US" sz="16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- InputStreamReader</a:t>
            </a:r>
            <a:endParaRPr b="1" sz="1600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</a:pPr>
            <a:r>
              <a:t/>
            </a:r>
            <a:endParaRPr b="1" sz="700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algun Gothic"/>
              <a:buNone/>
            </a:pPr>
            <a:r>
              <a:rPr lang="en-US" sz="1600">
                <a:solidFill>
                  <a:schemeClr val="dk2"/>
                </a:solidFill>
              </a:rPr>
              <a:t>* </a:t>
            </a:r>
            <a:r>
              <a:rPr lang="en-US" sz="1400">
                <a:solidFill>
                  <a:schemeClr val="dk2"/>
                </a:solidFill>
              </a:rPr>
              <a:t>import.java.util.InputStreamReader;</a:t>
            </a:r>
            <a:endParaRPr/>
          </a:p>
          <a:p>
            <a:pPr indent="-342900" lvl="1" marL="3429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</a:pPr>
            <a:r>
              <a:t/>
            </a:r>
            <a:endParaRPr sz="5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400">
                <a:solidFill>
                  <a:schemeClr val="dk2"/>
                </a:solidFill>
              </a:rPr>
              <a:t>	  * InputStreamReader rd = new InputStreamReader(System.in); → 키보드 입력 스트림 생성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</a:pPr>
            <a:r>
              <a:t/>
            </a:r>
            <a:endParaRPr sz="5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400">
                <a:solidFill>
                  <a:schemeClr val="dk2"/>
                </a:solidFill>
              </a:rPr>
              <a:t> 	  * int c = rd.read(); → 키보드로부터 문자 하나 읽고, 읽은 문자 값을 c에 저장한다.</a:t>
            </a:r>
            <a:endParaRPr/>
          </a:p>
        </p:txBody>
      </p:sp>
      <p:sp>
        <p:nvSpPr>
          <p:cNvPr id="840" name="Google Shape;840;p4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841" name="Google Shape;841;p43"/>
          <p:cNvGraphicFramePr/>
          <p:nvPr/>
        </p:nvGraphicFramePr>
        <p:xfrm>
          <a:off x="860400" y="30689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2016000"/>
                <a:gridCol w="5112000"/>
              </a:tblGrid>
              <a:tr h="33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메소드명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설명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FC000"/>
                    </a:solidFill>
                  </a:tcPr>
                </a:tc>
              </a:tr>
              <a:tr h="30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String next()</a:t>
                      </a:r>
                      <a:endParaRPr b="1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다음 아이템을 문자열 타입으로 리턴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  <a:tr h="30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Malgun Gothic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String nextLine()</a:t>
                      </a:r>
                      <a:endParaRPr b="1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한 라인 전체를 문자열 타입으로 리턴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  <a:tr h="30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long nextLong()</a:t>
                      </a:r>
                      <a:endParaRPr b="1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long형 타입으로 리턴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  <a:tr h="30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int nextInt()</a:t>
                      </a:r>
                      <a:endParaRPr b="1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int형 타입으로 리턴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  <a:tr h="30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double nextDouble()</a:t>
                      </a:r>
                      <a:endParaRPr b="1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double형 타입으로 리턴</a:t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44"/>
          <p:cNvSpPr txBox="1"/>
          <p:nvPr>
            <p:ph idx="4294967295" type="ctrTitle"/>
          </p:nvPr>
        </p:nvSpPr>
        <p:spPr>
          <a:xfrm>
            <a:off x="0" y="2130425"/>
            <a:ext cx="91440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2.객체지향프로그래밍</a:t>
            </a:r>
            <a:endParaRPr b="0" i="0" sz="4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4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853" name="Google Shape;853;p45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132E66"/>
                </a:solidFill>
              </a:rPr>
              <a:t>24.</a:t>
            </a:r>
            <a:r>
              <a:rPr b="1" lang="en-US" sz="2400">
                <a:solidFill>
                  <a:srgbClr val="132E66"/>
                </a:solidFill>
              </a:rPr>
              <a:t> </a:t>
            </a: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클래스에서의 용어</a:t>
            </a:r>
            <a:endParaRPr/>
          </a:p>
        </p:txBody>
      </p:sp>
      <p:sp>
        <p:nvSpPr>
          <p:cNvPr id="854" name="Google Shape;854;p45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55" name="Google Shape;855;p45"/>
          <p:cNvSpPr/>
          <p:nvPr/>
        </p:nvSpPr>
        <p:spPr>
          <a:xfrm>
            <a:off x="1133350" y="1069750"/>
            <a:ext cx="4785900" cy="52263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public class TermMain {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Byte b = Byte.MAX_VALUE;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private String str;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	static int number;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	public TermMain()  {.....  }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	public void method(){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   	 for (int i = 0; i &lt; 5; i++) {}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	}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	public static void main(String[] args) {}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}</a:t>
            </a:r>
            <a:endParaRPr b="1" i="0" sz="16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56" name="Google Shape;856;p45"/>
          <p:cNvSpPr/>
          <p:nvPr/>
        </p:nvSpPr>
        <p:spPr>
          <a:xfrm>
            <a:off x="6091246" y="1664804"/>
            <a:ext cx="3000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Instance variable : 인스턴스변수</a:t>
            </a:r>
            <a:endParaRPr b="1" i="0" sz="14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57" name="Google Shape;857;p45"/>
          <p:cNvSpPr/>
          <p:nvPr/>
        </p:nvSpPr>
        <p:spPr>
          <a:xfrm>
            <a:off x="6091246" y="2192379"/>
            <a:ext cx="3000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Class variable : 클래스 전역변수</a:t>
            </a:r>
            <a:endParaRPr b="1" i="0" sz="14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58" name="Google Shape;858;p45"/>
          <p:cNvSpPr/>
          <p:nvPr/>
        </p:nvSpPr>
        <p:spPr>
          <a:xfrm>
            <a:off x="6091246" y="2719953"/>
            <a:ext cx="3000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member field : 멤버필드</a:t>
            </a:r>
            <a:endParaRPr b="1" i="0" sz="14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59" name="Google Shape;859;p45"/>
          <p:cNvSpPr/>
          <p:nvPr/>
        </p:nvSpPr>
        <p:spPr>
          <a:xfrm>
            <a:off x="6091246" y="3247528"/>
            <a:ext cx="3000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Block or Body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45"/>
          <p:cNvSpPr/>
          <p:nvPr/>
        </p:nvSpPr>
        <p:spPr>
          <a:xfrm>
            <a:off x="6091246" y="4302677"/>
            <a:ext cx="3000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local variable : 지역변수</a:t>
            </a:r>
            <a:endParaRPr b="1" i="0" sz="14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61" name="Google Shape;861;p45"/>
          <p:cNvSpPr/>
          <p:nvPr/>
        </p:nvSpPr>
        <p:spPr>
          <a:xfrm>
            <a:off x="6091246" y="4830251"/>
            <a:ext cx="3000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argument </a:t>
            </a:r>
            <a:endParaRPr b="1" i="0" sz="14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62" name="Google Shape;862;p45"/>
          <p:cNvSpPr/>
          <p:nvPr/>
        </p:nvSpPr>
        <p:spPr>
          <a:xfrm>
            <a:off x="6091246" y="5357826"/>
            <a:ext cx="3000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parameter : 매개변수 </a:t>
            </a:r>
            <a:endParaRPr b="1" i="0" sz="14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63" name="Google Shape;863;p45"/>
          <p:cNvSpPr/>
          <p:nvPr/>
        </p:nvSpPr>
        <p:spPr>
          <a:xfrm>
            <a:off x="6091246" y="3775102"/>
            <a:ext cx="3000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Constructor : 생성자</a:t>
            </a:r>
            <a:endParaRPr b="1" i="0" sz="14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4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70" name="Google Shape;870;p4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871" name="Google Shape;871;p46"/>
          <p:cNvSpPr txBox="1"/>
          <p:nvPr/>
        </p:nvSpPr>
        <p:spPr>
          <a:xfrm>
            <a:off x="467544" y="940532"/>
            <a:ext cx="82929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Class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1" i="0" sz="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* 틀, 설계도, 객체를 정의해 놓은 것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* 사용자 정의 타입(User-defined type)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* 클래스라는 덩어리로 메모리의 heap영역에 할당된다. 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Method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1" i="0" sz="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* 기능을 정의해 놓은 것. 멤버 메소드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Object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1" i="0" sz="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* 존재하는 모든 것(포괄적, 일반적 의미) 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* 객체지향 언어에서의 Object(객체)는 reference(주소)를 갖는다. 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* reference를 통해 메소드를 사용할 수 있도록 한다.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872" name="Google Shape;872;p46"/>
          <p:cNvGrpSpPr/>
          <p:nvPr/>
        </p:nvGrpSpPr>
        <p:grpSpPr>
          <a:xfrm>
            <a:off x="995441" y="4287200"/>
            <a:ext cx="7092950" cy="2303695"/>
            <a:chOff x="1042988" y="4041775"/>
            <a:chExt cx="7092950" cy="2303695"/>
          </a:xfrm>
        </p:grpSpPr>
        <p:grpSp>
          <p:nvGrpSpPr>
            <p:cNvPr id="873" name="Google Shape;873;p46"/>
            <p:cNvGrpSpPr/>
            <p:nvPr/>
          </p:nvGrpSpPr>
          <p:grpSpPr>
            <a:xfrm>
              <a:off x="1042988" y="4041775"/>
              <a:ext cx="7092950" cy="1908175"/>
              <a:chOff x="1042988" y="4041775"/>
              <a:chExt cx="7092950" cy="1908175"/>
            </a:xfrm>
          </p:grpSpPr>
          <p:pic>
            <p:nvPicPr>
              <p:cNvPr id="874" name="Google Shape;874;p46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1042988" y="4041775"/>
                <a:ext cx="2881312" cy="1906588"/>
              </a:xfrm>
              <a:prstGeom prst="rect">
                <a:avLst/>
              </a:prstGeom>
              <a:noFill/>
              <a:ln cap="flat" cmpd="sng" w="25400">
                <a:solidFill>
                  <a:srgbClr val="132E66"/>
                </a:solidFill>
                <a:prstDash val="solid"/>
                <a:miter lim="8000"/>
                <a:headEnd len="sm" w="sm" type="none"/>
                <a:tailEnd len="sm" w="sm" type="none"/>
              </a:ln>
              <a:effectLst>
                <a:outerShdw blurRad="76200" rotWithShape="0" algn="ctr" dir="2700000" dist="76200">
                  <a:srgbClr val="000000">
                    <a:alpha val="48235"/>
                  </a:srgbClr>
                </a:outerShdw>
              </a:effectLst>
            </p:spPr>
          </p:pic>
          <p:pic>
            <p:nvPicPr>
              <p:cNvPr id="875" name="Google Shape;875;p46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5256213" y="4041775"/>
                <a:ext cx="2879725" cy="1908175"/>
              </a:xfrm>
              <a:prstGeom prst="rect">
                <a:avLst/>
              </a:prstGeom>
              <a:noFill/>
              <a:ln cap="flat" cmpd="sng" w="25400">
                <a:solidFill>
                  <a:srgbClr val="132E66"/>
                </a:solidFill>
                <a:prstDash val="solid"/>
                <a:miter lim="8000"/>
                <a:headEnd len="sm" w="sm" type="none"/>
                <a:tailEnd len="sm" w="sm" type="none"/>
              </a:ln>
              <a:effectLst>
                <a:outerShdw blurRad="76200" rotWithShape="0" algn="ctr" dir="2700000" dist="76200">
                  <a:srgbClr val="000000">
                    <a:alpha val="48235"/>
                  </a:srgbClr>
                </a:outerShdw>
              </a:effectLst>
            </p:spPr>
          </p:pic>
          <p:sp>
            <p:nvSpPr>
              <p:cNvPr id="876" name="Google Shape;876;p46"/>
              <p:cNvSpPr/>
              <p:nvPr/>
            </p:nvSpPr>
            <p:spPr>
              <a:xfrm>
                <a:off x="4067175" y="4689475"/>
                <a:ext cx="1044575" cy="647700"/>
              </a:xfrm>
              <a:prstGeom prst="rightArrow">
                <a:avLst>
                  <a:gd fmla="val 50000" name="adj1"/>
                  <a:gd fmla="val 50000" name="adj2"/>
                </a:avLst>
              </a:prstGeom>
              <a:solidFill>
                <a:srgbClr val="632423"/>
              </a:solidFill>
              <a:ln>
                <a:noFill/>
              </a:ln>
              <a:effectLst>
                <a:outerShdw blurRad="76200" rotWithShape="0" algn="ctr" dir="2700000" dist="76200">
                  <a:srgbClr val="000000">
                    <a:alpha val="48235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77" name="Google Shape;877;p46"/>
            <p:cNvSpPr txBox="1"/>
            <p:nvPr/>
          </p:nvSpPr>
          <p:spPr>
            <a:xfrm>
              <a:off x="1956011" y="6006770"/>
              <a:ext cx="13677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&lt; class &gt;</a:t>
              </a:r>
              <a:endParaRPr b="1" i="0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878" name="Google Shape;878;p46"/>
            <p:cNvSpPr txBox="1"/>
            <p:nvPr/>
          </p:nvSpPr>
          <p:spPr>
            <a:xfrm>
              <a:off x="6023757" y="6006770"/>
              <a:ext cx="17643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&lt; instance &gt;</a:t>
              </a:r>
              <a:endParaRPr b="1" i="0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879" name="Google Shape;879;p46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클래스 &amp; 객체 &amp; 메소드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(1/2)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47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886" name="Google Shape;886;p4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887" name="Google Shape;887;p47"/>
          <p:cNvSpPr txBox="1"/>
          <p:nvPr/>
        </p:nvSpPr>
        <p:spPr>
          <a:xfrm>
            <a:off x="6911975" y="65119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47"/>
          <p:cNvSpPr txBox="1"/>
          <p:nvPr/>
        </p:nvSpPr>
        <p:spPr>
          <a:xfrm>
            <a:off x="791988" y="1350499"/>
            <a:ext cx="71643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* instance : 어떤 클래스로부터 정의된 객체</a:t>
            </a:r>
            <a:endParaRPr b="1" i="0" sz="1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* 객체생성 ⇒ instance화 라고 한다.</a:t>
            </a:r>
            <a:endParaRPr b="1" i="0" sz="1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* A a = new A( );</a:t>
            </a:r>
            <a:endParaRPr b="1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889" name="Google Shape;889;p47"/>
          <p:cNvGraphicFramePr/>
          <p:nvPr/>
        </p:nvGraphicFramePr>
        <p:xfrm>
          <a:off x="215987" y="256318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845300"/>
                <a:gridCol w="2460775"/>
                <a:gridCol w="459325"/>
                <a:gridCol w="2942700"/>
                <a:gridCol w="2052225"/>
              </a:tblGrid>
              <a:tr h="392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</a:t>
                      </a:r>
                      <a:endParaRPr sz="1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</a:t>
                      </a:r>
                      <a:endParaRPr sz="1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=</a:t>
                      </a:r>
                      <a:endParaRPr sz="1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new</a:t>
                      </a:r>
                      <a:endParaRPr sz="1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A( );</a:t>
                      </a:r>
                      <a:endParaRPr sz="1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1373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class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객체명, reference를 가진다.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Malgun Gothic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예약어,객체를 생성하고,생성된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Malgun Gothic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객체의 reference를 객체명에 저장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instance 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(class 내에서는 생성자)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초기화 or 객체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생성을 위해 사용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890" name="Google Shape;890;p47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클래스 &amp; 객체 &amp; 메소드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(2/2)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4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897" name="Google Shape;897;p48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</a:rPr>
              <a:t>26</a:t>
            </a: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Object 클래스 </a:t>
            </a:r>
            <a:r>
              <a:rPr b="1" lang="en-US" sz="22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(1/5)</a:t>
            </a:r>
            <a:endParaRPr/>
          </a:p>
        </p:txBody>
      </p:sp>
      <p:sp>
        <p:nvSpPr>
          <p:cNvPr id="898" name="Google Shape;898;p48"/>
          <p:cNvSpPr txBox="1"/>
          <p:nvPr>
            <p:ph idx="4294967295" type="body"/>
          </p:nvPr>
        </p:nvSpPr>
        <p:spPr>
          <a:xfrm>
            <a:off x="0" y="1016000"/>
            <a:ext cx="8229600" cy="49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Object Class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b="1" lang="en-US" sz="1400">
                <a:solidFill>
                  <a:srgbClr val="132E66"/>
                </a:solidFill>
              </a:rPr>
              <a:t>	</a:t>
            </a:r>
            <a:r>
              <a:rPr lang="en-US" sz="1400">
                <a:solidFill>
                  <a:srgbClr val="132E66"/>
                </a:solidFill>
              </a:rPr>
              <a:t>* 모든 클래스 계층구조의 최상위 클래스이다.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	* 모든 클래스를 최상위 부모(superclass)로 Object 클래스를 갖는다.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	* 따라서, 모든 클래스는 Object의 메서드를 상속 받는다.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- 4대 메서드 주요 메서드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71428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</p:txBody>
      </p:sp>
      <p:sp>
        <p:nvSpPr>
          <p:cNvPr id="899" name="Google Shape;899;p4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900" name="Google Shape;900;p48"/>
          <p:cNvGraphicFramePr/>
          <p:nvPr/>
        </p:nvGraphicFramePr>
        <p:xfrm>
          <a:off x="623392" y="304856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2062075"/>
                <a:gridCol w="5857925"/>
              </a:tblGrid>
              <a:tr h="359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</a:rPr>
                        <a:t>Object 주요 메서드</a:t>
                      </a:r>
                      <a:endParaRPr sz="1400" u="none" cap="none" strike="noStrike">
                        <a:solidFill>
                          <a:srgbClr val="132E66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</a:rPr>
                        <a:t>API </a:t>
                      </a:r>
                      <a:endParaRPr sz="1400" u="none" cap="none" strike="noStrike">
                        <a:solidFill>
                          <a:srgbClr val="132E66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35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getClass</a:t>
                      </a:r>
                      <a:endParaRPr b="1"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2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4395E"/>
                        </a:buClr>
                        <a:buSzPts val="1400"/>
                        <a:buFont typeface="Dotum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public final Class&lt;?&gt; getClass()</a:t>
                      </a:r>
                      <a:endParaRPr sz="1400" u="none" cap="none" strike="noStrike"/>
                    </a:p>
                    <a:p>
                      <a:pPr indent="0" lvl="2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4395E"/>
                        </a:buClr>
                        <a:buSzPts val="1400"/>
                        <a:buFont typeface="Dotum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Returns the runtime class of this Object. The returned Class object is the object that is locked by static synchronized methods of the represented class.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</a:tr>
              <a:tr h="35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toString</a:t>
                      </a:r>
                      <a:endParaRPr b="1"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public String toString()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Returns a string representation of the object. In general, the toString method returns a string that "textually represents" this object. 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getClass().getName() + '@' + Integer.toHexString(hashCode()) </a:t>
                      </a:r>
                      <a:endParaRPr b="0"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</a:tr>
              <a:tr h="35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hashCode</a:t>
                      </a:r>
                      <a:endParaRPr b="1"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public int hashCode()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Returns a hash code value for the object. </a:t>
                      </a:r>
                      <a:endParaRPr b="0"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</a:tr>
              <a:tr h="35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equals</a:t>
                      </a:r>
                      <a:endParaRPr b="1"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2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4395E"/>
                        </a:buClr>
                        <a:buSzPts val="1400"/>
                        <a:buFont typeface="Dotum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public boolean equals(Object obj)</a:t>
                      </a:r>
                      <a:endParaRPr sz="1400" u="none" cap="none" strike="noStrike"/>
                    </a:p>
                    <a:p>
                      <a:pPr indent="0" lvl="2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4395E"/>
                        </a:buClr>
                        <a:buSzPts val="1400"/>
                        <a:buFont typeface="Dotum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indicates whether some other object is "equal to" this one.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34679f32dc_0_15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6" name="Google Shape;216;g334679f32dc_0_15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17" name="Google Shape;217;g334679f32dc_0_156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JDK 설치 및 Eclipse 설치 </a:t>
            </a:r>
            <a:r>
              <a:rPr b="1" i="0" lang="en-US" sz="2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(3/4)</a:t>
            </a:r>
            <a:endParaRPr b="1" i="0" sz="2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218" name="Google Shape;218;g334679f32dc_0_1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1325" y="1009125"/>
            <a:ext cx="5212150" cy="2782476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g334679f32dc_0_156"/>
          <p:cNvSpPr/>
          <p:nvPr/>
        </p:nvSpPr>
        <p:spPr>
          <a:xfrm>
            <a:off x="3553525" y="3090486"/>
            <a:ext cx="940200" cy="2676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0" name="Google Shape;220;g334679f32dc_0_156"/>
          <p:cNvSpPr/>
          <p:nvPr/>
        </p:nvSpPr>
        <p:spPr>
          <a:xfrm>
            <a:off x="2101576" y="3545748"/>
            <a:ext cx="882600" cy="1995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21" name="Google Shape;221;g334679f32dc_0_156"/>
          <p:cNvCxnSpPr>
            <a:stCxn id="220" idx="3"/>
            <a:endCxn id="219" idx="1"/>
          </p:cNvCxnSpPr>
          <p:nvPr/>
        </p:nvCxnSpPr>
        <p:spPr>
          <a:xfrm flipH="1" rot="10800000">
            <a:off x="2984176" y="3224298"/>
            <a:ext cx="569400" cy="421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222" name="Google Shape;222;g334679f32dc_0_1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1325" y="4378400"/>
            <a:ext cx="3238608" cy="792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3" name="Google Shape;223;g334679f32dc_0_156"/>
          <p:cNvCxnSpPr/>
          <p:nvPr/>
        </p:nvCxnSpPr>
        <p:spPr>
          <a:xfrm>
            <a:off x="2812100" y="3935750"/>
            <a:ext cx="0" cy="298500"/>
          </a:xfrm>
          <a:prstGeom prst="straightConnector1">
            <a:avLst/>
          </a:prstGeom>
          <a:noFill/>
          <a:ln cap="flat" cmpd="sng" w="28575">
            <a:solidFill>
              <a:srgbClr val="0000FF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224" name="Google Shape;224;g334679f32dc_0_1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71558" y="4005776"/>
            <a:ext cx="4590079" cy="2259947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g334679f32dc_0_156"/>
          <p:cNvSpPr/>
          <p:nvPr/>
        </p:nvSpPr>
        <p:spPr>
          <a:xfrm>
            <a:off x="6671550" y="5322925"/>
            <a:ext cx="1896900" cy="1575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6" name="Google Shape;226;g334679f32dc_0_156"/>
          <p:cNvSpPr/>
          <p:nvPr/>
        </p:nvSpPr>
        <p:spPr>
          <a:xfrm>
            <a:off x="7660075" y="5616625"/>
            <a:ext cx="496200" cy="2676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27" name="Google Shape;227;g334679f32dc_0_156"/>
          <p:cNvCxnSpPr>
            <a:stCxn id="225" idx="2"/>
            <a:endCxn id="226" idx="0"/>
          </p:cNvCxnSpPr>
          <p:nvPr/>
        </p:nvCxnSpPr>
        <p:spPr>
          <a:xfrm>
            <a:off x="7620000" y="5480425"/>
            <a:ext cx="288300" cy="136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28" name="Google Shape;228;g334679f32dc_0_156"/>
          <p:cNvSpPr/>
          <p:nvPr/>
        </p:nvSpPr>
        <p:spPr>
          <a:xfrm>
            <a:off x="6103125" y="4152225"/>
            <a:ext cx="496200" cy="2676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29" name="Google Shape;229;g334679f32dc_0_156"/>
          <p:cNvCxnSpPr>
            <a:stCxn id="226" idx="1"/>
            <a:endCxn id="228" idx="2"/>
          </p:cNvCxnSpPr>
          <p:nvPr/>
        </p:nvCxnSpPr>
        <p:spPr>
          <a:xfrm rot="10800000">
            <a:off x="6351175" y="4419925"/>
            <a:ext cx="1308900" cy="1330500"/>
          </a:xfrm>
          <a:prstGeom prst="bentConnector2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30" name="Google Shape;230;g334679f32dc_0_156"/>
          <p:cNvSpPr txBox="1"/>
          <p:nvPr/>
        </p:nvSpPr>
        <p:spPr>
          <a:xfrm>
            <a:off x="461325" y="5395925"/>
            <a:ext cx="2831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변수이름: JAVA_HOME</a:t>
            </a:r>
            <a:endParaRPr b="0" i="0" sz="17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변수값: C:\jdk-11</a:t>
            </a:r>
            <a:endParaRPr b="0" i="0" sz="17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31" name="Google Shape;231;g334679f32dc_0_156"/>
          <p:cNvSpPr txBox="1"/>
          <p:nvPr/>
        </p:nvSpPr>
        <p:spPr>
          <a:xfrm>
            <a:off x="6144450" y="3409288"/>
            <a:ext cx="2951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입력값:%JAVA_HOME%\bin</a:t>
            </a:r>
            <a:endParaRPr b="0" i="0" sz="17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32" name="Google Shape;232;g334679f32dc_0_156"/>
          <p:cNvCxnSpPr>
            <a:stCxn id="230" idx="0"/>
          </p:cNvCxnSpPr>
          <p:nvPr/>
        </p:nvCxnSpPr>
        <p:spPr>
          <a:xfrm rot="10800000">
            <a:off x="1638075" y="4800725"/>
            <a:ext cx="239100" cy="595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33" name="Google Shape;233;g334679f32dc_0_156"/>
          <p:cNvCxnSpPr/>
          <p:nvPr/>
        </p:nvCxnSpPr>
        <p:spPr>
          <a:xfrm>
            <a:off x="3738850" y="5356800"/>
            <a:ext cx="329400" cy="0"/>
          </a:xfrm>
          <a:prstGeom prst="straightConnector1">
            <a:avLst/>
          </a:prstGeom>
          <a:noFill/>
          <a:ln cap="flat" cmpd="sng" w="28575">
            <a:solidFill>
              <a:srgbClr val="0000F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34" name="Google Shape;234;g334679f32dc_0_156"/>
          <p:cNvCxnSpPr>
            <a:stCxn id="231" idx="1"/>
          </p:cNvCxnSpPr>
          <p:nvPr/>
        </p:nvCxnSpPr>
        <p:spPr>
          <a:xfrm flipH="1">
            <a:off x="5026050" y="3632488"/>
            <a:ext cx="1118400" cy="17448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4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907" name="Google Shape;907;p49"/>
          <p:cNvSpPr txBox="1"/>
          <p:nvPr>
            <p:ph idx="4294967295" type="body"/>
          </p:nvPr>
        </p:nvSpPr>
        <p:spPr>
          <a:xfrm>
            <a:off x="914400" y="1196975"/>
            <a:ext cx="8229600" cy="49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소스코드 (getClass)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* 사용하고 있는 객체의 클래스의 위치를 반환하여 준다.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* 아래의 소스는 String 객체를 생성하고 생성된 객체를 getClass()로 출력을 하는 코드이다.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* class java.lang.String 으로 출력이 되는 것을 확인 할 수 있다.</a:t>
            </a:r>
            <a:endParaRPr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71428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</p:txBody>
      </p:sp>
      <p:sp>
        <p:nvSpPr>
          <p:cNvPr id="908" name="Google Shape;908;p49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909" name="Google Shape;909;p49"/>
          <p:cNvSpPr/>
          <p:nvPr/>
        </p:nvSpPr>
        <p:spPr>
          <a:xfrm>
            <a:off x="862692" y="2816931"/>
            <a:ext cx="7429500" cy="3539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ctr" dir="2700000" dist="76200">
              <a:srgbClr val="000000">
                <a:alpha val="4823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public class ObjectMethod{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  public static void main(String[] args)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         String obj = new String();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         System.out.println(obj.getClass());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}</a:t>
            </a:r>
            <a:endParaRPr b="0" i="0" sz="24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910" name="Google Shape;910;p49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26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Object 클래스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(2/5)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5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917" name="Google Shape;917;p50"/>
          <p:cNvSpPr txBox="1"/>
          <p:nvPr>
            <p:ph idx="4294967295" type="body"/>
          </p:nvPr>
        </p:nvSpPr>
        <p:spPr>
          <a:xfrm>
            <a:off x="0" y="980728"/>
            <a:ext cx="8229600" cy="49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소스코드 (toString)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* 기본타입의 경우는 값을 출력한다.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* 객체 및 참조타입의 경우는 "클래스위치@16진수 hashcode" 형태로 그 객체를 표현해준다.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* 아래소스의 결과 "100"과 "com.hk.UserDefineClass@166afb3"가 출력된다. </a:t>
            </a:r>
            <a:endParaRPr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71428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</p:txBody>
      </p:sp>
      <p:sp>
        <p:nvSpPr>
          <p:cNvPr id="918" name="Google Shape;918;p5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919" name="Google Shape;919;p50"/>
          <p:cNvGrpSpPr/>
          <p:nvPr/>
        </p:nvGrpSpPr>
        <p:grpSpPr>
          <a:xfrm>
            <a:off x="754680" y="2636819"/>
            <a:ext cx="7429552" cy="3657132"/>
            <a:chOff x="714348" y="2428868"/>
            <a:chExt cx="7429552" cy="3070124"/>
          </a:xfrm>
        </p:grpSpPr>
        <p:sp>
          <p:nvSpPr>
            <p:cNvPr id="920" name="Google Shape;920;p50"/>
            <p:cNvSpPr/>
            <p:nvPr/>
          </p:nvSpPr>
          <p:spPr>
            <a:xfrm>
              <a:off x="714348" y="2428868"/>
              <a:ext cx="7429552" cy="785818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package com.hk;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public class UserDefineClass {   }</a:t>
              </a:r>
              <a:endParaRPr b="0" i="0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921" name="Google Shape;921;p50"/>
            <p:cNvSpPr/>
            <p:nvPr/>
          </p:nvSpPr>
          <p:spPr>
            <a:xfrm>
              <a:off x="714348" y="3212976"/>
              <a:ext cx="7429552" cy="2286016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package com.hk;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public class ObjectMethod{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public static void main(String[] args)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int i = 100;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UserDefineClass define = new UserDefineClass();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System.out.println(i.toString());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System.out.println(define.toString);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}</a:t>
              </a:r>
              <a:endParaRPr b="0" i="0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sp>
        <p:nvSpPr>
          <p:cNvPr id="922" name="Google Shape;922;p50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26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Object 클래스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(3/5)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5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929" name="Google Shape;929;p51"/>
          <p:cNvSpPr txBox="1"/>
          <p:nvPr>
            <p:ph idx="4294967295" type="body"/>
          </p:nvPr>
        </p:nvSpPr>
        <p:spPr>
          <a:xfrm>
            <a:off x="914400" y="1196975"/>
            <a:ext cx="8229600" cy="49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소스코드 (hashcode)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* 사용하고 있는 객체의 고유한 판별 값인 hashcode를 반환해 준다.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* hashcode는 객체를 판별하는 기준이 되며, 객체를 생성할 때마다 새로 만들어 진다.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* 하지만 String의 경우는 값에 따라 고유값으로 override 해 놓았다.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* 아래의 소스코드 결과같은 UserDefineClass를 생성하였지만, 서로 다른 hashcode 값을 가진다.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71428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</p:txBody>
      </p:sp>
      <p:sp>
        <p:nvSpPr>
          <p:cNvPr id="930" name="Google Shape;930;p51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931" name="Google Shape;931;p51"/>
          <p:cNvGrpSpPr/>
          <p:nvPr/>
        </p:nvGrpSpPr>
        <p:grpSpPr>
          <a:xfrm>
            <a:off x="714348" y="3129474"/>
            <a:ext cx="7429552" cy="3251854"/>
            <a:chOff x="714348" y="2643182"/>
            <a:chExt cx="7429552" cy="3251854"/>
          </a:xfrm>
        </p:grpSpPr>
        <p:sp>
          <p:nvSpPr>
            <p:cNvPr id="932" name="Google Shape;932;p51"/>
            <p:cNvSpPr/>
            <p:nvPr/>
          </p:nvSpPr>
          <p:spPr>
            <a:xfrm>
              <a:off x="714348" y="2643182"/>
              <a:ext cx="7429552" cy="965838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package com.hk;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public class UserDefineClass {   }</a:t>
              </a:r>
              <a:endParaRPr b="0" i="0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933" name="Google Shape;933;p51"/>
            <p:cNvSpPr/>
            <p:nvPr/>
          </p:nvSpPr>
          <p:spPr>
            <a:xfrm>
              <a:off x="714348" y="3609020"/>
              <a:ext cx="7429552" cy="2286016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package com.hk;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public class ObjectMethod{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UserDefineClass define1 = new UserDefineClass();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UserDefineClass define2 = new UserDefineClass();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System.out.println(define1.hashCode());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System.out.println(define2.hashCode());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}</a:t>
              </a:r>
              <a:endParaRPr b="0" i="0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sp>
        <p:nvSpPr>
          <p:cNvPr id="934" name="Google Shape;934;p51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26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Object 클래스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(4/5)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5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941" name="Google Shape;941;p52"/>
          <p:cNvSpPr txBox="1"/>
          <p:nvPr>
            <p:ph idx="4294967295" type="body"/>
          </p:nvPr>
        </p:nvSpPr>
        <p:spPr>
          <a:xfrm>
            <a:off x="914400" y="1196975"/>
            <a:ext cx="8229600" cy="49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소스코드 (equals)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b="1" lang="en-US" sz="1400">
                <a:solidFill>
                  <a:srgbClr val="132E66"/>
                </a:solidFill>
              </a:rPr>
              <a:t>	</a:t>
            </a:r>
            <a:r>
              <a:rPr lang="en-US" sz="1400">
                <a:solidFill>
                  <a:srgbClr val="132E66"/>
                </a:solidFill>
              </a:rPr>
              <a:t>* 생성된 Object가 같은 객체 인지 확인하기 위한 메소드이다.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	* java.lang.String의 경우는 미리 override되어 있기 때문에 equals로 비교가 된다. 하지만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  그 외의 사용자가 정의한 클래스 및 참조타입 객체는 객체를 생성할 때마다 새로 계속해서  </a:t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  hashcode가 만들어지기 때문에 불가능하다.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	* equals를 통해서 객체의 비교를 하고자 한다면 비교할 클래스에서 equals와 hashcode를 </a:t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   overried하여 사용해야 한다.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</p:txBody>
      </p:sp>
      <p:sp>
        <p:nvSpPr>
          <p:cNvPr id="942" name="Google Shape;942;p52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943" name="Google Shape;943;p52"/>
          <p:cNvGrpSpPr/>
          <p:nvPr/>
        </p:nvGrpSpPr>
        <p:grpSpPr>
          <a:xfrm>
            <a:off x="826688" y="3555822"/>
            <a:ext cx="7429552" cy="2717494"/>
            <a:chOff x="714348" y="3000372"/>
            <a:chExt cx="7429552" cy="2717494"/>
          </a:xfrm>
        </p:grpSpPr>
        <p:sp>
          <p:nvSpPr>
            <p:cNvPr id="944" name="Google Shape;944;p52"/>
            <p:cNvSpPr/>
            <p:nvPr/>
          </p:nvSpPr>
          <p:spPr>
            <a:xfrm>
              <a:off x="714348" y="3000372"/>
              <a:ext cx="7429552" cy="785818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package com.hk;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public class UserDefineClass {   }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945" name="Google Shape;945;p52"/>
            <p:cNvSpPr/>
            <p:nvPr/>
          </p:nvSpPr>
          <p:spPr>
            <a:xfrm>
              <a:off x="714348" y="3789040"/>
              <a:ext cx="7429552" cy="1928826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package com.hk;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public class ObjectMethod{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UserDefineClass define1 = new UserDefineClass();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UserDefineClass define2 = new UserDefineClass();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System.out.println(define1.equals(define2));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}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sp>
        <p:nvSpPr>
          <p:cNvPr id="946" name="Google Shape;946;p52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26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Object 클래스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(5/5)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5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953" name="Google Shape;953;p53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27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. 메소드</a:t>
            </a:r>
            <a:endParaRPr/>
          </a:p>
        </p:txBody>
      </p:sp>
      <p:sp>
        <p:nvSpPr>
          <p:cNvPr id="954" name="Google Shape;954;p5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955" name="Google Shape;955;p53"/>
          <p:cNvSpPr txBox="1"/>
          <p:nvPr/>
        </p:nvSpPr>
        <p:spPr>
          <a:xfrm>
            <a:off x="179512" y="1124744"/>
            <a:ext cx="8136900" cy="30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메소드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어떤 작업을 수행하기 위한 명령문의 집합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클래스 내에 정의되어야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메서드 안에 또 다른 메소드를 정의할 수 없다.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반복적으로 수행되어야 하는 여러 문장을 하나의 메소드로 정의해 놓으면 좋다</a:t>
            </a:r>
            <a:r>
              <a:rPr b="0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        ex) </a:t>
            </a:r>
            <a:r>
              <a:rPr b="1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리턴타입  메소드이름 (타입 변수명, 타입 변수명, …)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	   </a:t>
            </a:r>
            <a:r>
              <a:rPr b="1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	           // 메소드 호출 시 수행될 코드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	   </a:t>
            </a:r>
            <a:r>
              <a:rPr b="1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956" name="Google Shape;956;p53"/>
          <p:cNvGraphicFramePr/>
          <p:nvPr/>
        </p:nvGraphicFramePr>
        <p:xfrm>
          <a:off x="767408" y="42210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1266150"/>
                <a:gridCol w="1266150"/>
                <a:gridCol w="1266150"/>
                <a:gridCol w="1266150"/>
                <a:gridCol w="2532275"/>
              </a:tblGrid>
              <a:tr h="34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A418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public</a:t>
                      </a:r>
                      <a:endParaRPr sz="1600" u="none" cap="none" strike="noStrike">
                        <a:solidFill>
                          <a:srgbClr val="1A418E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A418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static</a:t>
                      </a:r>
                      <a:endParaRPr sz="1600" u="none" cap="none" strike="noStrike">
                        <a:solidFill>
                          <a:srgbClr val="1A418E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A418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void</a:t>
                      </a:r>
                      <a:endParaRPr sz="1600" u="none" cap="none" strike="noStrike">
                        <a:solidFill>
                          <a:srgbClr val="1A418E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A418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main</a:t>
                      </a:r>
                      <a:endParaRPr sz="1600" u="none" cap="none" strike="noStrike">
                        <a:solidFill>
                          <a:srgbClr val="1A418E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A418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(String[] args)</a:t>
                      </a:r>
                      <a:endParaRPr sz="1600" u="none" cap="none" strike="noStrike">
                        <a:solidFill>
                          <a:srgbClr val="1A418E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73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접근 제한자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static &amp;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non -static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return type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메소드명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Argument - 외부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Parameter (매개변수) - 내부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5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963" name="Google Shape;963;p54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28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접근 제한자</a:t>
            </a:r>
            <a:endParaRPr/>
          </a:p>
        </p:txBody>
      </p:sp>
      <p:sp>
        <p:nvSpPr>
          <p:cNvPr id="964" name="Google Shape;964;p54"/>
          <p:cNvSpPr txBox="1"/>
          <p:nvPr>
            <p:ph idx="4294967295" type="body"/>
          </p:nvPr>
        </p:nvSpPr>
        <p:spPr>
          <a:xfrm>
            <a:off x="914400" y="1016000"/>
            <a:ext cx="8229600" cy="53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400">
                <a:solidFill>
                  <a:schemeClr val="dk2"/>
                </a:solidFill>
              </a:rPr>
              <a:t>- 맴버필드나 메소드에 접근하는 방식을 제한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sz="8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400">
                <a:solidFill>
                  <a:schemeClr val="dk2"/>
                </a:solidFill>
              </a:rPr>
              <a:t>- 예약어, 키워드 모두 소문자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sz="8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400">
                <a:solidFill>
                  <a:schemeClr val="dk2"/>
                </a:solidFill>
              </a:rPr>
              <a:t>- 외부로부터 데이터를 보호하고, 내부적으로만 사용되는 부분을 감추기 위해서 사용</a:t>
            </a:r>
            <a:endParaRPr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b="1"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</p:txBody>
      </p:sp>
      <p:sp>
        <p:nvSpPr>
          <p:cNvPr id="965" name="Google Shape;965;p54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966" name="Google Shape;966;p54"/>
          <p:cNvGraphicFramePr/>
          <p:nvPr/>
        </p:nvGraphicFramePr>
        <p:xfrm>
          <a:off x="611560" y="217093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2520275"/>
                <a:gridCol w="5399725"/>
              </a:tblGrid>
              <a:tr h="214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Malgun Gothic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접근 제한자</a:t>
                      </a:r>
                      <a:endParaRPr sz="1600" u="none" cap="none" strike="noStrike">
                        <a:solidFill>
                          <a:srgbClr val="132E66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Malgun Gothic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특징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214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private (-)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같은 클래스 내에서만 접근하거나 참조할 수 있다.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(default) </a:t>
                      </a:r>
                      <a:endParaRPr b="1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같은 패키지 내에서만 접근하거나 참조할 수 있다.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75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protected (#)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상속일 경우 어디서나 접근 가능(public)하다.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상속이 아닐 경우 같은 패키지 내에서만 접근 할 수 있다.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public (+)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어디서나 접근, 참조가 가능하다.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967" name="Google Shape;967;p54"/>
          <p:cNvSpPr/>
          <p:nvPr/>
        </p:nvSpPr>
        <p:spPr>
          <a:xfrm>
            <a:off x="611560" y="4005064"/>
            <a:ext cx="7716600" cy="2592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ctr" dir="2700000" dist="76200">
              <a:srgbClr val="000000">
                <a:alpha val="48235"/>
              </a:srgbClr>
            </a:outerShdw>
          </a:effectLst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public class ClassDiagram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	public int publicVal;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	protected int protectedVal;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	int defaultVal;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	private int privateVal;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32E66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	public void publicMetod() {}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	protected void protectedMethod() {}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	void defaultMethod() {}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	private void privateMethod() {}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}</a:t>
            </a:r>
            <a:endParaRPr b="0" i="0" sz="14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5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974" name="Google Shape;974;p55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29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static &amp; non-static</a:t>
            </a:r>
            <a:endParaRPr/>
          </a:p>
        </p:txBody>
      </p:sp>
      <p:sp>
        <p:nvSpPr>
          <p:cNvPr id="975" name="Google Shape;975;p55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976" name="Google Shape;976;p55"/>
          <p:cNvGraphicFramePr/>
          <p:nvPr/>
        </p:nvGraphicFramePr>
        <p:xfrm>
          <a:off x="371364" y="189564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4221475"/>
                <a:gridCol w="4218375"/>
              </a:tblGrid>
              <a:tr h="343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17365D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static</a:t>
                      </a:r>
                      <a:endParaRPr sz="2400" u="none" cap="none" strike="noStrike">
                        <a:solidFill>
                          <a:srgbClr val="17365D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17365D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non-static</a:t>
                      </a:r>
                      <a:endParaRPr sz="2400" u="none" cap="none" strike="noStrike">
                        <a:solidFill>
                          <a:srgbClr val="17365D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63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▶ application이 실행되면 모두 메모리에 할당</a:t>
                      </a:r>
                      <a:endParaRPr sz="1400" u="none" cap="none" strike="noStrike"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    되고, 종료되면 삭제된다.</a:t>
                      </a:r>
                      <a:endParaRPr sz="1400" u="none" cap="none" strike="noStrike"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▶ 클래스의 인스턴스를 생성할 때 만들어진다.</a:t>
                      </a:r>
                      <a:endParaRPr sz="1400" u="none" cap="none" strike="noStrike"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63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▶ 객체를 생성하지 않고 </a:t>
                      </a: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클래스명.메서드명</a:t>
                      </a: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으로 </a:t>
                      </a:r>
                      <a:endParaRPr sz="1400" u="none" cap="none" strike="noStrike"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    호출한다.</a:t>
                      </a:r>
                      <a:endParaRPr sz="1400" u="none" cap="none" strike="noStrike"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▶ 객체를 생성하여 </a:t>
                      </a: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객체명.메서드명</a:t>
                      </a: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으로 호출</a:t>
                      </a:r>
                      <a:endParaRPr sz="1400" u="none" cap="none" strike="noStrike"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673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▶ static은 non-static을 사용할 수 없다(</a:t>
                      </a: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객체를 생성하면  가능하다.</a:t>
                      </a: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)</a:t>
                      </a:r>
                      <a:endParaRPr sz="1400" u="none" cap="none" strike="noStrike"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▶ non-static은 static을 사용할 수 있다</a:t>
                      </a:r>
                      <a:endParaRPr sz="1400" u="none" cap="none" strike="noStrike"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p5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983" name="Google Shape;983;p56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30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. return type</a:t>
            </a:r>
            <a:endParaRPr/>
          </a:p>
        </p:txBody>
      </p:sp>
      <p:sp>
        <p:nvSpPr>
          <p:cNvPr id="984" name="Google Shape;984;p5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985" name="Google Shape;985;p56"/>
          <p:cNvSpPr/>
          <p:nvPr/>
        </p:nvSpPr>
        <p:spPr>
          <a:xfrm>
            <a:off x="299650" y="980725"/>
            <a:ext cx="8794800" cy="51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algun Gothic"/>
              <a:buNone/>
            </a:pPr>
            <a:r>
              <a:rPr b="1" i="0" lang="en-US" sz="20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return type (반환타입)</a:t>
            </a:r>
            <a:endParaRPr b="0" i="0" sz="18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t/>
            </a:r>
            <a:endParaRPr b="1" i="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</a:pPr>
            <a:r>
              <a:rPr b="1" i="0" lang="en-US" sz="20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r>
              <a:rPr b="0" i="0" lang="en-US" sz="20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*</a:t>
            </a:r>
            <a:r>
              <a:rPr b="1" i="0" lang="en-US" sz="20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return type의 종류</a:t>
            </a:r>
            <a:endParaRPr b="0" i="0" sz="18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- void, type, 기본타입, 참조타입</a:t>
            </a:r>
            <a:endParaRPr b="0" i="0" sz="18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</a:pPr>
            <a:r>
              <a:rPr b="0" i="0" lang="en-US" sz="20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* </a:t>
            </a:r>
            <a:r>
              <a:rPr b="1" i="0" lang="en-US" sz="20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return type이 있을 경우 (작성방법)</a:t>
            </a:r>
            <a:endParaRPr b="0" i="0" sz="18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1) 내가 원하는 반환타입을 선택 ⇒</a:t>
            </a:r>
            <a:r>
              <a:rPr b="1" i="0" lang="en-US" sz="18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public int makeA() {}</a:t>
            </a:r>
            <a:endParaRPr b="0" i="0" sz="18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2) 반환타입 초기화 ⇒ </a:t>
            </a:r>
            <a:r>
              <a:rPr b="1" i="0" lang="en-US" sz="18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 i = 0;</a:t>
            </a:r>
            <a:endParaRPr b="0" i="0" sz="18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3) 반환타입과 같은 변수를 반환(return)한다. ⇒</a:t>
            </a:r>
            <a:r>
              <a:rPr b="1" i="0" lang="en-US" sz="18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return i;</a:t>
            </a:r>
            <a:endParaRPr b="0" i="0" sz="18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4) 메서드를 호출했다면 반환되는 타입과 같은 타입의 변수에 담는다. </a:t>
            </a:r>
            <a:endParaRPr b="0" i="0" sz="18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</a:t>
            </a:r>
            <a:r>
              <a:rPr b="0" i="0" lang="en-US" sz="18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⇒ </a:t>
            </a:r>
            <a:r>
              <a:rPr b="1" i="0" lang="en-US" sz="18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 m = makeA(); </a:t>
            </a:r>
            <a:endParaRPr b="0" i="0" sz="18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5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992" name="Google Shape;992;p57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31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. parameter &amp; argument</a:t>
            </a:r>
            <a:endParaRPr/>
          </a:p>
        </p:txBody>
      </p:sp>
      <p:sp>
        <p:nvSpPr>
          <p:cNvPr id="993" name="Google Shape;993;p57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994" name="Google Shape;994;p57"/>
          <p:cNvSpPr/>
          <p:nvPr/>
        </p:nvSpPr>
        <p:spPr>
          <a:xfrm>
            <a:off x="467544" y="908720"/>
            <a:ext cx="8328900" cy="531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parameter &amp; argument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</a:t>
            </a:r>
            <a:r>
              <a:rPr b="1" i="0" lang="en-US" sz="16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</a:t>
            </a:r>
            <a:r>
              <a:rPr b="1" i="0" lang="en-US" sz="11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* function test(x) {</a:t>
            </a:r>
            <a:endParaRPr b="1" i="0" sz="90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1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	…</a:t>
            </a:r>
            <a:endParaRPr b="1" i="0" sz="90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1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}</a:t>
            </a:r>
            <a:endParaRPr b="1" i="0" sz="90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1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check_value = test(10);</a:t>
            </a:r>
            <a:endParaRPr b="1" i="0" sz="90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</a:t>
            </a:r>
            <a:endParaRPr b="0" i="0" sz="16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</a:t>
            </a:r>
            <a:endParaRPr b="0" i="0" sz="16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* </a:t>
            </a:r>
            <a:r>
              <a:rPr b="0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함수를 불러올 때의 인수를 실인수라 부르고, 그것을 받는 측을 가인수라 부른다.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95" name="Google Shape;995;p57"/>
          <p:cNvGraphicFramePr/>
          <p:nvPr/>
        </p:nvGraphicFramePr>
        <p:xfrm>
          <a:off x="683568" y="22092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3888425"/>
                <a:gridCol w="4104450"/>
              </a:tblGrid>
              <a:tr h="299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parameter (매개변수)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argument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344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test(x)의 x를 말한다.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test(10)의 10을 말한다.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463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▶ 함수의 전달되는 값을 넘겨받는데 쓰이는    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변수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t/>
                      </a:r>
                      <a:endParaRPr sz="10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▶ </a:t>
                      </a:r>
                      <a:r>
                        <a:rPr b="0"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실행 중 클래스 외부에서 받는 것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t/>
                      </a:r>
                      <a:endParaRPr sz="10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▶ 값(pass by value) 혹은 객체(pass by     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reference)를 받아서 내부에서 사용하는 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변수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(a = 10, b = a, c = b 이면 a == c가 된다.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여기서 b를 매개변수라고 한다. 즉, 전달  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받은 값이 된다.)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▶ </a:t>
                      </a:r>
                      <a:r>
                        <a:rPr lang="en-US" sz="1400" u="none" cap="none" strike="noStrike">
                          <a:solidFill>
                            <a:srgbClr val="FF0000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외부에서 메소드를 호출 할 때 필요한 변수의    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FF0000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타입과 변수명을 적어 놓은 것</a:t>
                      </a:r>
                      <a:endParaRPr sz="14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▶ 함수의 전달 되는 실제의 의미 있는 값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t/>
                      </a:r>
                      <a:endParaRPr sz="1000" u="none" cap="none" strike="noStrike">
                        <a:solidFill>
                          <a:srgbClr val="1A418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2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parameter = 인자 (매개변수)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A418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argument = 인수 (실행인자)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5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002" name="Google Shape;1002;p5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003" name="Google Shape;1003;p58"/>
          <p:cNvSpPr/>
          <p:nvPr/>
        </p:nvSpPr>
        <p:spPr>
          <a:xfrm>
            <a:off x="469150" y="764700"/>
            <a:ext cx="8315400" cy="36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8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Overloading </a:t>
            </a: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(함수중복)</a:t>
            </a:r>
            <a:endParaRPr b="1" i="0" sz="10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 * 동일 기능의 메소드에서 경우에 따라 다른 파라미터 처리 시 사용한다.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 * 호출하는 이름은 같지만, 파라미터의 개수나 타입이 다르다.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 * 파라미터의 개수가 같다면, 타입이 다르다.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 * 리턴 타입은 다를 수 있다.(오버로딩을 사용하는데 리턴 타입은 영향이 없다)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public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int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a(</a:t>
            </a: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int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1700" u="none" cap="none" strike="noStrike">
                <a:solidFill>
                  <a:srgbClr val="6A3E3E"/>
                </a:solidFill>
                <a:latin typeface="Consolas"/>
                <a:ea typeface="Consolas"/>
                <a:cs typeface="Consolas"/>
                <a:sym typeface="Consolas"/>
              </a:rPr>
              <a:t>b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, </a:t>
            </a: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int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1700" u="none" cap="none" strike="noStrike">
                <a:solidFill>
                  <a:srgbClr val="6A3E3E"/>
                </a:solidFill>
                <a:latin typeface="Consolas"/>
                <a:ea typeface="Consolas"/>
                <a:cs typeface="Consolas"/>
                <a:sym typeface="Consolas"/>
              </a:rPr>
              <a:t>c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) {</a:t>
            </a: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5;}</a:t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public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int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a(</a:t>
            </a: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int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1700" u="none" cap="none" strike="noStrike">
                <a:solidFill>
                  <a:srgbClr val="6A3E3E"/>
                </a:solidFill>
                <a:latin typeface="Consolas"/>
                <a:ea typeface="Consolas"/>
                <a:cs typeface="Consolas"/>
                <a:sym typeface="Consolas"/>
              </a:rPr>
              <a:t>b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) {</a:t>
            </a: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5;}</a:t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public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int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a(</a:t>
            </a: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byte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1700" u="none" cap="none" strike="noStrike">
                <a:solidFill>
                  <a:srgbClr val="6A3E3E"/>
                </a:solidFill>
                <a:latin typeface="Consolas"/>
                <a:ea typeface="Consolas"/>
                <a:cs typeface="Consolas"/>
                <a:sym typeface="Consolas"/>
              </a:rPr>
              <a:t>b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) {</a:t>
            </a: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5;}</a:t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public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byte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a(</a:t>
            </a: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int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1700" u="none" cap="none" strike="noStrike">
                <a:solidFill>
                  <a:srgbClr val="6A3E3E"/>
                </a:solidFill>
                <a:latin typeface="Consolas"/>
                <a:ea typeface="Consolas"/>
                <a:cs typeface="Consolas"/>
                <a:sym typeface="Consolas"/>
              </a:rPr>
              <a:t>b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,</a:t>
            </a: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int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1700" u="none" cap="none" strike="noStrike">
                <a:solidFill>
                  <a:srgbClr val="6A3E3E"/>
                </a:solidFill>
                <a:latin typeface="Consolas"/>
                <a:ea typeface="Consolas"/>
                <a:cs typeface="Consolas"/>
                <a:sym typeface="Consolas"/>
              </a:rPr>
              <a:t>c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,</a:t>
            </a: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int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1700" u="none" cap="none" strike="noStrike">
                <a:solidFill>
                  <a:srgbClr val="6A3E3E"/>
                </a:solidFill>
                <a:latin typeface="Consolas"/>
                <a:ea typeface="Consolas"/>
                <a:cs typeface="Consolas"/>
                <a:sym typeface="Consolas"/>
              </a:rPr>
              <a:t>d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) {</a:t>
            </a:r>
            <a:r>
              <a:rPr b="1" i="0" lang="en-US" sz="1700" u="none" cap="none" strike="noStrike">
                <a:solidFill>
                  <a:srgbClr val="7F0055"/>
                </a:solidFill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b="0" i="0" lang="en-US" sz="17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5;}</a:t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58"/>
          <p:cNvSpPr/>
          <p:nvPr/>
        </p:nvSpPr>
        <p:spPr>
          <a:xfrm>
            <a:off x="1067272" y="4419722"/>
            <a:ext cx="6552600" cy="2016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public class Test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     public static void main(String[] args)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          String subStr = "getitbeauty";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          String oneS = subStr.substring(5);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          String twoS = subStr.substring(3, 5);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          System.out.println(oneS + " : " + twoS);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	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58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32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Overloading</a:t>
            </a:r>
            <a:endParaRPr b="1" i="0" sz="2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41" name="Google Shape;241;p5"/>
          <p:cNvSpPr txBox="1"/>
          <p:nvPr>
            <p:ph idx="4294967295" type="body"/>
          </p:nvPr>
        </p:nvSpPr>
        <p:spPr>
          <a:xfrm>
            <a:off x="708025" y="1236663"/>
            <a:ext cx="8436000" cy="507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 sz="1600">
                <a:latin typeface="Malgun Gothic"/>
                <a:ea typeface="Malgun Gothic"/>
                <a:cs typeface="Malgun Gothic"/>
                <a:sym typeface="Malgun Gothic"/>
              </a:rPr>
              <a:t>- Eclipse 다운로드</a:t>
            </a:r>
            <a:endParaRPr/>
          </a:p>
          <a:p>
            <a:pPr indent="-2794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lgun Gothic"/>
              <a:buNone/>
            </a:pPr>
            <a:r>
              <a:t/>
            </a:r>
            <a:endParaRPr b="1" sz="10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   * Eclipse는 그림과 같이 http://www.eclipse.org 사이트에서 무료로 다운받을 수 있다.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   * http://www.eclipse.org &gt; Downloads &gt; Eclipse IDE for Java EE Developers 선택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   * Eclipse 배포 사이트에서는 자동으로 개발자의 OS에 맞는 패키지를 선택해준다.</a:t>
            </a:r>
            <a:endParaRPr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   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   * 버전에 맞는 패키지를 다운로드 한다.</a:t>
            </a:r>
            <a:endParaRPr/>
          </a:p>
        </p:txBody>
      </p:sp>
      <p:sp>
        <p:nvSpPr>
          <p:cNvPr id="242" name="Google Shape;242;p5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43" name="Google Shape;243;p5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JDK 설치 및 Eclipse 설치 </a:t>
            </a:r>
            <a:r>
              <a:rPr b="1" i="0" lang="en-US" sz="2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(4/4)</a:t>
            </a:r>
            <a:endParaRPr b="1" i="0" sz="2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244" name="Google Shape;24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536" y="3248720"/>
            <a:ext cx="2492896" cy="2160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48918" y="3284984"/>
            <a:ext cx="5767363" cy="183475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5"/>
          <p:cNvSpPr/>
          <p:nvPr/>
        </p:nvSpPr>
        <p:spPr>
          <a:xfrm>
            <a:off x="827584" y="5119739"/>
            <a:ext cx="936000" cy="2895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47" name="Google Shape;247;p5"/>
          <p:cNvCxnSpPr>
            <a:stCxn id="246" idx="3"/>
            <a:endCxn id="245" idx="1"/>
          </p:cNvCxnSpPr>
          <p:nvPr/>
        </p:nvCxnSpPr>
        <p:spPr>
          <a:xfrm flipH="1" rot="10800000">
            <a:off x="1763584" y="4202489"/>
            <a:ext cx="1485300" cy="1062000"/>
          </a:xfrm>
          <a:prstGeom prst="bentConnector3">
            <a:avLst>
              <a:gd fmla="val 83986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248" name="Google Shape;248;p5"/>
          <p:cNvSpPr/>
          <p:nvPr/>
        </p:nvSpPr>
        <p:spPr>
          <a:xfrm>
            <a:off x="3851920" y="3356992"/>
            <a:ext cx="2736300" cy="4320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9" name="Google Shape;249;p5"/>
          <p:cNvSpPr/>
          <p:nvPr/>
        </p:nvSpPr>
        <p:spPr>
          <a:xfrm>
            <a:off x="8100392" y="4077072"/>
            <a:ext cx="915900" cy="125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59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012" name="Google Shape;1012;p5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013" name="Google Shape;1013;p59"/>
          <p:cNvSpPr txBox="1"/>
          <p:nvPr>
            <p:ph idx="4294967295" type="body"/>
          </p:nvPr>
        </p:nvSpPr>
        <p:spPr>
          <a:xfrm>
            <a:off x="914400" y="998414"/>
            <a:ext cx="82296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800">
                <a:solidFill>
                  <a:srgbClr val="132E66"/>
                </a:solidFill>
                <a:latin typeface="Arial"/>
                <a:ea typeface="Arial"/>
                <a:cs typeface="Arial"/>
                <a:sym typeface="Arial"/>
              </a:rPr>
              <a:t>- Constructor(생성자)</a:t>
            </a:r>
            <a:endParaRPr sz="3400"/>
          </a:p>
          <a:p>
            <a:pPr indent="-2921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t/>
            </a:r>
            <a:endParaRPr b="1" sz="1000">
              <a:solidFill>
                <a:srgbClr val="132E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600">
                <a:solidFill>
                  <a:srgbClr val="132E66"/>
                </a:solidFill>
              </a:rPr>
              <a:t>   * 외부에서 객체 생성시 딱 한번 호출된다.</a:t>
            </a:r>
            <a:endParaRPr sz="3400"/>
          </a:p>
          <a:p>
            <a:pPr indent="0" lvl="0" marL="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8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600">
                <a:solidFill>
                  <a:srgbClr val="132E66"/>
                </a:solidFill>
              </a:rPr>
              <a:t>   * user define class 생성 시 자동으로 생성 (default 생성자)</a:t>
            </a:r>
            <a:endParaRPr sz="3400"/>
          </a:p>
          <a:p>
            <a:pPr indent="0" lvl="0" marL="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8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600">
                <a:solidFill>
                  <a:srgbClr val="132E66"/>
                </a:solidFill>
              </a:rPr>
              <a:t>   * 접근제한자와 class 명으로 구성된다. (class명 = method명)      </a:t>
            </a:r>
            <a:endParaRPr sz="3400"/>
          </a:p>
          <a:p>
            <a:pPr indent="0" lvl="0" marL="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8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600">
                <a:solidFill>
                  <a:srgbClr val="132E66"/>
                </a:solidFill>
              </a:rPr>
              <a:t>   * 리턴이 없다.</a:t>
            </a:r>
            <a:endParaRPr sz="3400"/>
          </a:p>
          <a:p>
            <a:pPr indent="0" lvl="0" marL="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8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600">
                <a:solidFill>
                  <a:srgbClr val="132E66"/>
                </a:solidFill>
              </a:rPr>
              <a:t>   * 부모의 생성자는 물려받지 못한다.</a:t>
            </a:r>
            <a:endParaRPr sz="3400"/>
          </a:p>
          <a:p>
            <a:pPr indent="0" lvl="0" marL="0" rtl="0" algn="l">
              <a:lnSpc>
                <a:spcPct val="178571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600">
                <a:solidFill>
                  <a:srgbClr val="132E66"/>
                </a:solidFill>
              </a:rPr>
              <a:t>      ⇒ Override 금지 (재정의 X )</a:t>
            </a:r>
            <a:endParaRPr sz="3400"/>
          </a:p>
          <a:p>
            <a:pPr indent="0" lvl="0" marL="0" rtl="0" algn="l">
              <a:lnSpc>
                <a:spcPct val="178571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600">
                <a:solidFill>
                  <a:srgbClr val="132E66"/>
                </a:solidFill>
              </a:rPr>
              <a:t>   * 자생부생 : 자식이 생성되려면 부모가 먼저 생성되어야 한다.</a:t>
            </a:r>
            <a:endParaRPr sz="16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78571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600">
                <a:solidFill>
                  <a:srgbClr val="132E66"/>
                </a:solidFill>
              </a:rPr>
              <a:t>      ⇒ super( ); : 부모 생성자 호출</a:t>
            </a:r>
            <a:endParaRPr sz="16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78571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600">
                <a:solidFill>
                  <a:srgbClr val="132E66"/>
                </a:solidFill>
              </a:rPr>
              <a:t>      ⇒ this( ); : 자식 생성자 호출 </a:t>
            </a:r>
            <a:endParaRPr sz="3400"/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</p:txBody>
      </p:sp>
      <p:sp>
        <p:nvSpPr>
          <p:cNvPr id="1014" name="Google Shape;1014;p59"/>
          <p:cNvSpPr/>
          <p:nvPr/>
        </p:nvSpPr>
        <p:spPr>
          <a:xfrm>
            <a:off x="971600" y="5254352"/>
            <a:ext cx="7200900" cy="1296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-285750" lvl="1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	  public Constructor( ) {  </a:t>
            </a:r>
            <a:r>
              <a:rPr b="1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default 생성자</a:t>
            </a:r>
            <a:endParaRPr b="1" i="0" sz="1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1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		      System.out.println("난 생성자다.");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		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59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33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Constructor(생성자)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6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022" name="Google Shape;1022;p6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023" name="Google Shape;1023;p60"/>
          <p:cNvSpPr txBox="1"/>
          <p:nvPr>
            <p:ph idx="4294967295" type="body"/>
          </p:nvPr>
        </p:nvSpPr>
        <p:spPr>
          <a:xfrm>
            <a:off x="539552" y="1484784"/>
            <a:ext cx="8229600" cy="43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921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t/>
            </a:r>
            <a:endParaRPr b="1" sz="800">
              <a:solidFill>
                <a:srgbClr val="132E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4166"/>
              </a:lnSpc>
              <a:spcBef>
                <a:spcPts val="480"/>
              </a:spcBef>
              <a:spcAft>
                <a:spcPts val="0"/>
              </a:spcAft>
              <a:buClr>
                <a:srgbClr val="132E66"/>
              </a:buClr>
              <a:buSzPts val="2400"/>
              <a:buNone/>
            </a:pPr>
            <a:r>
              <a:rPr lang="en-US" sz="2400">
                <a:solidFill>
                  <a:srgbClr val="132E66"/>
                </a:solidFill>
              </a:rPr>
              <a:t>   * 클래스 이름을 사용하는 객체의 생성자 이름은 같은데 매개변수가 다른 생성자를 생성자 오버로딩(Overloading)이라고 표현한다.</a:t>
            </a:r>
            <a:endParaRPr/>
          </a:p>
          <a:p>
            <a:pPr indent="0" lvl="0" marL="0" rtl="0" algn="l">
              <a:lnSpc>
                <a:spcPct val="41666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41666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41666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4166"/>
              </a:lnSpc>
              <a:spcBef>
                <a:spcPts val="480"/>
              </a:spcBef>
              <a:spcAft>
                <a:spcPts val="0"/>
              </a:spcAft>
              <a:buClr>
                <a:srgbClr val="132E66"/>
              </a:buClr>
              <a:buSzPts val="2400"/>
              <a:buNone/>
            </a:pPr>
            <a:r>
              <a:rPr lang="en-US" sz="2400">
                <a:solidFill>
                  <a:srgbClr val="132E66"/>
                </a:solidFill>
              </a:rPr>
              <a:t>   * new라는 키워드로 객체 생성만 해도 실행되는 생성자를 통해 객체가 가장 기본적으로 가지고 있어야 할 요소들을 자동으로 초기화 시키고 실행시킬 수 있다.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</p:txBody>
      </p:sp>
      <p:sp>
        <p:nvSpPr>
          <p:cNvPr id="1024" name="Google Shape;1024;p60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34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생성자 오버로딩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(1/3)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61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031" name="Google Shape;1031;p6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032" name="Google Shape;1032;p61"/>
          <p:cNvSpPr/>
          <p:nvPr/>
        </p:nvSpPr>
        <p:spPr>
          <a:xfrm>
            <a:off x="251520" y="1088740"/>
            <a:ext cx="8640900" cy="5400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</a:t>
            </a: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public class Television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{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        int size = 0;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                       String color = "검정색";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        {    // 아무 이름도 없이 { }를 만들 경우(인스턴스 블록을 만들 경우)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             System.out.println("TV 생산을 시작합니다.");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         }   // 객체가 생성될 때 생성자보다 먼저 실행된다.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         Television()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         {	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                size = 20;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 	 	 System.out.println(size + "인치 검정색 TV 제작완료");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  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         Television(int x)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        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                size = x;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	 System.out.println(size + "인치 " + color + " TV 제작완료");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  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         Television(int x, String y)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        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	 size = x;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 	                 color = y;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                 System.out.println(size + "인치 " + color + " TV 제작완료");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  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	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61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35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생성자 오버로딩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(2/3)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62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040" name="Google Shape;1040;p6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041" name="Google Shape;1041;p62"/>
          <p:cNvSpPr/>
          <p:nvPr/>
        </p:nvSpPr>
        <p:spPr>
          <a:xfrm>
            <a:off x="395536" y="1484784"/>
            <a:ext cx="8280900" cy="4239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public class Test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     public static void main(String[] args)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         Television a = new Television();  // 일반제 </a:t>
            </a:r>
            <a:endParaRPr b="1" i="0" sz="2000" u="none" cap="none" strike="noStrike">
              <a:solidFill>
                <a:srgbClr val="1A418E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         Television b = new Television(30);  // 30인치 제품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         Television c = new Television(40,"은색");  // 40인치 은색제품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1A418E"/>
                </a:solidFill>
                <a:latin typeface="Dotum"/>
                <a:ea typeface="Dotum"/>
                <a:cs typeface="Dotum"/>
                <a:sym typeface="Dotum"/>
              </a:rPr>
              <a:t>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62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35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생성자 오버로딩 </a:t>
            </a:r>
            <a:r>
              <a:rPr b="1" i="0" lang="en-US" sz="22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(3/3)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6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049" name="Google Shape;1049;p63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36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. package &amp; import</a:t>
            </a:r>
            <a:endParaRPr/>
          </a:p>
        </p:txBody>
      </p:sp>
      <p:sp>
        <p:nvSpPr>
          <p:cNvPr id="1050" name="Google Shape;1050;p63"/>
          <p:cNvSpPr txBox="1"/>
          <p:nvPr>
            <p:ph idx="4294967295" type="body"/>
          </p:nvPr>
        </p:nvSpPr>
        <p:spPr>
          <a:xfrm>
            <a:off x="611550" y="939000"/>
            <a:ext cx="8229600" cy="52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b="1" lang="en-US" sz="17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package</a:t>
            </a:r>
            <a:endParaRPr sz="3300"/>
          </a:p>
          <a:p>
            <a:pPr indent="-3429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1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500">
                <a:solidFill>
                  <a:schemeClr val="dk2"/>
                </a:solidFill>
              </a:rPr>
              <a:t>   * 비슷한 class들의 체계적인 묶음, 물리적 디렉토리, 구분에 용이하다.</a:t>
            </a:r>
            <a:endParaRPr sz="3300"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7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500">
                <a:solidFill>
                  <a:schemeClr val="dk2"/>
                </a:solidFill>
              </a:rPr>
              <a:t>      ex) rt.jar 안의 핵심 클래스 - Object, String, Math,  ...</a:t>
            </a:r>
            <a:endParaRPr sz="3300"/>
          </a:p>
          <a:p>
            <a:pPr indent="-3429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1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500">
                <a:solidFill>
                  <a:schemeClr val="dk2"/>
                </a:solidFill>
              </a:rPr>
              <a:t>   * 핵심 패키지 : java.lang ⇒ 다른 패키지이지만 유일하게 import 하지 않고 사용한다.</a:t>
            </a:r>
            <a:endParaRPr sz="3300"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7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500">
                <a:solidFill>
                  <a:schemeClr val="dk2"/>
                </a:solidFill>
              </a:rPr>
              <a:t>      ex) com.hankyung.sales (소문자)</a:t>
            </a:r>
            <a:endParaRPr sz="3300"/>
          </a:p>
          <a:p>
            <a:pPr indent="-342900" lvl="0" marL="342900" rtl="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7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b="1" lang="en-US" sz="17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import</a:t>
            </a:r>
            <a:endParaRPr sz="3300"/>
          </a:p>
          <a:p>
            <a:pPr indent="-342900" lvl="0" marL="3429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1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500">
                <a:solidFill>
                  <a:schemeClr val="dk2"/>
                </a:solidFill>
              </a:rPr>
              <a:t>   * import문의 역할은 컴파일러에게 소스파일에 사용된 클래스의 패키지에 대한 정보를</a:t>
            </a:r>
            <a:endParaRPr sz="3300"/>
          </a:p>
          <a:p>
            <a:pPr indent="-342900" lvl="0" marL="342900" rtl="0" algn="l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500">
                <a:solidFill>
                  <a:schemeClr val="dk2"/>
                </a:solidFill>
              </a:rPr>
              <a:t>      제공하는 것이다. 컴파일 시에 컴파일러는 import문을 통해 소스파일에 사용된 클래스들의</a:t>
            </a:r>
            <a:endParaRPr sz="3300"/>
          </a:p>
          <a:p>
            <a:pPr indent="-342900" lvl="0" marL="342900" rtl="0" algn="l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500">
                <a:solidFill>
                  <a:schemeClr val="dk2"/>
                </a:solidFill>
              </a:rPr>
              <a:t>      패키지를 알아낸 다음, 모든 클래스 이름 앞에 패키지명을 붙여 준다. </a:t>
            </a:r>
            <a:endParaRPr sz="3300"/>
          </a:p>
          <a:p>
            <a:pPr indent="-342900" lvl="0" marL="3429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1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500">
                <a:solidFill>
                  <a:schemeClr val="dk2"/>
                </a:solidFill>
              </a:rPr>
              <a:t>   * 선언 방법 : 모든 소스파일(.java)에서 import문은 package문 다음에, 그리고 클래스 선언문</a:t>
            </a:r>
            <a:endParaRPr sz="3300"/>
          </a:p>
          <a:p>
            <a:pPr indent="-342900" lvl="0" marL="342900" rtl="0" algn="l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500">
                <a:solidFill>
                  <a:schemeClr val="dk2"/>
                </a:solidFill>
              </a:rPr>
              <a:t>	                이전에 위치해야 한다.</a:t>
            </a:r>
            <a:endParaRPr sz="3300"/>
          </a:p>
          <a:p>
            <a:pPr indent="-342900" lvl="0" marL="3429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1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500">
                <a:solidFill>
                  <a:schemeClr val="dk2"/>
                </a:solidFill>
              </a:rPr>
              <a:t>   * import문은 package문과는 달리 한 소스파일에 여러 번 선언할 수 있다.</a:t>
            </a:r>
            <a:endParaRPr sz="3300"/>
          </a:p>
          <a:p>
            <a:pPr indent="-342900" lvl="0" marL="3429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1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500">
                <a:solidFill>
                  <a:schemeClr val="dk2"/>
                </a:solidFill>
              </a:rPr>
              <a:t>   * </a:t>
            </a:r>
            <a:r>
              <a:rPr b="1" lang="en-US" sz="1500">
                <a:solidFill>
                  <a:schemeClr val="dk2"/>
                </a:solidFill>
              </a:rPr>
              <a:t>import 패키지명.클래스명;</a:t>
            </a:r>
            <a:r>
              <a:rPr lang="en-US" sz="1500">
                <a:solidFill>
                  <a:schemeClr val="dk2"/>
                </a:solidFill>
              </a:rPr>
              <a:t>  OR  </a:t>
            </a:r>
            <a:r>
              <a:rPr b="1" lang="en-US" sz="1500">
                <a:solidFill>
                  <a:schemeClr val="dk2"/>
                </a:solidFill>
              </a:rPr>
              <a:t> import 패키지명.*;</a:t>
            </a:r>
            <a:r>
              <a:rPr lang="en-US" sz="1500">
                <a:solidFill>
                  <a:schemeClr val="dk2"/>
                </a:solidFill>
              </a:rPr>
              <a:t> </a:t>
            </a:r>
            <a:endParaRPr sz="3300"/>
          </a:p>
        </p:txBody>
      </p:sp>
      <p:sp>
        <p:nvSpPr>
          <p:cNvPr id="1051" name="Google Shape;1051;p6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6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058" name="Google Shape;1058;p64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37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. 기본타입 &amp; 참조타입 </a:t>
            </a:r>
            <a:r>
              <a:rPr b="1" lang="en-US" sz="22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(4/4)</a:t>
            </a:r>
            <a:endParaRPr/>
          </a:p>
        </p:txBody>
      </p:sp>
      <p:sp>
        <p:nvSpPr>
          <p:cNvPr id="1059" name="Google Shape;1059;p64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1060" name="Google Shape;1060;p64"/>
          <p:cNvGraphicFramePr/>
          <p:nvPr/>
        </p:nvGraphicFramePr>
        <p:xfrm>
          <a:off x="659396" y="415037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3960450"/>
                <a:gridCol w="3960450"/>
              </a:tblGrid>
              <a:tr h="367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기본타입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참조타입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367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pass by value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pass by reference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67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assign by value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assign by reference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66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immutable (바뀌지 않는다.)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mutable (바뀐다.)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061" name="Google Shape;1061;p64"/>
          <p:cNvSpPr/>
          <p:nvPr/>
        </p:nvSpPr>
        <p:spPr>
          <a:xfrm>
            <a:off x="479376" y="1095400"/>
            <a:ext cx="71289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</a:pPr>
            <a:r>
              <a:rPr b="1" i="0" lang="en-US" sz="19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참조타입 (reference type)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b="0" i="0" lang="en-US" sz="17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* heap 메모리에 생성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b="0" i="0" lang="en-US" sz="17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* API, Array, User Define (사용자 정의)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b="0" i="0" lang="en-US" sz="17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* 기본 타입을 묶어서 새로운 타입을 만든다.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b="0" i="0" lang="en-US" sz="17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* mutable 하다. → 변하는 성질을 가진다.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65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068" name="Google Shape;1068;p6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069" name="Google Shape;1069;p65"/>
          <p:cNvSpPr txBox="1"/>
          <p:nvPr/>
        </p:nvSpPr>
        <p:spPr>
          <a:xfrm>
            <a:off x="467544" y="1196752"/>
            <a:ext cx="82089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JAVA는 메서드의 argument로 넘겨진 reference 타입의 데이터(필드) 변경 여부에 따라 </a:t>
            </a:r>
            <a:endParaRPr b="0" i="0" sz="1400" u="none" cap="none" strike="noStrike">
              <a:solidFill>
                <a:srgbClr val="14395E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mutable(변경 가능)과 immutable(변경 불가능)이 있다. String을 제외한 JAVA의 모든 참조 타입은 </a:t>
            </a:r>
            <a:endParaRPr b="0" i="0" sz="1400" u="none" cap="none" strike="noStrike">
              <a:solidFill>
                <a:srgbClr val="14395E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4395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mutable이다. 기본타입을 분류한다면 immutable이다</a:t>
            </a:r>
            <a:r>
              <a:rPr b="0" i="0" lang="en-US" sz="1400" u="none" cap="none" strike="noStrike">
                <a:solidFill>
                  <a:srgbClr val="14395E"/>
                </a:solidFill>
                <a:latin typeface="Dotum"/>
                <a:ea typeface="Dotum"/>
                <a:cs typeface="Dotum"/>
                <a:sym typeface="Dotum"/>
              </a:rPr>
              <a:t>.</a:t>
            </a:r>
            <a:endParaRPr b="0" i="0" sz="1400" u="none" cap="none" strike="noStrike">
              <a:solidFill>
                <a:srgbClr val="14395E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1070" name="Google Shape;1070;p65"/>
          <p:cNvGraphicFramePr/>
          <p:nvPr/>
        </p:nvGraphicFramePr>
        <p:xfrm>
          <a:off x="395536" y="206084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2016225"/>
                <a:gridCol w="1224125"/>
                <a:gridCol w="5040550"/>
              </a:tblGrid>
              <a:tr h="335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종류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타입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예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59680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Immutable(불변성)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기본, String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String s = </a:t>
                      </a: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</a:rPr>
                        <a:t>"</a:t>
                      </a: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hello</a:t>
                      </a: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</a:rPr>
                        <a:t>"</a:t>
                      </a: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change(s);     </a:t>
                      </a:r>
                      <a:r>
                        <a:rPr b="1" lang="en-US" sz="14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// s의 값은 변화가 없다.</a:t>
                      </a:r>
                      <a:endParaRPr b="1" sz="1400" u="none" cap="none" strike="noStrike">
                        <a:solidFill>
                          <a:srgbClr val="14395E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9207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public void change(String st) {   st = </a:t>
                      </a: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</a:rPr>
                        <a:t>"</a:t>
                      </a: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안녕하세요</a:t>
                      </a: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</a:rPr>
                        <a:t>"</a:t>
                      </a: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;   }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46445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Mutable(가변성)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참조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Student s = new Student(25);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change(s);     </a:t>
                      </a:r>
                      <a:r>
                        <a:rPr b="1" lang="en-US" sz="14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// id가 25에서 45로 변경된다.</a:t>
                      </a:r>
                      <a:endParaRPr b="1" sz="1400" u="none" cap="none" strike="noStrike">
                        <a:solidFill>
                          <a:srgbClr val="14395E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11717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Public void change(Student st) {   st.setld(45);   }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71" name="Google Shape;1071;p65"/>
          <p:cNvGraphicFramePr/>
          <p:nvPr/>
        </p:nvGraphicFramePr>
        <p:xfrm>
          <a:off x="431540" y="44371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4122450"/>
                <a:gridCol w="4122450"/>
              </a:tblGrid>
              <a:tr h="360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메서드의 argument로 넘기는 방법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타입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409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값에 의한 전달 (</a:t>
                      </a:r>
                      <a:r>
                        <a:rPr b="1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Pass By Value</a:t>
                      </a: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)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JAVA의 모든 기본타입과 참조타입 중 String만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477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참조에 의한 전달 (</a:t>
                      </a:r>
                      <a:r>
                        <a:rPr b="1"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Pass By Reference</a:t>
                      </a: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)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String을 제외한 참조타입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072" name="Google Shape;1072;p65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38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메소드 Argument 사용법</a:t>
            </a:r>
            <a:endParaRPr b="1" i="0" sz="2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7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6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079" name="Google Shape;1079;p66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39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. final / </a:t>
            </a:r>
            <a:r>
              <a:rPr b="1" lang="en-US" sz="2400">
                <a:solidFill>
                  <a:schemeClr val="dk2"/>
                </a:solidFill>
              </a:rPr>
              <a:t>상수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b="1" i="0" lang="en-US" sz="22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(1/2)</a:t>
            </a:r>
            <a:endParaRPr/>
          </a:p>
        </p:txBody>
      </p:sp>
      <p:sp>
        <p:nvSpPr>
          <p:cNvPr id="1080" name="Google Shape;1080;p66"/>
          <p:cNvSpPr txBox="1"/>
          <p:nvPr>
            <p:ph idx="4294967295" type="body"/>
          </p:nvPr>
        </p:nvSpPr>
        <p:spPr>
          <a:xfrm>
            <a:off x="914400" y="1039813"/>
            <a:ext cx="8229600" cy="3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b="1" lang="en-US" sz="16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 final </a:t>
            </a:r>
            <a:r>
              <a:rPr b="1" lang="en-US" sz="1600">
                <a:solidFill>
                  <a:schemeClr val="dk2"/>
                </a:solidFill>
              </a:rPr>
              <a:t>필드와 상수(상수는  static final을 붙인다)</a:t>
            </a:r>
            <a:endParaRPr/>
          </a:p>
        </p:txBody>
      </p:sp>
      <p:sp>
        <p:nvSpPr>
          <p:cNvPr id="1081" name="Google Shape;1081;p6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082" name="Google Shape;1082;p66"/>
          <p:cNvSpPr/>
          <p:nvPr/>
        </p:nvSpPr>
        <p:spPr>
          <a:xfrm>
            <a:off x="1403647" y="3560440"/>
            <a:ext cx="6501000" cy="584700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Font typeface="Malgun Gothic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▶</a:t>
            </a:r>
            <a:r>
              <a:rPr b="0" i="0" lang="en-US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</a:t>
            </a:r>
            <a:r>
              <a:rPr b="1" i="0" lang="en-US" sz="15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final 대표 예)</a:t>
            </a:r>
            <a:r>
              <a:rPr b="0" i="0" lang="en-US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</a:t>
            </a:r>
            <a:r>
              <a:rPr b="0" i="0" lang="en-US" sz="16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String → javap java.lang.String</a:t>
            </a:r>
            <a:endParaRPr b="0" i="0" sz="16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            MyString extends String 금지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3" name="Google Shape;1083;p66"/>
          <p:cNvGrpSpPr/>
          <p:nvPr/>
        </p:nvGrpSpPr>
        <p:grpSpPr>
          <a:xfrm>
            <a:off x="916707" y="1430363"/>
            <a:ext cx="7234525" cy="1950057"/>
            <a:chOff x="916707" y="1476073"/>
            <a:chExt cx="7234525" cy="1950057"/>
          </a:xfrm>
        </p:grpSpPr>
        <p:grpSp>
          <p:nvGrpSpPr>
            <p:cNvPr id="1084" name="Google Shape;1084;p66"/>
            <p:cNvGrpSpPr/>
            <p:nvPr/>
          </p:nvGrpSpPr>
          <p:grpSpPr>
            <a:xfrm>
              <a:off x="916707" y="1476073"/>
              <a:ext cx="7234525" cy="1950057"/>
              <a:chOff x="916707" y="1476073"/>
              <a:chExt cx="7234525" cy="1950057"/>
            </a:xfrm>
          </p:grpSpPr>
          <p:sp>
            <p:nvSpPr>
              <p:cNvPr id="1085" name="Google Shape;1085;p66"/>
              <p:cNvSpPr/>
              <p:nvPr/>
            </p:nvSpPr>
            <p:spPr>
              <a:xfrm>
                <a:off x="916707" y="1476073"/>
                <a:ext cx="1911459" cy="521307"/>
              </a:xfrm>
              <a:prstGeom prst="rect">
                <a:avLst/>
              </a:prstGeom>
              <a:solidFill>
                <a:srgbClr val="FFC000"/>
              </a:solidFill>
              <a:ln cap="flat" cmpd="sng" w="9525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2E66"/>
                  </a:buClr>
                  <a:buSzPts val="1500"/>
                  <a:buFont typeface="Malgun Gothic"/>
                  <a:buNone/>
                </a:pPr>
                <a:r>
                  <a:rPr b="1" i="0" lang="en-US" sz="15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클래스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66"/>
              <p:cNvSpPr/>
              <p:nvPr/>
            </p:nvSpPr>
            <p:spPr>
              <a:xfrm>
                <a:off x="916707" y="2190448"/>
                <a:ext cx="1911459" cy="521307"/>
              </a:xfrm>
              <a:prstGeom prst="rect">
                <a:avLst/>
              </a:prstGeom>
              <a:solidFill>
                <a:srgbClr val="FFC000"/>
              </a:solidFill>
              <a:ln cap="flat" cmpd="sng" w="9525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2E66"/>
                  </a:buClr>
                  <a:buSzPts val="1500"/>
                  <a:buFont typeface="Malgun Gothic"/>
                  <a:buNone/>
                </a:pPr>
                <a:r>
                  <a:rPr b="1" i="0" lang="en-US" sz="15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메소드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66"/>
              <p:cNvSpPr/>
              <p:nvPr/>
            </p:nvSpPr>
            <p:spPr>
              <a:xfrm>
                <a:off x="916707" y="2904823"/>
                <a:ext cx="1911459" cy="521307"/>
              </a:xfrm>
              <a:prstGeom prst="rect">
                <a:avLst/>
              </a:prstGeom>
              <a:solidFill>
                <a:srgbClr val="FFC000"/>
              </a:solidFill>
              <a:ln cap="flat" cmpd="sng" w="9525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2E66"/>
                  </a:buClr>
                  <a:buSzPts val="1500"/>
                  <a:buFont typeface="Malgun Gothic"/>
                  <a:buNone/>
                </a:pPr>
                <a:r>
                  <a:rPr b="1" i="0" lang="en-US" sz="15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멤버필드</a:t>
                </a:r>
                <a:endParaRPr b="0" i="0" sz="15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088" name="Google Shape;1088;p66"/>
              <p:cNvSpPr/>
              <p:nvPr/>
            </p:nvSpPr>
            <p:spPr>
              <a:xfrm>
                <a:off x="3059832" y="1476073"/>
                <a:ext cx="2432766" cy="521307"/>
              </a:xfrm>
              <a:prstGeom prst="rect">
                <a:avLst/>
              </a:prstGeom>
              <a:solidFill>
                <a:srgbClr val="92CCDC"/>
              </a:solidFill>
              <a:ln cap="flat" cmpd="sng" w="9525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2E66"/>
                  </a:buClr>
                  <a:buSzPts val="1500"/>
                  <a:buFont typeface="Malgun Gothic"/>
                  <a:buNone/>
                </a:pPr>
                <a:r>
                  <a:rPr b="1" i="0" lang="en-US" sz="15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상속 금지,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2E66"/>
                  </a:buClr>
                  <a:buSzPts val="1500"/>
                  <a:buFont typeface="Malgun Gothic"/>
                  <a:buNone/>
                </a:pPr>
                <a:r>
                  <a:rPr b="1" i="0" lang="en-US" sz="15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자식 클래스 생성 불가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66"/>
              <p:cNvSpPr/>
              <p:nvPr/>
            </p:nvSpPr>
            <p:spPr>
              <a:xfrm>
                <a:off x="3059832" y="2190448"/>
                <a:ext cx="2432766" cy="521307"/>
              </a:xfrm>
              <a:prstGeom prst="rect">
                <a:avLst/>
              </a:prstGeom>
              <a:solidFill>
                <a:srgbClr val="92CCDC"/>
              </a:solidFill>
              <a:ln cap="flat" cmpd="sng" w="9525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2E66"/>
                  </a:buClr>
                  <a:buSzPts val="1500"/>
                  <a:buFont typeface="Malgun Gothic"/>
                  <a:buNone/>
                </a:pPr>
                <a:r>
                  <a:rPr b="1" i="0" lang="en-US" sz="15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overriding 금지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66"/>
              <p:cNvSpPr/>
              <p:nvPr/>
            </p:nvSpPr>
            <p:spPr>
              <a:xfrm>
                <a:off x="3059832" y="2904823"/>
                <a:ext cx="2432766" cy="521307"/>
              </a:xfrm>
              <a:prstGeom prst="rect">
                <a:avLst/>
              </a:prstGeom>
              <a:solidFill>
                <a:srgbClr val="92CCDC"/>
              </a:solidFill>
              <a:ln cap="flat" cmpd="sng" w="9525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2E66"/>
                  </a:buClr>
                  <a:buSzPts val="1500"/>
                  <a:buFont typeface="Malgun Gothic"/>
                  <a:buNone/>
                </a:pPr>
                <a:r>
                  <a:rPr b="1" i="0" lang="en-US" sz="15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상수 값 변경금지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66"/>
              <p:cNvSpPr/>
              <p:nvPr/>
            </p:nvSpPr>
            <p:spPr>
              <a:xfrm>
                <a:off x="5631582" y="1476073"/>
                <a:ext cx="2519650" cy="521307"/>
              </a:xfrm>
              <a:prstGeom prst="rect">
                <a:avLst/>
              </a:prstGeom>
              <a:solidFill>
                <a:srgbClr val="FBD4B4"/>
              </a:solidFill>
              <a:ln cap="flat" cmpd="sng" w="9525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2E66"/>
                  </a:buClr>
                  <a:buSzPts val="1500"/>
                  <a:buFont typeface="Malgun Gothic"/>
                  <a:buNone/>
                </a:pPr>
                <a:r>
                  <a:rPr b="1" i="0" lang="en-US" sz="15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final class Star() {}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66"/>
              <p:cNvSpPr/>
              <p:nvPr/>
            </p:nvSpPr>
            <p:spPr>
              <a:xfrm>
                <a:off x="5631582" y="2190448"/>
                <a:ext cx="2519650" cy="521307"/>
              </a:xfrm>
              <a:prstGeom prst="rect">
                <a:avLst/>
              </a:prstGeom>
              <a:solidFill>
                <a:srgbClr val="FBD4B4"/>
              </a:solidFill>
              <a:ln cap="flat" cmpd="sng" w="9525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2E66"/>
                  </a:buClr>
                  <a:buSzPts val="1500"/>
                  <a:buFont typeface="Malgun Gothic"/>
                  <a:buNone/>
                </a:pPr>
                <a:r>
                  <a:rPr b="1" i="0" lang="en-US" sz="15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final void inStar() {}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66"/>
              <p:cNvSpPr/>
              <p:nvPr/>
            </p:nvSpPr>
            <p:spPr>
              <a:xfrm>
                <a:off x="5631582" y="2904823"/>
                <a:ext cx="2519650" cy="521307"/>
              </a:xfrm>
              <a:prstGeom prst="rect">
                <a:avLst/>
              </a:prstGeom>
              <a:solidFill>
                <a:srgbClr val="FBD4B4"/>
              </a:solidFill>
              <a:ln cap="flat" cmpd="sng" w="9525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2E66"/>
                  </a:buClr>
                  <a:buSzPts val="1500"/>
                  <a:buFont typeface="Malgun Gothic"/>
                  <a:buNone/>
                </a:pPr>
                <a:r>
                  <a:rPr b="1" i="0" lang="en-US" sz="1500" u="none" cap="none" strike="noStrike">
                    <a:solidFill>
                      <a:srgbClr val="132E66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final int a = 10;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094" name="Google Shape;1094;p66"/>
            <p:cNvCxnSpPr>
              <a:stCxn id="1085" idx="3"/>
              <a:endCxn id="1088" idx="1"/>
            </p:cNvCxnSpPr>
            <p:nvPr/>
          </p:nvCxnSpPr>
          <p:spPr>
            <a:xfrm>
              <a:off x="2828166" y="1736727"/>
              <a:ext cx="231600" cy="0"/>
            </a:xfrm>
            <a:prstGeom prst="straightConnector1">
              <a:avLst/>
            </a:prstGeom>
            <a:noFill/>
            <a:ln cap="flat" cmpd="sng" w="9525">
              <a:solidFill>
                <a:srgbClr val="132E66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1095" name="Google Shape;1095;p66"/>
            <p:cNvCxnSpPr>
              <a:stCxn id="1086" idx="3"/>
              <a:endCxn id="1089" idx="1"/>
            </p:cNvCxnSpPr>
            <p:nvPr/>
          </p:nvCxnSpPr>
          <p:spPr>
            <a:xfrm>
              <a:off x="2828166" y="2451102"/>
              <a:ext cx="231600" cy="0"/>
            </a:xfrm>
            <a:prstGeom prst="straightConnector1">
              <a:avLst/>
            </a:prstGeom>
            <a:noFill/>
            <a:ln cap="flat" cmpd="sng" w="9525">
              <a:solidFill>
                <a:srgbClr val="132E66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1096" name="Google Shape;1096;p66"/>
            <p:cNvCxnSpPr>
              <a:stCxn id="1087" idx="3"/>
              <a:endCxn id="1090" idx="1"/>
            </p:cNvCxnSpPr>
            <p:nvPr/>
          </p:nvCxnSpPr>
          <p:spPr>
            <a:xfrm>
              <a:off x="2828166" y="3165477"/>
              <a:ext cx="231600" cy="0"/>
            </a:xfrm>
            <a:prstGeom prst="straightConnector1">
              <a:avLst/>
            </a:prstGeom>
            <a:noFill/>
            <a:ln cap="flat" cmpd="sng" w="9525">
              <a:solidFill>
                <a:srgbClr val="132E66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1097" name="Google Shape;1097;p66"/>
            <p:cNvCxnSpPr>
              <a:stCxn id="1088" idx="3"/>
              <a:endCxn id="1091" idx="1"/>
            </p:cNvCxnSpPr>
            <p:nvPr/>
          </p:nvCxnSpPr>
          <p:spPr>
            <a:xfrm>
              <a:off x="5492598" y="1736727"/>
              <a:ext cx="138900" cy="0"/>
            </a:xfrm>
            <a:prstGeom prst="straightConnector1">
              <a:avLst/>
            </a:prstGeom>
            <a:noFill/>
            <a:ln cap="flat" cmpd="sng" w="9525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98" name="Google Shape;1098;p66"/>
            <p:cNvCxnSpPr>
              <a:stCxn id="1089" idx="3"/>
              <a:endCxn id="1092" idx="1"/>
            </p:cNvCxnSpPr>
            <p:nvPr/>
          </p:nvCxnSpPr>
          <p:spPr>
            <a:xfrm>
              <a:off x="5492598" y="2451102"/>
              <a:ext cx="138900" cy="0"/>
            </a:xfrm>
            <a:prstGeom prst="straightConnector1">
              <a:avLst/>
            </a:prstGeom>
            <a:noFill/>
            <a:ln cap="flat" cmpd="sng" w="9525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99" name="Google Shape;1099;p66"/>
            <p:cNvCxnSpPr>
              <a:stCxn id="1090" idx="3"/>
              <a:endCxn id="1093" idx="1"/>
            </p:cNvCxnSpPr>
            <p:nvPr/>
          </p:nvCxnSpPr>
          <p:spPr>
            <a:xfrm>
              <a:off x="5492598" y="3165477"/>
              <a:ext cx="138900" cy="0"/>
            </a:xfrm>
            <a:prstGeom prst="straightConnector1">
              <a:avLst/>
            </a:prstGeom>
            <a:noFill/>
            <a:ln cap="flat" cmpd="sng" w="9525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100" name="Google Shape;1100;p66"/>
          <p:cNvSpPr/>
          <p:nvPr/>
        </p:nvSpPr>
        <p:spPr>
          <a:xfrm>
            <a:off x="1763688" y="4282200"/>
            <a:ext cx="5708700" cy="2016000"/>
          </a:xfrm>
          <a:prstGeom prst="roundRect">
            <a:avLst>
              <a:gd fmla="val 16667" name="adj"/>
            </a:avLst>
          </a:prstGeom>
          <a:solidFill>
            <a:srgbClr val="EAF1DD"/>
          </a:solidFill>
          <a:ln cap="flat" cmpd="sng" w="9525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ctr" dir="2700000" dist="76200">
              <a:srgbClr val="000000">
                <a:alpha val="48235"/>
              </a:srgbClr>
            </a:outerShdw>
          </a:effectLst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public class Test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public static void main(String[] args)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final int a = 5;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a = 7;	</a:t>
            </a:r>
            <a:r>
              <a:rPr b="1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//  a 값 변경 불가. 오류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System.out.println(a);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A418E"/>
                </a:solidFill>
                <a:latin typeface="Malgun Gothic"/>
                <a:ea typeface="Malgun Gothic"/>
                <a:cs typeface="Malgun Gothic"/>
                <a:sym typeface="Malgun Gothic"/>
              </a:rPr>
              <a:t>}</a:t>
            </a:r>
            <a:endParaRPr b="0" i="0" sz="1400" u="none" cap="none" strike="noStrike">
              <a:solidFill>
                <a:srgbClr val="1A418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5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6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107" name="Google Shape;1107;p68"/>
          <p:cNvSpPr txBox="1"/>
          <p:nvPr>
            <p:ph idx="4294967295" type="body"/>
          </p:nvPr>
        </p:nvSpPr>
        <p:spPr>
          <a:xfrm>
            <a:off x="912813" y="1196975"/>
            <a:ext cx="8231100" cy="9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Wrapper Class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* 기본타입과 대응되는 참조타입</a:t>
            </a:r>
            <a:endParaRPr/>
          </a:p>
        </p:txBody>
      </p:sp>
      <p:sp>
        <p:nvSpPr>
          <p:cNvPr id="1108" name="Google Shape;1108;p6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1109" name="Google Shape;1109;p68"/>
          <p:cNvGraphicFramePr/>
          <p:nvPr/>
        </p:nvGraphicFramePr>
        <p:xfrm>
          <a:off x="971937" y="213285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{2265214A-D8E2-4F97-8FBA-9E71244C73C8}</a:tableStyleId>
              </a:tblPr>
              <a:tblGrid>
                <a:gridCol w="1513125"/>
                <a:gridCol w="1510875"/>
              </a:tblGrid>
              <a:tr h="389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b="1" i="0"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기본타입</a:t>
                      </a:r>
                      <a:endParaRPr b="1" i="0" sz="1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600"/>
                        <a:buFont typeface="Dotum"/>
                        <a:buNone/>
                      </a:pPr>
                      <a:r>
                        <a:rPr b="1" i="0"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참조타입</a:t>
                      </a:r>
                      <a:endParaRPr b="1" i="0" sz="1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</a:tr>
              <a:tr h="330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byte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Byte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EEF3"/>
                    </a:solidFill>
                  </a:tcPr>
                </a:tc>
              </a:tr>
              <a:tr h="38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short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Short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EEF3"/>
                    </a:solidFill>
                  </a:tcPr>
                </a:tc>
              </a:tr>
              <a:tr h="38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Integer</a:t>
                      </a:r>
                      <a:endParaRPr sz="1400" u="none" cap="none" strike="noStrike"/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EEF3"/>
                    </a:solidFill>
                  </a:tcPr>
                </a:tc>
              </a:tr>
              <a:tr h="38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long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Long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EEF3"/>
                    </a:solidFill>
                  </a:tcPr>
                </a:tc>
              </a:tr>
              <a:tr h="38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float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Float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EEF3"/>
                    </a:solidFill>
                  </a:tcPr>
                </a:tc>
              </a:tr>
              <a:tr h="38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double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Double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EEF3"/>
                    </a:solidFill>
                  </a:tcPr>
                </a:tc>
              </a:tr>
              <a:tr h="38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boolean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Boolean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EEF3"/>
                    </a:solidFill>
                  </a:tcPr>
                </a:tc>
              </a:tr>
              <a:tr h="38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char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Character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36975" marB="36975" marR="73925" marL="739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EEF3"/>
                    </a:solidFill>
                  </a:tcPr>
                </a:tc>
              </a:tr>
            </a:tbl>
          </a:graphicData>
        </a:graphic>
      </p:graphicFrame>
      <p:grpSp>
        <p:nvGrpSpPr>
          <p:cNvPr id="1110" name="Google Shape;1110;p68"/>
          <p:cNvGrpSpPr/>
          <p:nvPr/>
        </p:nvGrpSpPr>
        <p:grpSpPr>
          <a:xfrm>
            <a:off x="4298315" y="2781009"/>
            <a:ext cx="4017901" cy="2078480"/>
            <a:chOff x="5030098" y="2408341"/>
            <a:chExt cx="3326628" cy="1721451"/>
          </a:xfrm>
        </p:grpSpPr>
        <p:sp>
          <p:nvSpPr>
            <p:cNvPr id="1111" name="Google Shape;1111;p68"/>
            <p:cNvSpPr/>
            <p:nvPr/>
          </p:nvSpPr>
          <p:spPr>
            <a:xfrm>
              <a:off x="6474579" y="3116047"/>
              <a:ext cx="1295958" cy="683720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7F7F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112" name="Google Shape;1112;p68"/>
            <p:cNvSpPr/>
            <p:nvPr/>
          </p:nvSpPr>
          <p:spPr>
            <a:xfrm>
              <a:off x="6045587" y="2786217"/>
              <a:ext cx="2088232" cy="1343575"/>
            </a:xfrm>
            <a:prstGeom prst="roundRect">
              <a:avLst>
                <a:gd fmla="val 0" name="adj"/>
              </a:avLst>
            </a:prstGeom>
            <a:noFill/>
            <a:ln cap="flat" cmpd="sng" w="25400">
              <a:solidFill>
                <a:srgbClr val="FF00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113" name="Google Shape;1113;p68"/>
            <p:cNvSpPr txBox="1"/>
            <p:nvPr/>
          </p:nvSpPr>
          <p:spPr>
            <a:xfrm>
              <a:off x="6539866" y="3196393"/>
              <a:ext cx="11664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기본타입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int</a:t>
              </a:r>
              <a:endParaRPr b="1" i="0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114" name="Google Shape;1114;p68"/>
            <p:cNvSpPr txBox="1"/>
            <p:nvPr/>
          </p:nvSpPr>
          <p:spPr>
            <a:xfrm>
              <a:off x="5030098" y="2797514"/>
              <a:ext cx="1015500" cy="53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rgbClr val="FF0000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참조타입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rgbClr val="FF0000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Integer</a:t>
              </a:r>
              <a:endParaRPr b="1" i="0" sz="1800" u="none" cap="none" strike="noStrik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115" name="Google Shape;1115;p68"/>
            <p:cNvSpPr txBox="1"/>
            <p:nvPr/>
          </p:nvSpPr>
          <p:spPr>
            <a:xfrm>
              <a:off x="5805138" y="2408341"/>
              <a:ext cx="921300" cy="38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r</a:t>
              </a:r>
              <a:r>
                <a:rPr b="0" i="0" lang="en-US" sz="16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eference</a:t>
              </a:r>
              <a:endParaRPr b="0" i="0" sz="2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116" name="Google Shape;1116;p68"/>
            <p:cNvSpPr txBox="1"/>
            <p:nvPr/>
          </p:nvSpPr>
          <p:spPr>
            <a:xfrm>
              <a:off x="7385026" y="2408342"/>
              <a:ext cx="971700" cy="38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h</a:t>
              </a:r>
              <a:r>
                <a:rPr b="0" i="0" lang="en-US" sz="16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ashcode</a:t>
              </a:r>
              <a:endParaRPr b="0" i="0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sp>
        <p:nvSpPr>
          <p:cNvPr id="1117" name="Google Shape;1117;p68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Wrapper Class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(1/2)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69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124" name="Google Shape;1124;p6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grpSp>
        <p:nvGrpSpPr>
          <p:cNvPr id="1125" name="Google Shape;1125;p69"/>
          <p:cNvGrpSpPr/>
          <p:nvPr/>
        </p:nvGrpSpPr>
        <p:grpSpPr>
          <a:xfrm>
            <a:off x="1017955" y="2454289"/>
            <a:ext cx="2556369" cy="2558588"/>
            <a:chOff x="791580" y="2113692"/>
            <a:chExt cx="2556369" cy="2558588"/>
          </a:xfrm>
        </p:grpSpPr>
        <p:sp>
          <p:nvSpPr>
            <p:cNvPr id="1126" name="Google Shape;1126;p69"/>
            <p:cNvSpPr txBox="1"/>
            <p:nvPr/>
          </p:nvSpPr>
          <p:spPr>
            <a:xfrm>
              <a:off x="1154676" y="2113692"/>
              <a:ext cx="1833300" cy="523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en-US" sz="2800" u="none" cap="none" strike="noStrike">
                  <a:solidFill>
                    <a:srgbClr val="366092"/>
                  </a:solidFill>
                  <a:latin typeface="Dotum"/>
                  <a:ea typeface="Dotum"/>
                  <a:cs typeface="Dotum"/>
                  <a:sym typeface="Dotum"/>
                </a:rPr>
                <a:t>기본타입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69"/>
            <p:cNvSpPr txBox="1"/>
            <p:nvPr/>
          </p:nvSpPr>
          <p:spPr>
            <a:xfrm>
              <a:off x="1151620" y="4149080"/>
              <a:ext cx="17601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en-US" sz="2800" u="none" cap="none" strike="noStrike">
                  <a:solidFill>
                    <a:srgbClr val="366092"/>
                  </a:solidFill>
                  <a:latin typeface="Dotum"/>
                  <a:ea typeface="Dotum"/>
                  <a:cs typeface="Dotum"/>
                  <a:sym typeface="Dotum"/>
                </a:rPr>
                <a:t>참조타입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28" name="Google Shape;1128;p69"/>
            <p:cNvGrpSpPr/>
            <p:nvPr/>
          </p:nvGrpSpPr>
          <p:grpSpPr>
            <a:xfrm>
              <a:off x="791580" y="2709039"/>
              <a:ext cx="923178" cy="1356928"/>
              <a:chOff x="840947" y="2709039"/>
              <a:chExt cx="923178" cy="1356928"/>
            </a:xfrm>
          </p:grpSpPr>
          <p:cxnSp>
            <p:nvCxnSpPr>
              <p:cNvPr id="1129" name="Google Shape;1129;p69"/>
              <p:cNvCxnSpPr/>
              <p:nvPr/>
            </p:nvCxnSpPr>
            <p:spPr>
              <a:xfrm>
                <a:off x="1764125" y="2709039"/>
                <a:ext cx="0" cy="1356928"/>
              </a:xfrm>
              <a:prstGeom prst="straightConnector1">
                <a:avLst/>
              </a:prstGeom>
              <a:noFill/>
              <a:ln cap="flat" cmpd="sng" w="38100">
                <a:solidFill>
                  <a:srgbClr val="366092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sp>
            <p:nvSpPr>
              <p:cNvPr id="1130" name="Google Shape;1130;p69"/>
              <p:cNvSpPr txBox="1"/>
              <p:nvPr/>
            </p:nvSpPr>
            <p:spPr>
              <a:xfrm>
                <a:off x="840947" y="3066017"/>
                <a:ext cx="9228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1" i="0" lang="en-US" sz="1800" u="none" cap="none" strike="noStrike">
                    <a:solidFill>
                      <a:srgbClr val="366092"/>
                    </a:solidFill>
                    <a:latin typeface="Dotum"/>
                    <a:ea typeface="Dotum"/>
                    <a:cs typeface="Dotum"/>
                    <a:sym typeface="Dotum"/>
                  </a:rPr>
                  <a:t>Boxing</a:t>
                </a:r>
                <a:endParaRPr b="1" i="0" sz="1800" u="none" cap="none" strike="noStrike">
                  <a:solidFill>
                    <a:srgbClr val="366092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grpSp>
          <p:nvGrpSpPr>
            <p:cNvPr id="1131" name="Google Shape;1131;p69"/>
            <p:cNvGrpSpPr/>
            <p:nvPr/>
          </p:nvGrpSpPr>
          <p:grpSpPr>
            <a:xfrm>
              <a:off x="2041709" y="2667171"/>
              <a:ext cx="1306240" cy="1382874"/>
              <a:chOff x="2016280" y="2667171"/>
              <a:chExt cx="1306240" cy="1382874"/>
            </a:xfrm>
          </p:grpSpPr>
          <p:cxnSp>
            <p:nvCxnSpPr>
              <p:cNvPr id="1132" name="Google Shape;1132;p69"/>
              <p:cNvCxnSpPr/>
              <p:nvPr/>
            </p:nvCxnSpPr>
            <p:spPr>
              <a:xfrm rot="10800000">
                <a:off x="2016280" y="2667171"/>
                <a:ext cx="0" cy="1382874"/>
              </a:xfrm>
              <a:prstGeom prst="straightConnector1">
                <a:avLst/>
              </a:prstGeom>
              <a:noFill/>
              <a:ln cap="flat" cmpd="sng" w="38100">
                <a:solidFill>
                  <a:srgbClr val="C0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sp>
            <p:nvSpPr>
              <p:cNvPr id="1133" name="Google Shape;1133;p69"/>
              <p:cNvSpPr txBox="1"/>
              <p:nvPr/>
            </p:nvSpPr>
            <p:spPr>
              <a:xfrm>
                <a:off x="2051720" y="3066017"/>
                <a:ext cx="12708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1" i="0" lang="en-US" sz="1800" u="none" cap="none" strike="noStrike">
                    <a:solidFill>
                      <a:srgbClr val="C00000"/>
                    </a:solidFill>
                    <a:latin typeface="Dotum"/>
                    <a:ea typeface="Dotum"/>
                    <a:cs typeface="Dotum"/>
                    <a:sym typeface="Dotum"/>
                  </a:rPr>
                  <a:t>UnBoxing</a:t>
                </a:r>
                <a:endParaRPr b="1" i="0" sz="1800" u="none" cap="none" strike="noStrike">
                  <a:solidFill>
                    <a:srgbClr val="C00000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</p:grpSp>
      <p:grpSp>
        <p:nvGrpSpPr>
          <p:cNvPr id="1134" name="Google Shape;1134;p69"/>
          <p:cNvGrpSpPr/>
          <p:nvPr/>
        </p:nvGrpSpPr>
        <p:grpSpPr>
          <a:xfrm>
            <a:off x="4026002" y="2348904"/>
            <a:ext cx="7494630" cy="2808288"/>
            <a:chOff x="3197910" y="1863998"/>
            <a:chExt cx="7494630" cy="2808288"/>
          </a:xfrm>
        </p:grpSpPr>
        <p:sp>
          <p:nvSpPr>
            <p:cNvPr id="1135" name="Google Shape;1135;p69"/>
            <p:cNvSpPr txBox="1"/>
            <p:nvPr/>
          </p:nvSpPr>
          <p:spPr>
            <a:xfrm>
              <a:off x="4031940" y="2246092"/>
              <a:ext cx="6660600" cy="19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int </a:t>
              </a:r>
              <a:r>
                <a:rPr b="1" i="0" lang="en-US" sz="2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i</a:t>
              </a:r>
              <a:r>
                <a:rPr b="0" i="0" lang="en-US" sz="2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= 10;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Object </a:t>
              </a:r>
              <a:r>
                <a:rPr b="1" i="0" lang="en-US" sz="2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o</a:t>
              </a:r>
              <a:r>
                <a:rPr b="0" i="0" lang="en-US" sz="2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= </a:t>
              </a:r>
              <a:r>
                <a:rPr b="1" i="0" lang="en-US" sz="2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i</a:t>
              </a:r>
              <a:r>
                <a:rPr b="0" i="0" lang="en-US" sz="2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int </a:t>
              </a:r>
              <a:r>
                <a:rPr b="1" i="0" lang="en-US" sz="2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i</a:t>
              </a:r>
              <a:r>
                <a:rPr b="0" i="0" lang="en-US" sz="2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= (Integer)</a:t>
              </a:r>
              <a:r>
                <a:rPr b="1" i="0" lang="en-US" sz="2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o</a:t>
              </a:r>
              <a:r>
                <a:rPr b="0" i="0" lang="en-US" sz="2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;</a:t>
              </a:r>
              <a:endParaRPr b="0" i="0" sz="2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136" name="Google Shape;1136;p69"/>
            <p:cNvSpPr/>
            <p:nvPr/>
          </p:nvSpPr>
          <p:spPr>
            <a:xfrm>
              <a:off x="3197910" y="1863998"/>
              <a:ext cx="4500562" cy="2808288"/>
            </a:xfrm>
            <a:prstGeom prst="roundRect">
              <a:avLst>
                <a:gd fmla="val 8889" name="adj"/>
              </a:avLst>
            </a:prstGeom>
            <a:solidFill>
              <a:srgbClr val="FFC000">
                <a:alpha val="14510"/>
              </a:srgbClr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sp>
        <p:nvSpPr>
          <p:cNvPr id="1137" name="Google Shape;1137;p69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Wrapper Class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(2/2)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56" name="Google Shape;256;p6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lgun Gothic"/>
              <a:buNone/>
            </a:pPr>
            <a:r>
              <a:rPr b="1" lang="en-US" sz="2400">
                <a:latin typeface="Malgun Gothic"/>
                <a:ea typeface="Malgun Gothic"/>
                <a:cs typeface="Malgun Gothic"/>
                <a:sym typeface="Malgun Gothic"/>
              </a:rPr>
              <a:t>2. JAVA의 기본 (JDK, JRE, JVM) </a:t>
            </a:r>
            <a:r>
              <a:rPr b="1" lang="en-US" sz="2200">
                <a:latin typeface="Malgun Gothic"/>
                <a:ea typeface="Malgun Gothic"/>
                <a:cs typeface="Malgun Gothic"/>
                <a:sym typeface="Malgun Gothic"/>
              </a:rPr>
              <a:t>(1/2)</a:t>
            </a:r>
            <a:endParaRPr b="1" sz="2200"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7" name="Google Shape;257;p6"/>
          <p:cNvSpPr txBox="1"/>
          <p:nvPr>
            <p:ph idx="4294967295" type="body"/>
          </p:nvPr>
        </p:nvSpPr>
        <p:spPr>
          <a:xfrm>
            <a:off x="0" y="1268413"/>
            <a:ext cx="8229600" cy="338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</p:txBody>
      </p:sp>
      <p:sp>
        <p:nvSpPr>
          <p:cNvPr id="258" name="Google Shape;258;p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59" name="Google Shape;259;p6"/>
          <p:cNvSpPr txBox="1"/>
          <p:nvPr/>
        </p:nvSpPr>
        <p:spPr>
          <a:xfrm>
            <a:off x="467544" y="908720"/>
            <a:ext cx="8352900" cy="44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016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b="1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JDK (Java Development Kit)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 * 자바 개발 도구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Malgun Gothic"/>
              <a:buNone/>
            </a:pPr>
            <a:r>
              <a:t/>
            </a:r>
            <a:endParaRPr b="0" i="0" sz="6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 * JDK = JRE (JVM 포함) + 개발에 필요한 실행파일 등 (</a:t>
            </a: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ex&gt; </a:t>
            </a: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java.exe)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 * Java API문서와 같은 형식의 문서를 자동으로 생성한다.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Malgun Gothic"/>
              <a:buNone/>
            </a:pPr>
            <a:r>
              <a:t/>
            </a:r>
            <a:endParaRPr b="0" i="0" sz="6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 * 명령어들이 들어있다.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76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Malgun Gothic"/>
              <a:buNone/>
            </a:pPr>
            <a:r>
              <a:t/>
            </a:r>
            <a:endParaRPr b="0" i="0" sz="6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   </a:t>
            </a: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- java.exe : 바이트 코드를 해석하고 실행한다.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   </a:t>
            </a: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- javap : 클래스 파일(.class)을 원래의 소스(.java)로 변환한다.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   </a:t>
            </a: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- javac : 자바소스 코드(.java)를 바이트 코드(.class)로 컴파일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    - javadoc : 소스 파일에 있는 주석(/** */)을 이용하여 해당 클래스와 메소드의 정보를 기입한다.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1016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b="1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JRE (Java Runtime Environment)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t/>
            </a:r>
            <a:endParaRPr b="1" i="0" sz="8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</a:t>
            </a: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*</a:t>
            </a: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</a:t>
            </a: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자바 실행환경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</a:t>
            </a: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* library의 집합 (개발이 쉽고, 빠르게 작성 가능하도록 도와준다.)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JVM (Java Virtual Machine) </a:t>
            </a:r>
            <a:r>
              <a:rPr b="0" i="0" lang="en-US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포함  : 자바를 실행하기 위한 가상 기계</a:t>
            </a:r>
            <a:endParaRPr b="0" i="0" sz="16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260" name="Google Shape;260;p6"/>
          <p:cNvGraphicFramePr/>
          <p:nvPr/>
        </p:nvGraphicFramePr>
        <p:xfrm>
          <a:off x="719572" y="540921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{2265214A-D8E2-4F97-8FBA-9E71244C73C8}</a:tableStyleId>
              </a:tblPr>
              <a:tblGrid>
                <a:gridCol w="1728200"/>
              </a:tblGrid>
              <a:tr h="38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Dotum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Java application </a:t>
                      </a:r>
                      <a:endParaRPr b="1" i="0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Dotum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Windows용 JVM</a:t>
                      </a:r>
                      <a:endParaRPr b="1" i="0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Dotum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OS(Windows)</a:t>
                      </a:r>
                      <a:endParaRPr b="1" i="0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61" name="Google Shape;261;p6"/>
          <p:cNvGraphicFramePr/>
          <p:nvPr/>
        </p:nvGraphicFramePr>
        <p:xfrm>
          <a:off x="2663788" y="540921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{2265214A-D8E2-4F97-8FBA-9E71244C73C8}</a:tableStyleId>
              </a:tblPr>
              <a:tblGrid>
                <a:gridCol w="1728200"/>
              </a:tblGrid>
              <a:tr h="378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Dotum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Java application </a:t>
                      </a:r>
                      <a:endParaRPr b="1" i="0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6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Dotum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0000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Linux용 JVM</a:t>
                      </a:r>
                      <a:endParaRPr b="1" i="0" sz="1400" u="none" cap="none" strike="noStrike">
                        <a:solidFill>
                          <a:srgbClr val="FF0000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000"/>
                    </a:solidFill>
                  </a:tcPr>
                </a:tc>
              </a:tr>
              <a:tr h="386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Dotum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OS(Linux)</a:t>
                      </a:r>
                      <a:endParaRPr b="1" i="0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62" name="Google Shape;262;p6"/>
          <p:cNvSpPr txBox="1"/>
          <p:nvPr/>
        </p:nvSpPr>
        <p:spPr>
          <a:xfrm>
            <a:off x="4535996" y="5589240"/>
            <a:ext cx="46080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* Java application은 JVM 하고만 상호작용 하기      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때문에 OS에 독립적이라 다른 OS에서도 프로그램의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변경 없이 실행이 가능하다.</a:t>
            </a:r>
            <a:endParaRPr b="0" i="0" sz="14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7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144" name="Google Shape;1144;p7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grpSp>
        <p:nvGrpSpPr>
          <p:cNvPr id="1145" name="Google Shape;1145;p70"/>
          <p:cNvGrpSpPr/>
          <p:nvPr/>
        </p:nvGrpSpPr>
        <p:grpSpPr>
          <a:xfrm>
            <a:off x="1652723" y="3747703"/>
            <a:ext cx="5786438" cy="2021557"/>
            <a:chOff x="1652723" y="3747703"/>
            <a:chExt cx="5786438" cy="2021557"/>
          </a:xfrm>
        </p:grpSpPr>
        <p:sp>
          <p:nvSpPr>
            <p:cNvPr id="1146" name="Google Shape;1146;p70"/>
            <p:cNvSpPr/>
            <p:nvPr/>
          </p:nvSpPr>
          <p:spPr>
            <a:xfrm>
              <a:off x="1652723" y="4819265"/>
              <a:ext cx="5786438" cy="949995"/>
            </a:xfrm>
            <a:prstGeom prst="flowChartProcess">
              <a:avLst/>
            </a:prstGeom>
            <a:solidFill>
              <a:srgbClr val="D6E3BC"/>
            </a:soli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8431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▶ Unboxing : </a:t>
              </a:r>
              <a:r>
                <a:rPr b="1" i="0" lang="en-US" sz="16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Wrapper Class를 기본타입에 대입</a:t>
              </a:r>
              <a:endParaRPr b="1" i="0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0" sz="10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ex) int i = (int) box;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70"/>
            <p:cNvSpPr/>
            <p:nvPr/>
          </p:nvSpPr>
          <p:spPr>
            <a:xfrm>
              <a:off x="1652723" y="3747703"/>
              <a:ext cx="5786438" cy="928687"/>
            </a:xfrm>
            <a:prstGeom prst="flowChartProcess">
              <a:avLst/>
            </a:prstGeom>
            <a:solidFill>
              <a:srgbClr val="FFC000"/>
            </a:soli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8431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▶ </a:t>
              </a:r>
              <a:r>
                <a:rPr b="1" i="0" lang="en-US" sz="16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Boxing : 기본타입을 Wrapper Class에 대입</a:t>
              </a:r>
              <a:endParaRPr b="1" i="0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0" sz="10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ex) Integer box = new Integer(10);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8" name="Google Shape;1148;p70"/>
          <p:cNvGrpSpPr/>
          <p:nvPr/>
        </p:nvGrpSpPr>
        <p:grpSpPr>
          <a:xfrm>
            <a:off x="1333567" y="1988840"/>
            <a:ext cx="6424749" cy="1384560"/>
            <a:chOff x="971600" y="1576388"/>
            <a:chExt cx="6424749" cy="1384560"/>
          </a:xfrm>
        </p:grpSpPr>
        <p:grpSp>
          <p:nvGrpSpPr>
            <p:cNvPr id="1149" name="Google Shape;1149;p70"/>
            <p:cNvGrpSpPr/>
            <p:nvPr/>
          </p:nvGrpSpPr>
          <p:grpSpPr>
            <a:xfrm>
              <a:off x="971600" y="1576388"/>
              <a:ext cx="6424749" cy="428625"/>
              <a:chOff x="971600" y="1576388"/>
              <a:chExt cx="6424749" cy="428625"/>
            </a:xfrm>
          </p:grpSpPr>
          <p:sp>
            <p:nvSpPr>
              <p:cNvPr id="1150" name="Google Shape;1150;p70"/>
              <p:cNvSpPr/>
              <p:nvPr/>
            </p:nvSpPr>
            <p:spPr>
              <a:xfrm>
                <a:off x="971600" y="1576388"/>
                <a:ext cx="2503786" cy="428625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rotWithShape="0" algn="tl" dir="2700000" dist="38100">
                  <a:srgbClr val="000000"/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244061"/>
                    </a:solidFill>
                    <a:latin typeface="Malgun Gothic"/>
                    <a:ea typeface="Malgun Gothic"/>
                    <a:cs typeface="Malgun Gothic"/>
                    <a:sym typeface="Malgun Gothic"/>
                  </a:rPr>
                  <a:t>기본타입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70"/>
              <p:cNvSpPr/>
              <p:nvPr/>
            </p:nvSpPr>
            <p:spPr>
              <a:xfrm>
                <a:off x="4896036" y="1576388"/>
                <a:ext cx="2500313" cy="428625"/>
              </a:xfrm>
              <a:prstGeom prst="rect">
                <a:avLst/>
              </a:prstGeom>
              <a:solidFill>
                <a:srgbClr val="DDD9C3"/>
              </a:solidFill>
              <a:ln>
                <a:noFill/>
              </a:ln>
              <a:effectLst>
                <a:outerShdw blurRad="50800" rotWithShape="0" algn="tl" dir="2700000" dist="38100">
                  <a:srgbClr val="000000"/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244061"/>
                    </a:solidFill>
                    <a:latin typeface="Dotum"/>
                    <a:ea typeface="Dotum"/>
                    <a:cs typeface="Dotum"/>
                    <a:sym typeface="Dotum"/>
                  </a:rPr>
                  <a:t>Wrapper class</a:t>
                </a:r>
                <a:endParaRPr b="1" i="0" sz="1600" u="none" cap="none" strike="noStrike">
                  <a:solidFill>
                    <a:srgbClr val="24406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grpSp>
          <p:nvGrpSpPr>
            <p:cNvPr id="1152" name="Google Shape;1152;p70"/>
            <p:cNvGrpSpPr/>
            <p:nvPr/>
          </p:nvGrpSpPr>
          <p:grpSpPr>
            <a:xfrm>
              <a:off x="1563030" y="2171700"/>
              <a:ext cx="4629150" cy="357188"/>
              <a:chOff x="1547813" y="2171700"/>
              <a:chExt cx="4629150" cy="357188"/>
            </a:xfrm>
          </p:grpSpPr>
          <p:sp>
            <p:nvSpPr>
              <p:cNvPr id="1153" name="Google Shape;1153;p70"/>
              <p:cNvSpPr/>
              <p:nvPr/>
            </p:nvSpPr>
            <p:spPr>
              <a:xfrm>
                <a:off x="1547813" y="2171700"/>
                <a:ext cx="1357312" cy="357188"/>
              </a:xfrm>
              <a:prstGeom prst="roundRect">
                <a:avLst>
                  <a:gd fmla="val 16667" name="adj"/>
                </a:avLst>
              </a:prstGeom>
              <a:solidFill>
                <a:srgbClr val="E5B8B7"/>
              </a:solidFill>
              <a:ln>
                <a:noFill/>
              </a:ln>
              <a:effectLst>
                <a:outerShdw blurRad="50800" rotWithShape="0" algn="tl" dir="2700000" dist="38100">
                  <a:srgbClr val="000000"/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244061"/>
                    </a:solidFill>
                    <a:latin typeface="Dotum"/>
                    <a:ea typeface="Dotum"/>
                    <a:cs typeface="Dotum"/>
                    <a:sym typeface="Dotum"/>
                  </a:rPr>
                  <a:t>Boxing</a:t>
                </a:r>
                <a:endParaRPr b="1" i="0" sz="1600" u="none" cap="none" strike="noStrike">
                  <a:solidFill>
                    <a:srgbClr val="24406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154" name="Google Shape;1154;p70"/>
              <p:cNvSpPr/>
              <p:nvPr/>
            </p:nvSpPr>
            <p:spPr>
              <a:xfrm>
                <a:off x="3033713" y="2240868"/>
                <a:ext cx="3143250" cy="214312"/>
              </a:xfrm>
              <a:prstGeom prst="rightArrow">
                <a:avLst>
                  <a:gd fmla="val 50000" name="adj1"/>
                  <a:gd fmla="val 50000" name="adj2"/>
                </a:avLst>
              </a:prstGeom>
              <a:solidFill>
                <a:srgbClr val="F2DADA"/>
              </a:solidFill>
              <a:ln cap="flat" cmpd="sng" w="127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1" i="0" sz="16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grpSp>
          <p:nvGrpSpPr>
            <p:cNvPr id="1155" name="Google Shape;1155;p70"/>
            <p:cNvGrpSpPr/>
            <p:nvPr/>
          </p:nvGrpSpPr>
          <p:grpSpPr>
            <a:xfrm>
              <a:off x="2189386" y="2603761"/>
              <a:ext cx="4614862" cy="357187"/>
              <a:chOff x="2071688" y="2576513"/>
              <a:chExt cx="4614862" cy="357187"/>
            </a:xfrm>
          </p:grpSpPr>
          <p:sp>
            <p:nvSpPr>
              <p:cNvPr id="1156" name="Google Shape;1156;p70"/>
              <p:cNvSpPr/>
              <p:nvPr/>
            </p:nvSpPr>
            <p:spPr>
              <a:xfrm>
                <a:off x="5329238" y="2576513"/>
                <a:ext cx="1357312" cy="357187"/>
              </a:xfrm>
              <a:prstGeom prst="roundRect">
                <a:avLst>
                  <a:gd fmla="val 16667" name="adj"/>
                </a:avLst>
              </a:prstGeom>
              <a:solidFill>
                <a:srgbClr val="B7CCE4"/>
              </a:solidFill>
              <a:ln>
                <a:noFill/>
              </a:ln>
              <a:effectLst>
                <a:outerShdw blurRad="50800" rotWithShape="0" algn="tl" dir="2700000" dist="38100">
                  <a:srgbClr val="000000"/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244061"/>
                    </a:solidFill>
                    <a:latin typeface="Dotum"/>
                    <a:ea typeface="Dotum"/>
                    <a:cs typeface="Dotum"/>
                    <a:sym typeface="Dotum"/>
                  </a:rPr>
                  <a:t>UnBoxing</a:t>
                </a:r>
                <a:endParaRPr b="1" i="0" sz="1600" u="none" cap="none" strike="noStrike">
                  <a:solidFill>
                    <a:srgbClr val="24406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157" name="Google Shape;1157;p70"/>
              <p:cNvSpPr/>
              <p:nvPr/>
            </p:nvSpPr>
            <p:spPr>
              <a:xfrm rot="10800000">
                <a:off x="2071688" y="2643188"/>
                <a:ext cx="3143250" cy="214312"/>
              </a:xfrm>
              <a:prstGeom prst="rightArrow">
                <a:avLst>
                  <a:gd fmla="val 50000" name="adj1"/>
                  <a:gd fmla="val 50000" name="adj2"/>
                </a:avLst>
              </a:prstGeom>
              <a:solidFill>
                <a:srgbClr val="DAE5F1"/>
              </a:solidFill>
              <a:ln cap="flat" cmpd="sng" w="127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1" i="0" sz="16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</p:grpSp>
      <p:sp>
        <p:nvSpPr>
          <p:cNvPr id="1158" name="Google Shape;1158;p70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Boxing &amp; UnBoxing</a:t>
            </a:r>
            <a:endParaRPr b="1" i="0" sz="2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71"/>
          <p:cNvSpPr txBox="1"/>
          <p:nvPr>
            <p:ph idx="4294967295" type="body"/>
          </p:nvPr>
        </p:nvSpPr>
        <p:spPr>
          <a:xfrm>
            <a:off x="914400" y="1065213"/>
            <a:ext cx="8229600" cy="49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인스턴스를 한 개만 만들기</a:t>
            </a:r>
            <a:endParaRPr b="1" sz="16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b="1" sz="6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* 지정한 클래스의 인스턴스를 단 1개 밖에 존재하지 않게 하기 위해</a:t>
            </a:r>
            <a:endParaRPr sz="14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8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</a:pPr>
            <a:r>
              <a:t/>
            </a:r>
            <a:endParaRPr sz="4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* 메모리 구조에서 Heap 영역에 단 한 개의 인스턴스만을 가지도록 설정하기 위해</a:t>
            </a:r>
            <a:endParaRPr sz="14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sz="8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Singleton pattern의 클래스 다이어그램</a:t>
            </a:r>
            <a:endParaRPr b="1" sz="16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b="1" sz="10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921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sz="8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sz="8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소스코드 (Singleton 클래스-Singleton.java)</a:t>
            </a:r>
            <a:endParaRPr/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</p:txBody>
      </p:sp>
      <p:sp>
        <p:nvSpPr>
          <p:cNvPr id="1165" name="Google Shape;1165;p7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166" name="Google Shape;1166;p71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</a:rPr>
              <a:t>42</a:t>
            </a: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Singleton Design </a:t>
            </a:r>
            <a:r>
              <a:rPr b="1" lang="en-US" sz="22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(1/2)</a:t>
            </a:r>
            <a:endParaRPr b="1" sz="22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7" name="Google Shape;1167;p71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168" name="Google Shape;1168;p71"/>
          <p:cNvSpPr/>
          <p:nvPr/>
        </p:nvSpPr>
        <p:spPr>
          <a:xfrm>
            <a:off x="642910" y="4202754"/>
            <a:ext cx="7920900" cy="2214600"/>
          </a:xfrm>
          <a:prstGeom prst="roundRect">
            <a:avLst>
              <a:gd fmla="val 16667" name="adj"/>
            </a:avLst>
          </a:prstGeom>
          <a:solidFill>
            <a:srgbClr val="EAF1DD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	public class Singleton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	      private static Singleton singleton;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	      private Singleton() {}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	      public static Singleton getInstance()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	            if(singleton == null)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	                  singleton = new Singleton();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	      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	            return singleton;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	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	}</a:t>
            </a:r>
            <a:endParaRPr b="0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1169" name="Google Shape;1169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96216" y="2170796"/>
            <a:ext cx="2808625" cy="164122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7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176" name="Google Shape;1176;p72"/>
          <p:cNvSpPr txBox="1"/>
          <p:nvPr>
            <p:ph idx="4294967295" type="body"/>
          </p:nvPr>
        </p:nvSpPr>
        <p:spPr>
          <a:xfrm>
            <a:off x="685800" y="860425"/>
            <a:ext cx="8229600" cy="49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ct val="88095"/>
              <a:buNone/>
            </a:pPr>
            <a:r>
              <a:rPr b="1" lang="en-US" sz="1816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생성자를 private으로 선언</a:t>
            </a:r>
            <a:endParaRPr b="1" sz="1816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ct val="86621"/>
              <a:buNone/>
            </a:pPr>
            <a:r>
              <a:rPr lang="en-US" sz="1616">
                <a:solidFill>
                  <a:srgbClr val="132E66"/>
                </a:solidFill>
              </a:rPr>
              <a:t>      * 클래스의 default 생성자를 private으로 선언하여 외부에서 클래스를 생성하지 못하도록 </a:t>
            </a:r>
            <a:endParaRPr sz="1616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ct val="86621"/>
              <a:buNone/>
            </a:pPr>
            <a:r>
              <a:rPr lang="en-US" sz="1616">
                <a:solidFill>
                  <a:srgbClr val="132E66"/>
                </a:solidFill>
              </a:rPr>
              <a:t>         선언한다.</a:t>
            </a:r>
            <a:endParaRPr sz="3416"/>
          </a:p>
          <a:p>
            <a:pPr indent="0" lvl="0" marL="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ct val="73509"/>
              <a:buNone/>
            </a:pPr>
            <a:r>
              <a:t/>
            </a:r>
            <a:endParaRPr sz="816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ct val="88095"/>
              <a:buNone/>
            </a:pPr>
            <a:r>
              <a:rPr b="1" lang="en-US" sz="1816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자신의 클래스 타입</a:t>
            </a:r>
            <a:r>
              <a:rPr b="1" lang="en-US" sz="1816">
                <a:solidFill>
                  <a:srgbClr val="132E66"/>
                </a:solidFill>
              </a:rPr>
              <a:t>과</a:t>
            </a:r>
            <a:r>
              <a:rPr b="1" lang="en-US" sz="1816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같은 멤버필드로 선언한다.</a:t>
            </a:r>
            <a:endParaRPr sz="3416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ct val="86621"/>
              <a:buNone/>
            </a:pPr>
            <a:r>
              <a:rPr lang="en-US" sz="1616">
                <a:solidFill>
                  <a:srgbClr val="132E66"/>
                </a:solidFill>
              </a:rPr>
              <a:t>      * 자신의 객체의 reference를 담기 위한 변수를 멤버필드로 선언한다. Private로 선언하여 </a:t>
            </a:r>
            <a:endParaRPr sz="1616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ct val="86621"/>
              <a:buNone/>
            </a:pPr>
            <a:r>
              <a:rPr lang="en-US" sz="1616">
                <a:solidFill>
                  <a:srgbClr val="132E66"/>
                </a:solidFill>
              </a:rPr>
              <a:t>         외부에서 직접적으로 멤버필드에 접근을 하지 못하도록 한다.</a:t>
            </a:r>
            <a:endParaRPr sz="3416"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ct val="73509"/>
              <a:buNone/>
            </a:pPr>
            <a:r>
              <a:t/>
            </a:r>
            <a:endParaRPr sz="816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ct val="88095"/>
              <a:buNone/>
            </a:pPr>
            <a:r>
              <a:rPr b="1" lang="en-US" sz="1816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외부에서  접근 가능한 메소드를 선언</a:t>
            </a:r>
            <a:endParaRPr sz="1816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ct val="86621"/>
              <a:buNone/>
            </a:pPr>
            <a:r>
              <a:rPr lang="en-US" sz="1616">
                <a:solidFill>
                  <a:srgbClr val="132E66"/>
                </a:solidFill>
              </a:rPr>
              <a:t>      * 접근제한자 중 public으로 사용하여 외부에서 접근이 가능하도록 하며, Singleton클래스는 </a:t>
            </a:r>
            <a:endParaRPr sz="1616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ct val="86621"/>
              <a:buNone/>
            </a:pPr>
            <a:r>
              <a:rPr lang="en-US" sz="1616">
                <a:solidFill>
                  <a:srgbClr val="132E66"/>
                </a:solidFill>
              </a:rPr>
              <a:t>         생성자를 private으로 선언하였기 때문에 접근을 할 수 없다. 따라서, 메소드를 static으로 </a:t>
            </a:r>
            <a:endParaRPr sz="1616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ct val="86621"/>
              <a:buNone/>
            </a:pPr>
            <a:r>
              <a:rPr lang="en-US" sz="1616">
                <a:solidFill>
                  <a:srgbClr val="132E66"/>
                </a:solidFill>
              </a:rPr>
              <a:t>         선언함으로써 Singleton클래스가 객체가 생성(new Singleton())이 되지 않아도 접근이 </a:t>
            </a:r>
            <a:endParaRPr sz="1616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ct val="86621"/>
              <a:buNone/>
            </a:pPr>
            <a:r>
              <a:rPr lang="en-US" sz="1616">
                <a:solidFill>
                  <a:srgbClr val="132E66"/>
                </a:solidFill>
              </a:rPr>
              <a:t>         가능하도록 한다.</a:t>
            </a:r>
            <a:endParaRPr sz="3416"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ct val="73509"/>
              <a:buNone/>
            </a:pPr>
            <a:r>
              <a:t/>
            </a:r>
            <a:endParaRPr b="1" sz="816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ct val="88095"/>
              <a:buNone/>
            </a:pPr>
            <a:r>
              <a:rPr b="1" lang="en-US" sz="1816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검수 </a:t>
            </a:r>
            <a:endParaRPr b="1" sz="1816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</p:txBody>
      </p:sp>
      <p:sp>
        <p:nvSpPr>
          <p:cNvPr id="1177" name="Google Shape;1177;p72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178" name="Google Shape;1178;p72"/>
          <p:cNvSpPr/>
          <p:nvPr/>
        </p:nvSpPr>
        <p:spPr>
          <a:xfrm>
            <a:off x="791580" y="4631952"/>
            <a:ext cx="7668900" cy="1857300"/>
          </a:xfrm>
          <a:prstGeom prst="roundRect">
            <a:avLst>
              <a:gd fmla="val 16667" name="adj"/>
            </a:avLst>
          </a:prstGeom>
          <a:solidFill>
            <a:srgbClr val="EAF1DD"/>
          </a:solidFill>
          <a:ln cap="flat" cmpd="sng" w="25400">
            <a:solidFill>
              <a:srgbClr val="132E66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public class SingletonMain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public static void main(String[] args) {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Singleton obj1 = Singleton.getInstance();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Singleton obj2 = Singleton.getInstance();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System.out.println((obj1 == obj2) </a:t>
            </a: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?</a:t>
            </a: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"obj1과 obj2는 같은 인스턴스를 가짐“ </a:t>
            </a: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:</a:t>
            </a: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"");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System.out.println((obj1.equals(obj2)) </a:t>
            </a: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? </a:t>
            </a: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"obj1과 obj2는 같은 인스턴스를 가짐" </a:t>
            </a: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:</a:t>
            </a: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"");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}</a:t>
            </a:r>
            <a:endParaRPr b="0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9" name="Google Shape;1179;p72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42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Singleton Design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(2/2)</a:t>
            </a:r>
            <a:endParaRPr b="1" i="0" sz="2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73"/>
          <p:cNvSpPr txBox="1"/>
          <p:nvPr>
            <p:ph idx="4294967295" type="ctrTitle"/>
          </p:nvPr>
        </p:nvSpPr>
        <p:spPr>
          <a:xfrm>
            <a:off x="0" y="2130425"/>
            <a:ext cx="91440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2.객체지향프로그래밍</a:t>
            </a:r>
            <a:br>
              <a:rPr b="0" i="0" lang="en-US" sz="4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</a:br>
            <a:r>
              <a:rPr b="0" i="0" lang="en-US" sz="4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String 클래스</a:t>
            </a:r>
            <a:endParaRPr b="0" i="0" sz="4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9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Google Shape;1190;p7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191" name="Google Shape;1191;p74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</a:rPr>
              <a:t>43</a:t>
            </a: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String </a:t>
            </a:r>
            <a:endParaRPr b="1" sz="2400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92" name="Google Shape;1192;p74"/>
          <p:cNvSpPr txBox="1"/>
          <p:nvPr>
            <p:ph idx="4294967295" type="body"/>
          </p:nvPr>
        </p:nvSpPr>
        <p:spPr>
          <a:xfrm>
            <a:off x="169863" y="671513"/>
            <a:ext cx="8364600" cy="29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t/>
            </a:r>
            <a:endParaRPr b="1" sz="1100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700">
                <a:solidFill>
                  <a:schemeClr val="dk2"/>
                </a:solidFill>
              </a:rPr>
              <a:t>      * 참조타입 중 유일하게 </a:t>
            </a:r>
            <a:r>
              <a:rPr b="1" lang="en-US" sz="1700">
                <a:solidFill>
                  <a:schemeClr val="dk2"/>
                </a:solidFill>
              </a:rPr>
              <a:t>기본타입의 특징</a:t>
            </a:r>
            <a:r>
              <a:rPr lang="en-US" sz="1700">
                <a:solidFill>
                  <a:schemeClr val="dk2"/>
                </a:solidFill>
              </a:rPr>
              <a:t>을 가지고 있다.</a:t>
            </a:r>
            <a:endParaRPr sz="3500"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9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700">
                <a:solidFill>
                  <a:schemeClr val="dk2"/>
                </a:solidFill>
              </a:rPr>
              <a:t>      * Immutable : 서로 대입하기 전에는 값이 변하지 않는다.</a:t>
            </a:r>
            <a:endParaRPr sz="3500"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9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700">
                <a:solidFill>
                  <a:schemeClr val="dk2"/>
                </a:solidFill>
              </a:rPr>
              <a:t>      * Concatenation : 문자열을 만나면 문자열이 된다.</a:t>
            </a:r>
            <a:endParaRPr sz="3500"/>
          </a:p>
          <a:p>
            <a:pPr indent="-342900" lvl="0" marL="342900" rtl="0" algn="l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>
                <a:schemeClr val="dk1"/>
              </a:buClr>
              <a:buSzPts val="200"/>
              <a:buNone/>
            </a:pPr>
            <a:r>
              <a:t/>
            </a:r>
            <a:endParaRPr sz="5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n-US" sz="1900">
                <a:solidFill>
                  <a:schemeClr val="dk2"/>
                </a:solidFill>
              </a:rPr>
              <a:t>	   </a:t>
            </a:r>
            <a:r>
              <a:rPr lang="en-US" sz="1700">
                <a:solidFill>
                  <a:schemeClr val="dk2"/>
                </a:solidFill>
              </a:rPr>
              <a:t>- String Concatenation ⇒ String + 기본타입 → </a:t>
            </a:r>
            <a:r>
              <a:rPr b="1" lang="en-US" sz="1700">
                <a:solidFill>
                  <a:schemeClr val="dk2"/>
                </a:solidFill>
              </a:rPr>
              <a:t>String</a:t>
            </a:r>
            <a:endParaRPr sz="3500"/>
          </a:p>
          <a:p>
            <a:pPr indent="-342900" lvl="0" marL="342900" rtl="0" algn="l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>
                <a:schemeClr val="dk1"/>
              </a:buClr>
              <a:buSzPts val="200"/>
              <a:buNone/>
            </a:pPr>
            <a:r>
              <a:t/>
            </a:r>
            <a:endParaRPr b="1" sz="5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700">
                <a:solidFill>
                  <a:schemeClr val="dk2"/>
                </a:solidFill>
              </a:rPr>
              <a:t>	       </a:t>
            </a:r>
            <a:r>
              <a:rPr b="1" lang="en-US" sz="1700">
                <a:solidFill>
                  <a:schemeClr val="dk2"/>
                </a:solidFill>
              </a:rPr>
              <a:t>ex) </a:t>
            </a:r>
            <a:r>
              <a:rPr lang="en-US" sz="1700">
                <a:solidFill>
                  <a:schemeClr val="dk2"/>
                </a:solidFill>
              </a:rPr>
              <a:t>String aa = "hello";</a:t>
            </a:r>
            <a:endParaRPr sz="35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700">
                <a:solidFill>
                  <a:schemeClr val="dk2"/>
                </a:solidFill>
              </a:rPr>
              <a:t>		   (1) aa = 1 + 2 + aa; ⇒ </a:t>
            </a:r>
            <a:r>
              <a:rPr b="1" lang="en-US" sz="1700">
                <a:solidFill>
                  <a:schemeClr val="dk2"/>
                </a:solidFill>
              </a:rPr>
              <a:t>"3hello"</a:t>
            </a:r>
            <a:endParaRPr sz="35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700">
                <a:solidFill>
                  <a:schemeClr val="dk2"/>
                </a:solidFill>
              </a:rPr>
              <a:t>		   (2) aa = aa + 1 + 2; ⇒ </a:t>
            </a:r>
            <a:r>
              <a:rPr b="1" lang="en-US" sz="1700">
                <a:solidFill>
                  <a:schemeClr val="dk2"/>
                </a:solidFill>
              </a:rPr>
              <a:t>"hello12"</a:t>
            </a:r>
            <a:endParaRPr sz="3500"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900">
              <a:solidFill>
                <a:schemeClr val="dk2"/>
              </a:solidFill>
            </a:endParaRPr>
          </a:p>
        </p:txBody>
      </p:sp>
      <p:sp>
        <p:nvSpPr>
          <p:cNvPr id="1193" name="Google Shape;1193;p74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1194" name="Google Shape;1194;p74"/>
          <p:cNvGrpSpPr/>
          <p:nvPr/>
        </p:nvGrpSpPr>
        <p:grpSpPr>
          <a:xfrm>
            <a:off x="252000" y="3823252"/>
            <a:ext cx="8640480" cy="2450064"/>
            <a:chOff x="252000" y="3355200"/>
            <a:chExt cx="8640480" cy="2450064"/>
          </a:xfrm>
        </p:grpSpPr>
        <p:sp>
          <p:nvSpPr>
            <p:cNvPr id="1195" name="Google Shape;1195;p74"/>
            <p:cNvSpPr/>
            <p:nvPr/>
          </p:nvSpPr>
          <p:spPr>
            <a:xfrm>
              <a:off x="252000" y="3355200"/>
              <a:ext cx="4104000" cy="2448000"/>
            </a:xfrm>
            <a:prstGeom prst="roundRect">
              <a:avLst>
                <a:gd fmla="val 16667" name="adj"/>
              </a:avLst>
            </a:prstGeom>
            <a:solidFill>
              <a:srgbClr val="FFF2CC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// immutable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public class Test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public static void main(String[] args)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int a = 10;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String str = "ABCD";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String str2 = str + "K";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System.out.println(str);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System.out.println(str2);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}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196" name="Google Shape;1196;p74"/>
            <p:cNvSpPr/>
            <p:nvPr/>
          </p:nvSpPr>
          <p:spPr>
            <a:xfrm>
              <a:off x="4572000" y="3356992"/>
              <a:ext cx="4320480" cy="2448272"/>
            </a:xfrm>
            <a:prstGeom prst="roundRect">
              <a:avLst>
                <a:gd fmla="val 16667" name="adj"/>
              </a:avLst>
            </a:prstGeom>
            <a:solidFill>
              <a:srgbClr val="FFF2CC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// concatenation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public class Test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public static void main(String[] args)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int a = 10;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int b = 20;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String str = "ABCD";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System.out.println(a+b+str);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System.out.println(str+a+b);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}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7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203" name="Google Shape;1203;p75"/>
          <p:cNvSpPr txBox="1"/>
          <p:nvPr>
            <p:ph idx="4294967295" type="body"/>
          </p:nvPr>
        </p:nvSpPr>
        <p:spPr>
          <a:xfrm>
            <a:off x="914400" y="1196975"/>
            <a:ext cx="8229600" cy="49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String의 주요 기본특징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* new 예약어를 사용하지 않아도 객체를 생성 가능하다.  </a:t>
            </a:r>
            <a:r>
              <a:rPr b="1" lang="en-US" sz="1400">
                <a:solidFill>
                  <a:srgbClr val="132E66"/>
                </a:solidFill>
              </a:rPr>
              <a:t>ex) </a:t>
            </a:r>
            <a:r>
              <a:rPr lang="en-US" sz="1400">
                <a:solidFill>
                  <a:srgbClr val="132E66"/>
                </a:solidFill>
              </a:rPr>
              <a:t>String str = "string";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* 참조타입이지만 기본타입처럼 사용한다. 즉, 주소(refrenece)와 고유값(hashcode)를 갖는다.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* immutable 하여 주소를 통해서 변경이 불가능하며, 새로운 값(new)을 만들어 낸다.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6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* String의 객체는 Object에 의해서 고유한 hashcode값을 가진다.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String의 메모리 구조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* 객체가 생성이 되면 heap의 영역 중에 String pool 영역에 생성이 되어 사용된다.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</p:txBody>
      </p:sp>
      <p:sp>
        <p:nvSpPr>
          <p:cNvPr id="1204" name="Google Shape;1204;p75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1205" name="Google Shape;1205;p75"/>
          <p:cNvGrpSpPr/>
          <p:nvPr/>
        </p:nvGrpSpPr>
        <p:grpSpPr>
          <a:xfrm>
            <a:off x="1763688" y="4202184"/>
            <a:ext cx="4773614" cy="2143140"/>
            <a:chOff x="2012964" y="3571876"/>
            <a:chExt cx="4773614" cy="2143140"/>
          </a:xfrm>
        </p:grpSpPr>
        <p:sp>
          <p:nvSpPr>
            <p:cNvPr id="1206" name="Google Shape;1206;p75"/>
            <p:cNvSpPr/>
            <p:nvPr/>
          </p:nvSpPr>
          <p:spPr>
            <a:xfrm>
              <a:off x="2012964" y="4000504"/>
              <a:ext cx="1600989" cy="1714512"/>
            </a:xfrm>
            <a:prstGeom prst="rect">
              <a:avLst/>
            </a:prstGeom>
            <a:solidFill>
              <a:srgbClr val="FFF2CC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207" name="Google Shape;1207;p75"/>
            <p:cNvSpPr/>
            <p:nvPr/>
          </p:nvSpPr>
          <p:spPr>
            <a:xfrm>
              <a:off x="2012964" y="3571876"/>
              <a:ext cx="1600989" cy="354727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FFF2CC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Method Area</a:t>
              </a:r>
              <a:endParaRPr b="1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208" name="Google Shape;1208;p75"/>
            <p:cNvSpPr/>
            <p:nvPr/>
          </p:nvSpPr>
          <p:spPr>
            <a:xfrm>
              <a:off x="3584600" y="4000504"/>
              <a:ext cx="1600989" cy="1714512"/>
            </a:xfrm>
            <a:prstGeom prst="rect">
              <a:avLst/>
            </a:prstGeom>
            <a:solidFill>
              <a:srgbClr val="FFF2CC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209" name="Google Shape;1209;p75"/>
            <p:cNvSpPr/>
            <p:nvPr/>
          </p:nvSpPr>
          <p:spPr>
            <a:xfrm>
              <a:off x="3584600" y="3571876"/>
              <a:ext cx="1600989" cy="354727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FFF2CC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Stack</a:t>
              </a:r>
              <a:endParaRPr b="1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210" name="Google Shape;1210;p75"/>
            <p:cNvSpPr/>
            <p:nvPr/>
          </p:nvSpPr>
          <p:spPr>
            <a:xfrm>
              <a:off x="5185589" y="4000504"/>
              <a:ext cx="1600989" cy="1714512"/>
            </a:xfrm>
            <a:prstGeom prst="rect">
              <a:avLst/>
            </a:prstGeom>
            <a:solidFill>
              <a:srgbClr val="FFF2CC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211" name="Google Shape;1211;p75"/>
            <p:cNvSpPr/>
            <p:nvPr/>
          </p:nvSpPr>
          <p:spPr>
            <a:xfrm>
              <a:off x="5185589" y="3571876"/>
              <a:ext cx="1600989" cy="354727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FFF2CC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Heap</a:t>
              </a:r>
              <a:endParaRPr b="1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212" name="Google Shape;1212;p75"/>
            <p:cNvSpPr/>
            <p:nvPr/>
          </p:nvSpPr>
          <p:spPr>
            <a:xfrm>
              <a:off x="5286380" y="5000636"/>
              <a:ext cx="1428760" cy="571504"/>
            </a:xfrm>
            <a:prstGeom prst="rect">
              <a:avLst/>
            </a:prstGeom>
            <a:solidFill>
              <a:srgbClr val="FFF2CC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String pool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sp>
        <p:nvSpPr>
          <p:cNvPr id="1213" name="Google Shape;1213;p75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43</a:t>
            </a: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-1. String 특징 - 메모리구조 </a:t>
            </a:r>
            <a:r>
              <a:rPr b="1" i="0" lang="en-US" sz="22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(1/3)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7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220" name="Google Shape;1220;p76"/>
          <p:cNvSpPr txBox="1"/>
          <p:nvPr>
            <p:ph idx="4294967295" type="body"/>
          </p:nvPr>
        </p:nvSpPr>
        <p:spPr>
          <a:xfrm>
            <a:off x="914400" y="1167825"/>
            <a:ext cx="8229600" cy="49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String의 객체 생성과 사용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new 사용하지 않고 객체를 생성</a:t>
            </a:r>
            <a:r>
              <a:rPr b="1" lang="en-US" sz="1600">
                <a:solidFill>
                  <a:srgbClr val="132E66"/>
                </a:solidFill>
              </a:rPr>
              <a:t>하는</a:t>
            </a: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경우 메모리 구조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</p:txBody>
      </p:sp>
      <p:sp>
        <p:nvSpPr>
          <p:cNvPr id="1221" name="Google Shape;1221;p7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1222" name="Google Shape;1222;p76"/>
          <p:cNvGraphicFramePr/>
          <p:nvPr/>
        </p:nvGraphicFramePr>
        <p:xfrm>
          <a:off x="583963" y="155752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3962150"/>
                <a:gridCol w="3962150"/>
              </a:tblGrid>
              <a:tr h="428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new 사용하지 않고 객체를 생성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new 사용하여 객체를 생성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125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▶ String str1 = “Java”;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t/>
                      </a:r>
                      <a:endParaRPr sz="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• 객체는 String pool에 생성이 된다.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Malgun Gothic"/>
                        <a:buNone/>
                      </a:pPr>
                      <a:r>
                        <a:t/>
                      </a:r>
                      <a:endParaRPr sz="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• 같은 값의 객체를 생성할 경우 새로 생성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하지 않고 String pool영역의 객체를 참조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한다.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Malgun Gothic"/>
                        <a:buNone/>
                      </a:pPr>
                      <a:r>
                        <a:t/>
                      </a:r>
                      <a:endParaRPr sz="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• 값에 따른 고유한 hashcode 값을 갖는다.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▶ String str2 = new String(“java”);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t/>
                      </a:r>
                      <a:endParaRPr sz="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• Heap의 영역에 생성이 된다.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Malgun Gothic"/>
                        <a:buNone/>
                      </a:pPr>
                      <a:r>
                        <a:t/>
                      </a:r>
                      <a:endParaRPr sz="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• 새로운 reference를 가지며 값을 String 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pool의 객</a:t>
                      </a:r>
                      <a:r>
                        <a:rPr lang="en-US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체의 값을 복사하여 생성한다. 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pSp>
        <p:nvGrpSpPr>
          <p:cNvPr id="1223" name="Google Shape;1223;p76"/>
          <p:cNvGrpSpPr/>
          <p:nvPr/>
        </p:nvGrpSpPr>
        <p:grpSpPr>
          <a:xfrm>
            <a:off x="578080" y="4289106"/>
            <a:ext cx="7858180" cy="2164230"/>
            <a:chOff x="571472" y="3929066"/>
            <a:chExt cx="7858180" cy="2164230"/>
          </a:xfrm>
        </p:grpSpPr>
        <p:sp>
          <p:nvSpPr>
            <p:cNvPr id="1224" name="Google Shape;1224;p76"/>
            <p:cNvSpPr/>
            <p:nvPr/>
          </p:nvSpPr>
          <p:spPr>
            <a:xfrm>
              <a:off x="571472" y="3929066"/>
              <a:ext cx="3004248" cy="2164230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public class StringPool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String obj1 = "java";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String obj2 = "java";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String obj3 = "JavaEdu";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grpSp>
          <p:nvGrpSpPr>
            <p:cNvPr id="1225" name="Google Shape;1225;p76"/>
            <p:cNvGrpSpPr/>
            <p:nvPr/>
          </p:nvGrpSpPr>
          <p:grpSpPr>
            <a:xfrm>
              <a:off x="3656038" y="3929066"/>
              <a:ext cx="4773614" cy="2143140"/>
              <a:chOff x="3656038" y="3929066"/>
              <a:chExt cx="4773614" cy="2143140"/>
            </a:xfrm>
          </p:grpSpPr>
          <p:grpSp>
            <p:nvGrpSpPr>
              <p:cNvPr id="1226" name="Google Shape;1226;p76"/>
              <p:cNvGrpSpPr/>
              <p:nvPr/>
            </p:nvGrpSpPr>
            <p:grpSpPr>
              <a:xfrm>
                <a:off x="3656038" y="3929066"/>
                <a:ext cx="4773614" cy="2143140"/>
                <a:chOff x="3656038" y="3929066"/>
                <a:chExt cx="4773614" cy="2143140"/>
              </a:xfrm>
            </p:grpSpPr>
            <p:sp>
              <p:nvSpPr>
                <p:cNvPr id="1227" name="Google Shape;1227;p76"/>
                <p:cNvSpPr/>
                <p:nvPr/>
              </p:nvSpPr>
              <p:spPr>
                <a:xfrm>
                  <a:off x="3656038" y="4357694"/>
                  <a:ext cx="1600989" cy="1714512"/>
                </a:xfrm>
                <a:prstGeom prst="rect">
                  <a:avLst/>
                </a:prstGeom>
                <a:solidFill>
                  <a:srgbClr val="FFF2CC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76200" rotWithShape="0" algn="ctr" dir="2700000" dist="76200">
                    <a:srgbClr val="000000">
                      <a:alpha val="48235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228" name="Google Shape;1228;p76"/>
                <p:cNvSpPr/>
                <p:nvPr/>
              </p:nvSpPr>
              <p:spPr>
                <a:xfrm>
                  <a:off x="3656038" y="3929066"/>
                  <a:ext cx="1600989" cy="354727"/>
                </a:xfrm>
                <a:prstGeom prst="round2SameRect">
                  <a:avLst>
                    <a:gd fmla="val 16667" name="adj1"/>
                    <a:gd fmla="val 0" name="adj2"/>
                  </a:avLst>
                </a:prstGeom>
                <a:solidFill>
                  <a:srgbClr val="FFF2CC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76200" rotWithShape="0" algn="ctr" dir="2700000" dist="76200">
                    <a:srgbClr val="000000">
                      <a:alpha val="48235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Method Area</a:t>
                  </a:r>
                  <a:endParaRPr b="1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229" name="Google Shape;1229;p76"/>
                <p:cNvSpPr/>
                <p:nvPr/>
              </p:nvSpPr>
              <p:spPr>
                <a:xfrm>
                  <a:off x="5227674" y="4357694"/>
                  <a:ext cx="1600989" cy="1714512"/>
                </a:xfrm>
                <a:prstGeom prst="rect">
                  <a:avLst/>
                </a:prstGeom>
                <a:solidFill>
                  <a:srgbClr val="FFF2CC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76200" rotWithShape="0" algn="ctr" dir="2700000" dist="76200">
                    <a:srgbClr val="000000">
                      <a:alpha val="48235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230" name="Google Shape;1230;p76"/>
                <p:cNvSpPr/>
                <p:nvPr/>
              </p:nvSpPr>
              <p:spPr>
                <a:xfrm>
                  <a:off x="5227674" y="3929066"/>
                  <a:ext cx="1600989" cy="354727"/>
                </a:xfrm>
                <a:prstGeom prst="round2SameRect">
                  <a:avLst>
                    <a:gd fmla="val 16667" name="adj1"/>
                    <a:gd fmla="val 0" name="adj2"/>
                  </a:avLst>
                </a:prstGeom>
                <a:solidFill>
                  <a:srgbClr val="FFF2CC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76200" rotWithShape="0" algn="ctr" dir="2700000" dist="76200">
                    <a:srgbClr val="000000">
                      <a:alpha val="48235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Stack</a:t>
                  </a:r>
                  <a:endParaRPr b="1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231" name="Google Shape;1231;p76"/>
                <p:cNvSpPr/>
                <p:nvPr/>
              </p:nvSpPr>
              <p:spPr>
                <a:xfrm>
                  <a:off x="6828663" y="4357694"/>
                  <a:ext cx="1600989" cy="1714512"/>
                </a:xfrm>
                <a:prstGeom prst="rect">
                  <a:avLst/>
                </a:prstGeom>
                <a:solidFill>
                  <a:srgbClr val="FFF2CC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76200" rotWithShape="0" algn="ctr" dir="2700000" dist="76200">
                    <a:srgbClr val="000000">
                      <a:alpha val="48235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232" name="Google Shape;1232;p76"/>
                <p:cNvSpPr/>
                <p:nvPr/>
              </p:nvSpPr>
              <p:spPr>
                <a:xfrm>
                  <a:off x="6828663" y="3929066"/>
                  <a:ext cx="1600989" cy="354727"/>
                </a:xfrm>
                <a:prstGeom prst="round2SameRect">
                  <a:avLst>
                    <a:gd fmla="val 16667" name="adj1"/>
                    <a:gd fmla="val 0" name="adj2"/>
                  </a:avLst>
                </a:prstGeom>
                <a:solidFill>
                  <a:srgbClr val="FFF2CC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76200" rotWithShape="0" algn="ctr" dir="2700000" dist="76200">
                    <a:srgbClr val="000000">
                      <a:alpha val="48235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Heap</a:t>
                  </a:r>
                  <a:endParaRPr b="1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  <p:grpSp>
            <p:nvGrpSpPr>
              <p:cNvPr id="1233" name="Google Shape;1233;p76"/>
              <p:cNvGrpSpPr/>
              <p:nvPr/>
            </p:nvGrpSpPr>
            <p:grpSpPr>
              <a:xfrm>
                <a:off x="5786446" y="4919674"/>
                <a:ext cx="2571768" cy="1009656"/>
                <a:chOff x="5786446" y="4919674"/>
                <a:chExt cx="2571768" cy="1009656"/>
              </a:xfrm>
            </p:grpSpPr>
            <p:grpSp>
              <p:nvGrpSpPr>
                <p:cNvPr id="1234" name="Google Shape;1234;p76"/>
                <p:cNvGrpSpPr/>
                <p:nvPr/>
              </p:nvGrpSpPr>
              <p:grpSpPr>
                <a:xfrm>
                  <a:off x="5786446" y="5072074"/>
                  <a:ext cx="785818" cy="857256"/>
                  <a:chOff x="5786446" y="5072074"/>
                  <a:chExt cx="785818" cy="857256"/>
                </a:xfrm>
              </p:grpSpPr>
              <p:sp>
                <p:nvSpPr>
                  <p:cNvPr id="1235" name="Google Shape;1235;p76"/>
                  <p:cNvSpPr/>
                  <p:nvPr/>
                </p:nvSpPr>
                <p:spPr>
                  <a:xfrm>
                    <a:off x="5786446" y="5643578"/>
                    <a:ext cx="785818" cy="285752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0" i="0" lang="en-US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obj1</a:t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236" name="Google Shape;1236;p76"/>
                  <p:cNvSpPr/>
                  <p:nvPr/>
                </p:nvSpPr>
                <p:spPr>
                  <a:xfrm>
                    <a:off x="5786446" y="5357826"/>
                    <a:ext cx="785818" cy="285752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0" i="0" lang="en-US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obj2</a:t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237" name="Google Shape;1237;p76"/>
                  <p:cNvSpPr/>
                  <p:nvPr/>
                </p:nvSpPr>
                <p:spPr>
                  <a:xfrm>
                    <a:off x="5786446" y="5072074"/>
                    <a:ext cx="785818" cy="285752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0" i="0" lang="en-US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obj3</a:t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</p:grpSp>
            <p:grpSp>
              <p:nvGrpSpPr>
                <p:cNvPr id="1238" name="Google Shape;1238;p76"/>
                <p:cNvGrpSpPr/>
                <p:nvPr/>
              </p:nvGrpSpPr>
              <p:grpSpPr>
                <a:xfrm>
                  <a:off x="6929454" y="4919674"/>
                  <a:ext cx="1428760" cy="1009656"/>
                  <a:chOff x="6929454" y="4919674"/>
                  <a:chExt cx="1428760" cy="1009656"/>
                </a:xfrm>
              </p:grpSpPr>
              <p:grpSp>
                <p:nvGrpSpPr>
                  <p:cNvPr id="1239" name="Google Shape;1239;p76"/>
                  <p:cNvGrpSpPr/>
                  <p:nvPr/>
                </p:nvGrpSpPr>
                <p:grpSpPr>
                  <a:xfrm>
                    <a:off x="6929454" y="4919674"/>
                    <a:ext cx="1428760" cy="1009656"/>
                    <a:chOff x="6929454" y="4919674"/>
                    <a:chExt cx="1428760" cy="1009656"/>
                  </a:xfrm>
                </p:grpSpPr>
                <p:sp>
                  <p:nvSpPr>
                    <p:cNvPr id="1240" name="Google Shape;1240;p76"/>
                    <p:cNvSpPr/>
                    <p:nvPr/>
                  </p:nvSpPr>
                  <p:spPr>
                    <a:xfrm>
                      <a:off x="6929454" y="5143512"/>
                      <a:ext cx="1428760" cy="785818"/>
                    </a:xfrm>
                    <a:prstGeom prst="rect">
                      <a:avLst/>
                    </a:prstGeom>
                    <a:solidFill>
                      <a:srgbClr val="F2F2F2"/>
                    </a:solidFill>
                    <a:ln cap="flat" cmpd="sng" w="12700">
                      <a:solidFill>
                        <a:srgbClr val="132E66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p:txBody>
                </p:sp>
                <p:sp>
                  <p:nvSpPr>
                    <p:cNvPr id="1241" name="Google Shape;1241;p76"/>
                    <p:cNvSpPr/>
                    <p:nvPr/>
                  </p:nvSpPr>
                  <p:spPr>
                    <a:xfrm>
                      <a:off x="7000892" y="4919674"/>
                      <a:ext cx="1285800" cy="214200"/>
                    </a:xfrm>
                    <a:prstGeom prst="rect">
                      <a:avLst/>
                    </a:prstGeom>
                    <a:solidFill>
                      <a:srgbClr val="F2F2F2"/>
                    </a:solidFill>
                    <a:ln cap="flat" cmpd="sng" w="12700">
                      <a:solidFill>
                        <a:srgbClr val="132E66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String pool</a:t>
                      </a:r>
                      <a:endParaRPr b="1" i="0" sz="13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p:txBody>
                </p:sp>
              </p:grpSp>
              <p:grpSp>
                <p:nvGrpSpPr>
                  <p:cNvPr id="1242" name="Google Shape;1242;p76"/>
                  <p:cNvGrpSpPr/>
                  <p:nvPr/>
                </p:nvGrpSpPr>
                <p:grpSpPr>
                  <a:xfrm>
                    <a:off x="7143768" y="5292738"/>
                    <a:ext cx="928694" cy="596904"/>
                    <a:chOff x="7143768" y="5292738"/>
                    <a:chExt cx="928694" cy="596904"/>
                  </a:xfrm>
                </p:grpSpPr>
                <p:grpSp>
                  <p:nvGrpSpPr>
                    <p:cNvPr id="1243" name="Google Shape;1243;p76"/>
                    <p:cNvGrpSpPr/>
                    <p:nvPr/>
                  </p:nvGrpSpPr>
                  <p:grpSpPr>
                    <a:xfrm>
                      <a:off x="7143768" y="5603890"/>
                      <a:ext cx="928694" cy="285752"/>
                      <a:chOff x="7143768" y="5603890"/>
                      <a:chExt cx="928694" cy="285752"/>
                    </a:xfrm>
                  </p:grpSpPr>
                  <p:sp>
                    <p:nvSpPr>
                      <p:cNvPr id="1244" name="Google Shape;1244;p76"/>
                      <p:cNvSpPr/>
                      <p:nvPr/>
                    </p:nvSpPr>
                    <p:spPr>
                      <a:xfrm>
                        <a:off x="7215206" y="5675328"/>
                        <a:ext cx="785818" cy="214314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 cap="flat" cmpd="sng" w="12700">
                        <a:solidFill>
                          <a:srgbClr val="132E66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0" spcFirstLastPara="1" rIns="0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300"/>
                          <a:buFont typeface="Arial"/>
                          <a:buNone/>
                        </a:pPr>
                        <a:r>
                          <a:rPr b="1" i="0" lang="en-US" sz="1300" u="none" cap="none" strike="noStrike">
                            <a:solidFill>
                              <a:srgbClr val="132E66"/>
                            </a:solidFill>
                            <a:latin typeface="Dotum"/>
                            <a:ea typeface="Dotum"/>
                            <a:cs typeface="Dotum"/>
                            <a:sym typeface="Dotum"/>
                          </a:rPr>
                          <a:t>"Java"</a:t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1245" name="Google Shape;1245;p76"/>
                      <p:cNvSpPr/>
                      <p:nvPr/>
                    </p:nvSpPr>
                    <p:spPr>
                      <a:xfrm>
                        <a:off x="7143768" y="5603890"/>
                        <a:ext cx="142876" cy="142876"/>
                      </a:xfrm>
                      <a:prstGeom prst="ellipse">
                        <a:avLst/>
                      </a:prstGeom>
                      <a:solidFill>
                        <a:srgbClr val="F2F2F2"/>
                      </a:solidFill>
                      <a:ln cap="flat" cmpd="sng" w="9525">
                        <a:solidFill>
                          <a:srgbClr val="132E66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1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1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  <p:sp>
                    <p:nvSpPr>
                      <p:cNvPr id="1246" name="Google Shape;1246;p76"/>
                      <p:cNvSpPr/>
                      <p:nvPr/>
                    </p:nvSpPr>
                    <p:spPr>
                      <a:xfrm>
                        <a:off x="7929586" y="5603890"/>
                        <a:ext cx="142876" cy="142876"/>
                      </a:xfrm>
                      <a:prstGeom prst="ellipse">
                        <a:avLst/>
                      </a:prstGeom>
                      <a:solidFill>
                        <a:srgbClr val="F2F2F2"/>
                      </a:solidFill>
                      <a:ln cap="flat" cmpd="sng" w="9525">
                        <a:solidFill>
                          <a:srgbClr val="132E66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1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1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</p:grpSp>
                <p:grpSp>
                  <p:nvGrpSpPr>
                    <p:cNvPr id="1247" name="Google Shape;1247;p76"/>
                    <p:cNvGrpSpPr/>
                    <p:nvPr/>
                  </p:nvGrpSpPr>
                  <p:grpSpPr>
                    <a:xfrm>
                      <a:off x="7143768" y="5292738"/>
                      <a:ext cx="928694" cy="285647"/>
                      <a:chOff x="7143768" y="5292738"/>
                      <a:chExt cx="928694" cy="285647"/>
                    </a:xfrm>
                  </p:grpSpPr>
                  <p:sp>
                    <p:nvSpPr>
                      <p:cNvPr id="1248" name="Google Shape;1248;p76"/>
                      <p:cNvSpPr/>
                      <p:nvPr/>
                    </p:nvSpPr>
                    <p:spPr>
                      <a:xfrm>
                        <a:off x="7215217" y="5364185"/>
                        <a:ext cx="785700" cy="214200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 cap="flat" cmpd="sng" w="12700">
                        <a:solidFill>
                          <a:srgbClr val="132E66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0" spcFirstLastPara="1" rIns="0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200"/>
                          <a:buFont typeface="Arial"/>
                          <a:buNone/>
                        </a:pPr>
                        <a:r>
                          <a:rPr b="1" i="0" lang="en-US" sz="1100" u="none" cap="none" strike="noStrike">
                            <a:solidFill>
                              <a:srgbClr val="132E66"/>
                            </a:solidFill>
                            <a:latin typeface="Dotum"/>
                            <a:ea typeface="Dotum"/>
                            <a:cs typeface="Dotum"/>
                            <a:sym typeface="Dotum"/>
                          </a:rPr>
                          <a:t>"JavaEdu"</a:t>
                        </a:r>
                        <a:endParaRPr b="0" i="0" sz="13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1249" name="Google Shape;1249;p76"/>
                      <p:cNvSpPr/>
                      <p:nvPr/>
                    </p:nvSpPr>
                    <p:spPr>
                      <a:xfrm>
                        <a:off x="7929586" y="5292738"/>
                        <a:ext cx="142876" cy="142876"/>
                      </a:xfrm>
                      <a:prstGeom prst="ellipse">
                        <a:avLst/>
                      </a:prstGeom>
                      <a:solidFill>
                        <a:srgbClr val="F2F2F2"/>
                      </a:solidFill>
                      <a:ln cap="flat" cmpd="sng" w="9525">
                        <a:solidFill>
                          <a:srgbClr val="132E66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1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1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  <p:sp>
                    <p:nvSpPr>
                      <p:cNvPr id="1250" name="Google Shape;1250;p76"/>
                      <p:cNvSpPr/>
                      <p:nvPr/>
                    </p:nvSpPr>
                    <p:spPr>
                      <a:xfrm>
                        <a:off x="7143768" y="5292738"/>
                        <a:ext cx="142876" cy="142876"/>
                      </a:xfrm>
                      <a:prstGeom prst="ellipse">
                        <a:avLst/>
                      </a:prstGeom>
                      <a:solidFill>
                        <a:srgbClr val="F2F2F2"/>
                      </a:solidFill>
                      <a:ln cap="flat" cmpd="sng" w="9525">
                        <a:solidFill>
                          <a:srgbClr val="132E66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1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1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251" name="Google Shape;1251;p76"/>
                <p:cNvGrpSpPr/>
                <p:nvPr/>
              </p:nvGrpSpPr>
              <p:grpSpPr>
                <a:xfrm>
                  <a:off x="6572264" y="5072074"/>
                  <a:ext cx="592352" cy="857256"/>
                  <a:chOff x="6572264" y="5072074"/>
                  <a:chExt cx="592352" cy="857256"/>
                </a:xfrm>
              </p:grpSpPr>
              <p:sp>
                <p:nvSpPr>
                  <p:cNvPr id="1252" name="Google Shape;1252;p76"/>
                  <p:cNvSpPr/>
                  <p:nvPr/>
                </p:nvSpPr>
                <p:spPr>
                  <a:xfrm>
                    <a:off x="6786578" y="5643578"/>
                    <a:ext cx="71438" cy="285752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253" name="Google Shape;1253;p76"/>
                  <p:cNvSpPr/>
                  <p:nvPr/>
                </p:nvSpPr>
                <p:spPr>
                  <a:xfrm>
                    <a:off x="6786578" y="5357826"/>
                    <a:ext cx="71438" cy="285752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254" name="Google Shape;1254;p76"/>
                  <p:cNvSpPr/>
                  <p:nvPr/>
                </p:nvSpPr>
                <p:spPr>
                  <a:xfrm>
                    <a:off x="6786578" y="5072074"/>
                    <a:ext cx="71438" cy="285752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cxnSp>
                <p:nvCxnSpPr>
                  <p:cNvPr id="1255" name="Google Shape;1255;p76"/>
                  <p:cNvCxnSpPr>
                    <a:stCxn id="1235" idx="3"/>
                    <a:endCxn id="1252" idx="1"/>
                  </p:cNvCxnSpPr>
                  <p:nvPr/>
                </p:nvCxnSpPr>
                <p:spPr>
                  <a:xfrm>
                    <a:off x="6572264" y="5786454"/>
                    <a:ext cx="214200" cy="0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rgbClr val="4A7DBA"/>
                    </a:solidFill>
                    <a:prstDash val="dash"/>
                    <a:round/>
                    <a:headEnd len="sm" w="sm" type="none"/>
                    <a:tailEnd len="sm" w="sm" type="stealth"/>
                  </a:ln>
                </p:spPr>
              </p:cxnSp>
              <p:cxnSp>
                <p:nvCxnSpPr>
                  <p:cNvPr id="1256" name="Google Shape;1256;p76"/>
                  <p:cNvCxnSpPr>
                    <a:stCxn id="1236" idx="3"/>
                    <a:endCxn id="1253" idx="1"/>
                  </p:cNvCxnSpPr>
                  <p:nvPr/>
                </p:nvCxnSpPr>
                <p:spPr>
                  <a:xfrm>
                    <a:off x="6572264" y="5500702"/>
                    <a:ext cx="214200" cy="0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rgbClr val="4A7DBA"/>
                    </a:solidFill>
                    <a:prstDash val="dash"/>
                    <a:round/>
                    <a:headEnd len="sm" w="sm" type="none"/>
                    <a:tailEnd len="sm" w="sm" type="stealth"/>
                  </a:ln>
                </p:spPr>
              </p:cxnSp>
              <p:cxnSp>
                <p:nvCxnSpPr>
                  <p:cNvPr id="1257" name="Google Shape;1257;p76"/>
                  <p:cNvCxnSpPr>
                    <a:stCxn id="1253" idx="3"/>
                    <a:endCxn id="1245" idx="1"/>
                  </p:cNvCxnSpPr>
                  <p:nvPr/>
                </p:nvCxnSpPr>
                <p:spPr>
                  <a:xfrm>
                    <a:off x="6858016" y="5500702"/>
                    <a:ext cx="306600" cy="124200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rgbClr val="4A7DBA"/>
                    </a:solidFill>
                    <a:prstDash val="dash"/>
                    <a:round/>
                    <a:headEnd len="sm" w="sm" type="none"/>
                    <a:tailEnd len="sm" w="sm" type="stealth"/>
                  </a:ln>
                </p:spPr>
              </p:cxnSp>
              <p:cxnSp>
                <p:nvCxnSpPr>
                  <p:cNvPr id="1258" name="Google Shape;1258;p76"/>
                  <p:cNvCxnSpPr>
                    <a:stCxn id="1252" idx="3"/>
                    <a:endCxn id="1245" idx="3"/>
                  </p:cNvCxnSpPr>
                  <p:nvPr/>
                </p:nvCxnSpPr>
                <p:spPr>
                  <a:xfrm flipH="1" rot="10800000">
                    <a:off x="6858016" y="5725854"/>
                    <a:ext cx="306600" cy="60600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rgbClr val="4A7DBA"/>
                    </a:solidFill>
                    <a:prstDash val="dash"/>
                    <a:round/>
                    <a:headEnd len="sm" w="sm" type="none"/>
                    <a:tailEnd len="sm" w="sm" type="stealth"/>
                  </a:ln>
                </p:spPr>
              </p:cxnSp>
              <p:cxnSp>
                <p:nvCxnSpPr>
                  <p:cNvPr id="1259" name="Google Shape;1259;p76"/>
                  <p:cNvCxnSpPr>
                    <a:stCxn id="1237" idx="3"/>
                    <a:endCxn id="1254" idx="1"/>
                  </p:cNvCxnSpPr>
                  <p:nvPr/>
                </p:nvCxnSpPr>
                <p:spPr>
                  <a:xfrm>
                    <a:off x="6572264" y="5214950"/>
                    <a:ext cx="214200" cy="0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rgbClr val="4A7DBA"/>
                    </a:solidFill>
                    <a:prstDash val="dash"/>
                    <a:round/>
                    <a:headEnd len="sm" w="sm" type="none"/>
                    <a:tailEnd len="sm" w="sm" type="stealth"/>
                  </a:ln>
                </p:spPr>
              </p:cxnSp>
              <p:cxnSp>
                <p:nvCxnSpPr>
                  <p:cNvPr id="1260" name="Google Shape;1260;p76"/>
                  <p:cNvCxnSpPr>
                    <a:stCxn id="1254" idx="3"/>
                    <a:endCxn id="1250" idx="2"/>
                  </p:cNvCxnSpPr>
                  <p:nvPr/>
                </p:nvCxnSpPr>
                <p:spPr>
                  <a:xfrm>
                    <a:off x="6858016" y="5214950"/>
                    <a:ext cx="285900" cy="149100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rgbClr val="4A7DBA"/>
                    </a:solidFill>
                    <a:prstDash val="dash"/>
                    <a:round/>
                    <a:headEnd len="sm" w="sm" type="none"/>
                    <a:tailEnd len="sm" w="sm" type="stealth"/>
                  </a:ln>
                </p:spPr>
              </p:cxnSp>
            </p:grpSp>
          </p:grpSp>
        </p:grpSp>
      </p:grpSp>
      <p:sp>
        <p:nvSpPr>
          <p:cNvPr id="1261" name="Google Shape;1261;p76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43</a:t>
            </a: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-1. String 특징 - 메모리구조 </a:t>
            </a:r>
            <a:r>
              <a:rPr b="1" i="0" lang="en-US" sz="22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(2/3)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76"/>
          <p:cNvSpPr txBox="1"/>
          <p:nvPr/>
        </p:nvSpPr>
        <p:spPr>
          <a:xfrm>
            <a:off x="7107125" y="5583900"/>
            <a:ext cx="224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</a:t>
            </a:r>
            <a:endParaRPr b="0" i="0" sz="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3" name="Google Shape;1263;p76"/>
          <p:cNvSpPr txBox="1"/>
          <p:nvPr/>
        </p:nvSpPr>
        <p:spPr>
          <a:xfrm>
            <a:off x="7107125" y="5888700"/>
            <a:ext cx="224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</a:t>
            </a:r>
            <a:endParaRPr b="0" i="0" sz="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4" name="Google Shape;1264;p76"/>
          <p:cNvSpPr txBox="1"/>
          <p:nvPr/>
        </p:nvSpPr>
        <p:spPr>
          <a:xfrm>
            <a:off x="7892263" y="5892556"/>
            <a:ext cx="224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</a:t>
            </a:r>
            <a:endParaRPr b="0" i="0" sz="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5" name="Google Shape;1265;p76"/>
          <p:cNvSpPr txBox="1"/>
          <p:nvPr/>
        </p:nvSpPr>
        <p:spPr>
          <a:xfrm>
            <a:off x="7892263" y="5587756"/>
            <a:ext cx="224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H</a:t>
            </a:r>
            <a:endParaRPr b="0" i="0" sz="6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7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272" name="Google Shape;1272;p77"/>
          <p:cNvSpPr txBox="1"/>
          <p:nvPr>
            <p:ph idx="4294967295" type="body"/>
          </p:nvPr>
        </p:nvSpPr>
        <p:spPr>
          <a:xfrm>
            <a:off x="914400" y="1268413"/>
            <a:ext cx="8229600" cy="49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new 사용하여 객체를 생성의 경우 메모리 구조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rgbClr val="132E66"/>
              </a:solidFill>
            </a:endParaRPr>
          </a:p>
        </p:txBody>
      </p:sp>
      <p:sp>
        <p:nvSpPr>
          <p:cNvPr id="1273" name="Google Shape;1273;p77"/>
          <p:cNvSpPr/>
          <p:nvPr/>
        </p:nvSpPr>
        <p:spPr>
          <a:xfrm>
            <a:off x="0" y="6587142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1274" name="Google Shape;1274;p77"/>
          <p:cNvGrpSpPr/>
          <p:nvPr/>
        </p:nvGrpSpPr>
        <p:grpSpPr>
          <a:xfrm>
            <a:off x="571472" y="1786496"/>
            <a:ext cx="7858180" cy="2214578"/>
            <a:chOff x="571472" y="1714488"/>
            <a:chExt cx="7858180" cy="2214578"/>
          </a:xfrm>
        </p:grpSpPr>
        <p:sp>
          <p:nvSpPr>
            <p:cNvPr id="1275" name="Google Shape;1275;p77"/>
            <p:cNvSpPr/>
            <p:nvPr/>
          </p:nvSpPr>
          <p:spPr>
            <a:xfrm>
              <a:off x="571472" y="1714488"/>
              <a:ext cx="3000396" cy="2214578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public class StringPool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String obj1 = "java";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String str = new String("java");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grpSp>
          <p:nvGrpSpPr>
            <p:cNvPr id="1276" name="Google Shape;1276;p77"/>
            <p:cNvGrpSpPr/>
            <p:nvPr/>
          </p:nvGrpSpPr>
          <p:grpSpPr>
            <a:xfrm>
              <a:off x="3656038" y="1714488"/>
              <a:ext cx="4773614" cy="2143140"/>
              <a:chOff x="3656038" y="1714488"/>
              <a:chExt cx="4773614" cy="2143140"/>
            </a:xfrm>
          </p:grpSpPr>
          <p:grpSp>
            <p:nvGrpSpPr>
              <p:cNvPr id="1277" name="Google Shape;1277;p77"/>
              <p:cNvGrpSpPr/>
              <p:nvPr/>
            </p:nvGrpSpPr>
            <p:grpSpPr>
              <a:xfrm>
                <a:off x="3656038" y="1714488"/>
                <a:ext cx="4773614" cy="2143140"/>
                <a:chOff x="3656038" y="1714488"/>
                <a:chExt cx="4773614" cy="2143140"/>
              </a:xfrm>
            </p:grpSpPr>
            <p:sp>
              <p:nvSpPr>
                <p:cNvPr id="1278" name="Google Shape;1278;p77"/>
                <p:cNvSpPr/>
                <p:nvPr/>
              </p:nvSpPr>
              <p:spPr>
                <a:xfrm>
                  <a:off x="3656038" y="2143116"/>
                  <a:ext cx="1600989" cy="1714512"/>
                </a:xfrm>
                <a:prstGeom prst="rect">
                  <a:avLst/>
                </a:prstGeom>
                <a:solidFill>
                  <a:srgbClr val="FFF2CC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76200" rotWithShape="0" algn="ctr" dir="2700000" dist="76200">
                    <a:srgbClr val="000000">
                      <a:alpha val="48235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279" name="Google Shape;1279;p77"/>
                <p:cNvSpPr/>
                <p:nvPr/>
              </p:nvSpPr>
              <p:spPr>
                <a:xfrm>
                  <a:off x="3656038" y="1714488"/>
                  <a:ext cx="1600989" cy="354727"/>
                </a:xfrm>
                <a:prstGeom prst="round2SameRect">
                  <a:avLst>
                    <a:gd fmla="val 16667" name="adj1"/>
                    <a:gd fmla="val 0" name="adj2"/>
                  </a:avLst>
                </a:prstGeom>
                <a:solidFill>
                  <a:srgbClr val="FFF2CC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76200" rotWithShape="0" algn="ctr" dir="2700000" dist="76200">
                    <a:srgbClr val="000000">
                      <a:alpha val="48235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Method Area</a:t>
                  </a:r>
                  <a:endParaRPr b="1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280" name="Google Shape;1280;p77"/>
                <p:cNvSpPr/>
                <p:nvPr/>
              </p:nvSpPr>
              <p:spPr>
                <a:xfrm>
                  <a:off x="5227674" y="2143116"/>
                  <a:ext cx="1600989" cy="1714512"/>
                </a:xfrm>
                <a:prstGeom prst="rect">
                  <a:avLst/>
                </a:prstGeom>
                <a:solidFill>
                  <a:srgbClr val="FFF2CC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76200" rotWithShape="0" algn="ctr" dir="2700000" dist="76200">
                    <a:srgbClr val="000000">
                      <a:alpha val="48235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281" name="Google Shape;1281;p77"/>
                <p:cNvSpPr/>
                <p:nvPr/>
              </p:nvSpPr>
              <p:spPr>
                <a:xfrm>
                  <a:off x="5227674" y="1714488"/>
                  <a:ext cx="1600989" cy="354727"/>
                </a:xfrm>
                <a:prstGeom prst="round2SameRect">
                  <a:avLst>
                    <a:gd fmla="val 16667" name="adj1"/>
                    <a:gd fmla="val 0" name="adj2"/>
                  </a:avLst>
                </a:prstGeom>
                <a:solidFill>
                  <a:srgbClr val="FFF2CC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76200" rotWithShape="0" algn="ctr" dir="2700000" dist="76200">
                    <a:srgbClr val="000000">
                      <a:alpha val="48235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Stack</a:t>
                  </a:r>
                  <a:endParaRPr b="1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282" name="Google Shape;1282;p77"/>
                <p:cNvSpPr/>
                <p:nvPr/>
              </p:nvSpPr>
              <p:spPr>
                <a:xfrm>
                  <a:off x="6828663" y="2143116"/>
                  <a:ext cx="1600989" cy="1714512"/>
                </a:xfrm>
                <a:prstGeom prst="rect">
                  <a:avLst/>
                </a:prstGeom>
                <a:solidFill>
                  <a:srgbClr val="FFF2CC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76200" rotWithShape="0" algn="ctr" dir="2700000" dist="76200">
                    <a:srgbClr val="000000">
                      <a:alpha val="48235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283" name="Google Shape;1283;p77"/>
                <p:cNvSpPr/>
                <p:nvPr/>
              </p:nvSpPr>
              <p:spPr>
                <a:xfrm>
                  <a:off x="6828663" y="1714488"/>
                  <a:ext cx="1600989" cy="354727"/>
                </a:xfrm>
                <a:prstGeom prst="round2SameRect">
                  <a:avLst>
                    <a:gd fmla="val 16667" name="adj1"/>
                    <a:gd fmla="val 0" name="adj2"/>
                  </a:avLst>
                </a:prstGeom>
                <a:solidFill>
                  <a:srgbClr val="FFF2CC"/>
                </a:solidFill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76200" rotWithShape="0" algn="ctr" dir="2700000" dist="76200">
                    <a:srgbClr val="000000">
                      <a:alpha val="48235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Heap</a:t>
                  </a:r>
                  <a:endParaRPr b="1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  <p:grpSp>
            <p:nvGrpSpPr>
              <p:cNvPr id="1284" name="Google Shape;1284;p77"/>
              <p:cNvGrpSpPr/>
              <p:nvPr/>
            </p:nvGrpSpPr>
            <p:grpSpPr>
              <a:xfrm>
                <a:off x="5786446" y="2357430"/>
                <a:ext cx="2571768" cy="1357322"/>
                <a:chOff x="5786446" y="2357430"/>
                <a:chExt cx="2571768" cy="1357322"/>
              </a:xfrm>
            </p:grpSpPr>
            <p:grpSp>
              <p:nvGrpSpPr>
                <p:cNvPr id="1285" name="Google Shape;1285;p77"/>
                <p:cNvGrpSpPr/>
                <p:nvPr/>
              </p:nvGrpSpPr>
              <p:grpSpPr>
                <a:xfrm>
                  <a:off x="5786446" y="3143248"/>
                  <a:ext cx="785818" cy="571504"/>
                  <a:chOff x="5786446" y="3143248"/>
                  <a:chExt cx="785818" cy="571504"/>
                </a:xfrm>
              </p:grpSpPr>
              <p:sp>
                <p:nvSpPr>
                  <p:cNvPr id="1286" name="Google Shape;1286;p77"/>
                  <p:cNvSpPr/>
                  <p:nvPr/>
                </p:nvSpPr>
                <p:spPr>
                  <a:xfrm>
                    <a:off x="5786446" y="3429000"/>
                    <a:ext cx="785818" cy="285752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0" i="0" lang="en-US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obj1</a:t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287" name="Google Shape;1287;p77"/>
                  <p:cNvSpPr/>
                  <p:nvPr/>
                </p:nvSpPr>
                <p:spPr>
                  <a:xfrm>
                    <a:off x="5786446" y="3143248"/>
                    <a:ext cx="785818" cy="285752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0" i="0" lang="en-US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str</a:t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</p:grpSp>
            <p:grpSp>
              <p:nvGrpSpPr>
                <p:cNvPr id="1288" name="Google Shape;1288;p77"/>
                <p:cNvGrpSpPr/>
                <p:nvPr/>
              </p:nvGrpSpPr>
              <p:grpSpPr>
                <a:xfrm>
                  <a:off x="6572264" y="2428982"/>
                  <a:ext cx="571652" cy="1285770"/>
                  <a:chOff x="6572264" y="2428982"/>
                  <a:chExt cx="571652" cy="1285770"/>
                </a:xfrm>
              </p:grpSpPr>
              <p:sp>
                <p:nvSpPr>
                  <p:cNvPr id="1289" name="Google Shape;1289;p77"/>
                  <p:cNvSpPr/>
                  <p:nvPr/>
                </p:nvSpPr>
                <p:spPr>
                  <a:xfrm>
                    <a:off x="6786578" y="3429000"/>
                    <a:ext cx="71438" cy="285752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290" name="Google Shape;1290;p77"/>
                  <p:cNvSpPr/>
                  <p:nvPr/>
                </p:nvSpPr>
                <p:spPr>
                  <a:xfrm>
                    <a:off x="6786578" y="2500306"/>
                    <a:ext cx="71438" cy="285752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cxnSp>
                <p:nvCxnSpPr>
                  <p:cNvPr id="1291" name="Google Shape;1291;p77"/>
                  <p:cNvCxnSpPr>
                    <a:stCxn id="1286" idx="3"/>
                    <a:endCxn id="1289" idx="1"/>
                  </p:cNvCxnSpPr>
                  <p:nvPr/>
                </p:nvCxnSpPr>
                <p:spPr>
                  <a:xfrm>
                    <a:off x="6572264" y="3571876"/>
                    <a:ext cx="214200" cy="0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rgbClr val="4A7DBA"/>
                    </a:solidFill>
                    <a:prstDash val="dash"/>
                    <a:round/>
                    <a:headEnd len="sm" w="sm" type="none"/>
                    <a:tailEnd len="sm" w="sm" type="stealth"/>
                  </a:ln>
                </p:spPr>
              </p:cxnSp>
              <p:cxnSp>
                <p:nvCxnSpPr>
                  <p:cNvPr id="1292" name="Google Shape;1292;p77"/>
                  <p:cNvCxnSpPr>
                    <a:stCxn id="1287" idx="3"/>
                    <a:endCxn id="1290" idx="1"/>
                  </p:cNvCxnSpPr>
                  <p:nvPr/>
                </p:nvCxnSpPr>
                <p:spPr>
                  <a:xfrm flipH="1" rot="10800000">
                    <a:off x="6572264" y="2643224"/>
                    <a:ext cx="214200" cy="642900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rgbClr val="4A7DBA"/>
                    </a:solidFill>
                    <a:prstDash val="dash"/>
                    <a:round/>
                    <a:headEnd len="sm" w="sm" type="none"/>
                    <a:tailEnd len="sm" w="sm" type="stealth"/>
                  </a:ln>
                </p:spPr>
              </p:cxnSp>
              <p:cxnSp>
                <p:nvCxnSpPr>
                  <p:cNvPr id="1293" name="Google Shape;1293;p77"/>
                  <p:cNvCxnSpPr>
                    <a:stCxn id="1290" idx="3"/>
                    <a:endCxn id="1294" idx="1"/>
                  </p:cNvCxnSpPr>
                  <p:nvPr/>
                </p:nvCxnSpPr>
                <p:spPr>
                  <a:xfrm flipH="1" rot="10800000">
                    <a:off x="6858016" y="2428982"/>
                    <a:ext cx="285900" cy="214200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rgbClr val="4A7DBA"/>
                    </a:solidFill>
                    <a:prstDash val="dash"/>
                    <a:round/>
                    <a:headEnd len="sm" w="sm" type="none"/>
                    <a:tailEnd len="sm" w="sm" type="stealth"/>
                  </a:ln>
                </p:spPr>
              </p:cxnSp>
              <p:cxnSp>
                <p:nvCxnSpPr>
                  <p:cNvPr id="1295" name="Google Shape;1295;p77"/>
                  <p:cNvCxnSpPr>
                    <a:stCxn id="1289" idx="3"/>
                    <a:endCxn id="1296" idx="1"/>
                  </p:cNvCxnSpPr>
                  <p:nvPr/>
                </p:nvCxnSpPr>
                <p:spPr>
                  <a:xfrm flipH="1" rot="10800000">
                    <a:off x="6858016" y="3316576"/>
                    <a:ext cx="285900" cy="255300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rgbClr val="4A7DBA"/>
                    </a:solidFill>
                    <a:prstDash val="dash"/>
                    <a:round/>
                    <a:headEnd len="sm" w="sm" type="none"/>
                    <a:tailEnd len="sm" w="sm" type="stealth"/>
                  </a:ln>
                </p:spPr>
              </p:cxnSp>
            </p:grpSp>
            <p:grpSp>
              <p:nvGrpSpPr>
                <p:cNvPr id="1297" name="Google Shape;1297;p77"/>
                <p:cNvGrpSpPr/>
                <p:nvPr/>
              </p:nvGrpSpPr>
              <p:grpSpPr>
                <a:xfrm>
                  <a:off x="6929454" y="2357430"/>
                  <a:ext cx="1428760" cy="1357322"/>
                  <a:chOff x="6929454" y="2357430"/>
                  <a:chExt cx="1428760" cy="1357322"/>
                </a:xfrm>
              </p:grpSpPr>
              <p:grpSp>
                <p:nvGrpSpPr>
                  <p:cNvPr id="1298" name="Google Shape;1298;p77"/>
                  <p:cNvGrpSpPr/>
                  <p:nvPr/>
                </p:nvGrpSpPr>
                <p:grpSpPr>
                  <a:xfrm>
                    <a:off x="6929454" y="2857496"/>
                    <a:ext cx="1428760" cy="857256"/>
                    <a:chOff x="6929454" y="2857496"/>
                    <a:chExt cx="1428760" cy="857256"/>
                  </a:xfrm>
                </p:grpSpPr>
                <p:sp>
                  <p:nvSpPr>
                    <p:cNvPr id="1299" name="Google Shape;1299;p77"/>
                    <p:cNvSpPr/>
                    <p:nvPr/>
                  </p:nvSpPr>
                  <p:spPr>
                    <a:xfrm>
                      <a:off x="6929454" y="2928934"/>
                      <a:ext cx="1428760" cy="785818"/>
                    </a:xfrm>
                    <a:prstGeom prst="rect">
                      <a:avLst/>
                    </a:prstGeom>
                    <a:solidFill>
                      <a:srgbClr val="F2F2F2"/>
                    </a:solidFill>
                    <a:ln cap="flat" cmpd="sng" w="12700">
                      <a:solidFill>
                        <a:srgbClr val="132E66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p:txBody>
                </p:sp>
                <p:sp>
                  <p:nvSpPr>
                    <p:cNvPr id="1300" name="Google Shape;1300;p77"/>
                    <p:cNvSpPr/>
                    <p:nvPr/>
                  </p:nvSpPr>
                  <p:spPr>
                    <a:xfrm>
                      <a:off x="7000892" y="2857496"/>
                      <a:ext cx="1285884" cy="214314"/>
                    </a:xfrm>
                    <a:prstGeom prst="rect">
                      <a:avLst/>
                    </a:prstGeom>
                    <a:solidFill>
                      <a:srgbClr val="F2F2F2"/>
                    </a:solidFill>
                    <a:ln cap="flat" cmpd="sng" w="12700">
                      <a:solidFill>
                        <a:srgbClr val="132E66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String pool</a:t>
                      </a:r>
                      <a:endParaRPr b="1" i="0" sz="13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p:txBody>
                </p:sp>
              </p:grpSp>
              <p:grpSp>
                <p:nvGrpSpPr>
                  <p:cNvPr id="1301" name="Google Shape;1301;p77"/>
                  <p:cNvGrpSpPr/>
                  <p:nvPr/>
                </p:nvGrpSpPr>
                <p:grpSpPr>
                  <a:xfrm>
                    <a:off x="7143768" y="2357430"/>
                    <a:ext cx="1071590" cy="1214446"/>
                    <a:chOff x="7143768" y="2357430"/>
                    <a:chExt cx="1071590" cy="1214446"/>
                  </a:xfrm>
                </p:grpSpPr>
                <p:grpSp>
                  <p:nvGrpSpPr>
                    <p:cNvPr id="1302" name="Google Shape;1302;p77"/>
                    <p:cNvGrpSpPr/>
                    <p:nvPr/>
                  </p:nvGrpSpPr>
                  <p:grpSpPr>
                    <a:xfrm>
                      <a:off x="7143768" y="3245009"/>
                      <a:ext cx="1071590" cy="326867"/>
                      <a:chOff x="7143768" y="3245009"/>
                      <a:chExt cx="1071590" cy="326867"/>
                    </a:xfrm>
                  </p:grpSpPr>
                  <p:sp>
                    <p:nvSpPr>
                      <p:cNvPr id="1303" name="Google Shape;1303;p77"/>
                      <p:cNvSpPr/>
                      <p:nvPr/>
                    </p:nvSpPr>
                    <p:spPr>
                      <a:xfrm>
                        <a:off x="7286644" y="3357562"/>
                        <a:ext cx="785818" cy="214314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 cap="flat" cmpd="sng" w="12700">
                        <a:solidFill>
                          <a:srgbClr val="132E66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0" spcFirstLastPara="1" rIns="0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200"/>
                          <a:buFont typeface="Arial"/>
                          <a:buNone/>
                        </a:pPr>
                        <a:r>
                          <a:rPr b="1" i="0" lang="en-US" sz="1200" u="none" cap="none" strike="noStrike">
                            <a:solidFill>
                              <a:srgbClr val="132E66"/>
                            </a:solidFill>
                            <a:latin typeface="Dotum"/>
                            <a:ea typeface="Dotum"/>
                            <a:cs typeface="Dotum"/>
                            <a:sym typeface="Dotum"/>
                          </a:rPr>
                          <a:t>"Java"</a:t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1296" name="Google Shape;1296;p77"/>
                      <p:cNvSpPr/>
                      <p:nvPr/>
                    </p:nvSpPr>
                    <p:spPr>
                      <a:xfrm>
                        <a:off x="7143768" y="3245009"/>
                        <a:ext cx="357210" cy="142884"/>
                      </a:xfrm>
                      <a:prstGeom prst="flowChartTerminator">
                        <a:avLst/>
                      </a:prstGeom>
                      <a:solidFill>
                        <a:srgbClr val="F2F2F2"/>
                      </a:solidFill>
                      <a:ln cap="flat" cmpd="sng" w="12700">
                        <a:solidFill>
                          <a:srgbClr val="132E66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0" spcFirstLastPara="1" rIns="0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000"/>
                          <a:buFont typeface="Arial"/>
                          <a:buNone/>
                        </a:pPr>
                        <a:r>
                          <a:rPr b="0" i="0" lang="en-US" sz="1000" u="none" cap="none" strike="noStrike">
                            <a:solidFill>
                              <a:srgbClr val="132E66"/>
                            </a:solidFill>
                            <a:latin typeface="Dotum"/>
                            <a:ea typeface="Dotum"/>
                            <a:cs typeface="Dotum"/>
                            <a:sym typeface="Dotum"/>
                          </a:rPr>
                          <a:t>r:01</a:t>
                        </a:r>
                        <a:endParaRPr b="0" i="0" sz="10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  <p:sp>
                    <p:nvSpPr>
                      <p:cNvPr id="1304" name="Google Shape;1304;p77"/>
                      <p:cNvSpPr/>
                      <p:nvPr/>
                    </p:nvSpPr>
                    <p:spPr>
                      <a:xfrm>
                        <a:off x="7858148" y="3245009"/>
                        <a:ext cx="357210" cy="142884"/>
                      </a:xfrm>
                      <a:prstGeom prst="flowChartTerminator">
                        <a:avLst/>
                      </a:prstGeom>
                      <a:solidFill>
                        <a:srgbClr val="F2F2F2"/>
                      </a:solidFill>
                      <a:ln cap="flat" cmpd="sng" w="12700">
                        <a:solidFill>
                          <a:srgbClr val="132E66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0" spcFirstLastPara="1" rIns="0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000"/>
                          <a:buFont typeface="Arial"/>
                          <a:buNone/>
                        </a:pPr>
                        <a:r>
                          <a:rPr b="1" i="0" lang="en-US" sz="1000" u="none" cap="none" strike="noStrike">
                            <a:solidFill>
                              <a:schemeClr val="accent2"/>
                            </a:solidFill>
                            <a:latin typeface="Dotum"/>
                            <a:ea typeface="Dotum"/>
                            <a:cs typeface="Dotum"/>
                            <a:sym typeface="Dotum"/>
                          </a:rPr>
                          <a:t>h:01</a:t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1305" name="Google Shape;1305;p77"/>
                    <p:cNvGrpSpPr/>
                    <p:nvPr/>
                  </p:nvGrpSpPr>
                  <p:grpSpPr>
                    <a:xfrm>
                      <a:off x="7143768" y="2357430"/>
                      <a:ext cx="1071570" cy="357190"/>
                      <a:chOff x="7143768" y="2357430"/>
                      <a:chExt cx="1071570" cy="357190"/>
                    </a:xfrm>
                  </p:grpSpPr>
                  <p:sp>
                    <p:nvSpPr>
                      <p:cNvPr id="1306" name="Google Shape;1306;p77"/>
                      <p:cNvSpPr/>
                      <p:nvPr/>
                    </p:nvSpPr>
                    <p:spPr>
                      <a:xfrm>
                        <a:off x="7286644" y="2428868"/>
                        <a:ext cx="785818" cy="285752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 cap="flat" cmpd="sng" w="12700">
                        <a:solidFill>
                          <a:srgbClr val="132E66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0" spcFirstLastPara="1" rIns="0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  <p:sp>
                    <p:nvSpPr>
                      <p:cNvPr id="1294" name="Google Shape;1294;p77"/>
                      <p:cNvSpPr/>
                      <p:nvPr/>
                    </p:nvSpPr>
                    <p:spPr>
                      <a:xfrm>
                        <a:off x="7143768" y="2357430"/>
                        <a:ext cx="357190" cy="142876"/>
                      </a:xfrm>
                      <a:prstGeom prst="flowChartTerminator">
                        <a:avLst/>
                      </a:prstGeom>
                      <a:solidFill>
                        <a:srgbClr val="F2F2F2"/>
                      </a:solidFill>
                      <a:ln cap="flat" cmpd="sng" w="12700">
                        <a:solidFill>
                          <a:srgbClr val="132E66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0" spcFirstLastPara="1" rIns="0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000"/>
                          <a:buFont typeface="Arial"/>
                          <a:buNone/>
                        </a:pPr>
                        <a:r>
                          <a:rPr b="0" i="0" lang="en-US" sz="1000" u="none" cap="none" strike="noStrike">
                            <a:solidFill>
                              <a:srgbClr val="132E66"/>
                            </a:solidFill>
                            <a:latin typeface="Dotum"/>
                            <a:ea typeface="Dotum"/>
                            <a:cs typeface="Dotum"/>
                            <a:sym typeface="Dotum"/>
                          </a:rPr>
                          <a:t>r:02</a:t>
                        </a:r>
                        <a:endParaRPr b="0" i="0" sz="10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  <p:sp>
                    <p:nvSpPr>
                      <p:cNvPr id="1307" name="Google Shape;1307;p77"/>
                      <p:cNvSpPr/>
                      <p:nvPr/>
                    </p:nvSpPr>
                    <p:spPr>
                      <a:xfrm>
                        <a:off x="7858148" y="2357430"/>
                        <a:ext cx="357190" cy="142876"/>
                      </a:xfrm>
                      <a:prstGeom prst="flowChartTerminator">
                        <a:avLst/>
                      </a:prstGeom>
                      <a:solidFill>
                        <a:srgbClr val="F2F2F2"/>
                      </a:solidFill>
                      <a:ln cap="flat" cmpd="sng" w="12700">
                        <a:solidFill>
                          <a:srgbClr val="132E66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0" spcFirstLastPara="1" rIns="0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000"/>
                          <a:buFont typeface="Arial"/>
                          <a:buNone/>
                        </a:pPr>
                        <a:r>
                          <a:rPr b="1" i="0" lang="en-US" sz="1000" u="none" cap="none" strike="noStrike">
                            <a:solidFill>
                              <a:schemeClr val="accent2"/>
                            </a:solidFill>
                            <a:latin typeface="Dotum"/>
                            <a:ea typeface="Dotum"/>
                            <a:cs typeface="Dotum"/>
                            <a:sym typeface="Dotum"/>
                          </a:rPr>
                          <a:t>h:01</a:t>
                        </a:r>
                        <a:endParaRPr b="1" i="0" sz="1000" u="none" cap="none" strike="noStrike">
                          <a:solidFill>
                            <a:schemeClr val="accent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  <p:sp>
                    <p:nvSpPr>
                      <p:cNvPr id="1308" name="Google Shape;1308;p77"/>
                      <p:cNvSpPr/>
                      <p:nvPr/>
                    </p:nvSpPr>
                    <p:spPr>
                      <a:xfrm>
                        <a:off x="7500958" y="2500306"/>
                        <a:ext cx="357190" cy="142876"/>
                      </a:xfrm>
                      <a:prstGeom prst="flowChartTerminator">
                        <a:avLst/>
                      </a:prstGeom>
                      <a:solidFill>
                        <a:srgbClr val="F2F2F2"/>
                      </a:solidFill>
                      <a:ln cap="flat" cmpd="sng" w="12700">
                        <a:solidFill>
                          <a:srgbClr val="132E66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ctr" bIns="45700" lIns="0" spcFirstLastPara="1" rIns="0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000"/>
                          <a:buFont typeface="Arial"/>
                          <a:buNone/>
                        </a:pPr>
                        <a:r>
                          <a:rPr lang="en-US" sz="1000">
                            <a:solidFill>
                              <a:srgbClr val="132E66"/>
                            </a:solidFill>
                            <a:latin typeface="Dotum"/>
                            <a:ea typeface="Dotum"/>
                            <a:cs typeface="Dotum"/>
                            <a:sym typeface="Dotum"/>
                          </a:rPr>
                          <a:t>“java”</a:t>
                        </a:r>
                        <a:endParaRPr b="0" i="0" sz="10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endParaRPr>
                      </a:p>
                    </p:txBody>
                  </p:sp>
                </p:grpSp>
                <p:cxnSp>
                  <p:nvCxnSpPr>
                    <p:cNvPr id="1309" name="Google Shape;1309;p77"/>
                    <p:cNvCxnSpPr>
                      <a:stCxn id="1303" idx="3"/>
                      <a:endCxn id="1308" idx="3"/>
                    </p:cNvCxnSpPr>
                    <p:nvPr/>
                  </p:nvCxnSpPr>
                  <p:spPr>
                    <a:xfrm rot="10800000">
                      <a:off x="7858262" y="2571619"/>
                      <a:ext cx="214200" cy="893100"/>
                    </a:xfrm>
                    <a:prstGeom prst="bentConnector3">
                      <a:avLst>
                        <a:gd fmla="val -252189" name="adj1"/>
                      </a:avLst>
                    </a:prstGeom>
                    <a:noFill/>
                    <a:ln cap="flat" cmpd="sng" w="9525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med" w="med" type="triangle"/>
                    </a:ln>
                  </p:spPr>
                </p:cxnSp>
              </p:grpSp>
            </p:grpSp>
          </p:grpSp>
        </p:grpSp>
      </p:grpSp>
      <p:sp>
        <p:nvSpPr>
          <p:cNvPr id="1310" name="Google Shape;1310;p77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43</a:t>
            </a:r>
            <a:r>
              <a:rPr b="1" i="0" lang="en-US" sz="24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-1. String 특징 - 메모리구조 </a:t>
            </a:r>
            <a:r>
              <a:rPr b="1" i="0" lang="en-US" sz="22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(3/3)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77"/>
          <p:cNvSpPr txBox="1"/>
          <p:nvPr/>
        </p:nvSpPr>
        <p:spPr>
          <a:xfrm>
            <a:off x="6603650" y="4144650"/>
            <a:ext cx="2382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내용을 복사하고</a:t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문자열 내용에 따라 해시코드를 계산한다.</a:t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312" name="Google Shape;1312;p77"/>
          <p:cNvCxnSpPr>
            <a:endCxn id="1311" idx="3"/>
          </p:cNvCxnSpPr>
          <p:nvPr/>
        </p:nvCxnSpPr>
        <p:spPr>
          <a:xfrm flipH="1" rot="-5400000">
            <a:off x="8102600" y="3630150"/>
            <a:ext cx="1403400" cy="364500"/>
          </a:xfrm>
          <a:prstGeom prst="curvedConnector4">
            <a:avLst>
              <a:gd fmla="val 36837" name="adj1"/>
              <a:gd fmla="val 124554" name="adj2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7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7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319" name="Google Shape;1319;p78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</a:rPr>
              <a:t>44</a:t>
            </a: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String 주요 메서드 </a:t>
            </a:r>
            <a:r>
              <a:rPr b="1" lang="en-US" sz="22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(1/4)</a:t>
            </a:r>
            <a:endParaRPr/>
          </a:p>
        </p:txBody>
      </p:sp>
      <p:sp>
        <p:nvSpPr>
          <p:cNvPr id="1320" name="Google Shape;1320;p78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321" name="Google Shape;1321;p78"/>
          <p:cNvSpPr/>
          <p:nvPr/>
        </p:nvSpPr>
        <p:spPr>
          <a:xfrm>
            <a:off x="971600" y="1412776"/>
            <a:ext cx="6580200" cy="11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9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68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br>
              <a:rPr b="0" i="0" lang="en-US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</a:br>
            <a:endParaRPr b="0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322" name="Google Shape;1322;p78"/>
          <p:cNvSpPr/>
          <p:nvPr/>
        </p:nvSpPr>
        <p:spPr>
          <a:xfrm>
            <a:off x="1304925" y="1557338"/>
            <a:ext cx="6580200" cy="11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9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68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br>
              <a:rPr b="0" i="0" lang="en-US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</a:br>
            <a:endParaRPr b="0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1323" name="Google Shape;1323;p78"/>
          <p:cNvGraphicFramePr/>
          <p:nvPr/>
        </p:nvGraphicFramePr>
        <p:xfrm>
          <a:off x="227347" y="17008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878000"/>
                <a:gridCol w="3046400"/>
                <a:gridCol w="4716550"/>
              </a:tblGrid>
              <a:tr h="377625"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i="0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메서드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i="0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API</a:t>
                      </a:r>
                      <a:endParaRPr i="0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i="0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예시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2015500"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valueOf</a:t>
                      </a:r>
                      <a:endParaRPr b="1" i="0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i="0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* Returns the string representation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i="0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of the type argument.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i="0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→ public static String valueOf(</a:t>
                      </a:r>
                      <a:r>
                        <a:rPr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argument</a:t>
                      </a:r>
                      <a:r>
                        <a:rPr i="0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public class Test {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public static void main(String[] args) {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double d = 10.13592;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String s = "" + d;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String s1 = String.valueOf(d);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System.out.println(s1.getClass() +  :" + 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s1.getClass());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}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}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1652100"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indexOf</a:t>
                      </a:r>
                      <a:endParaRPr b="1" i="0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* Returns the index within this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string of the first occurrence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of the specified substring.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i="0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→</a:t>
                      </a:r>
                      <a:r>
                        <a:rPr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public int indexOf(argument)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public class Test {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public static void main(String[] args) {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String indexStr = "Happy Birthday To 한경";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int a = indexStr.indexOf('p');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System.out.println(a);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}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}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8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p79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330" name="Google Shape;1330;p7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331" name="Google Shape;1331;p79"/>
          <p:cNvSpPr/>
          <p:nvPr/>
        </p:nvSpPr>
        <p:spPr>
          <a:xfrm>
            <a:off x="1304925" y="1557338"/>
            <a:ext cx="6580200" cy="11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9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68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br>
              <a:rPr b="0" i="0" lang="en-US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</a:br>
            <a:endParaRPr b="0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1332" name="Google Shape;1332;p79"/>
          <p:cNvGraphicFramePr/>
          <p:nvPr/>
        </p:nvGraphicFramePr>
        <p:xfrm>
          <a:off x="263352" y="184272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936100"/>
                <a:gridCol w="3018225"/>
                <a:gridCol w="4686625"/>
              </a:tblGrid>
              <a:tr h="377625"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메서드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API</a:t>
                      </a:r>
                      <a:endParaRPr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예시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1586875"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trim</a:t>
                      </a:r>
                      <a:endParaRPr b="1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* Returns a copy of the string, 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with leading and trailing 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whitespace omitted.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→ public String trim( 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public class Test {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public static void main(String[] args) {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String trimStr = "한     경     닷     컴     ";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System.out.println(trimStr.length());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System.out.println(trimStr.trim().length());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}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}</a:t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1962050"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substring</a:t>
                      </a:r>
                      <a:endParaRPr b="1"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* Returns a new string that is a 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substring of this string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→ public String substring(argument)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public class Test {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public static void main(String[] args) {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String subStr = "getitbeauty";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String oneS = subStr.substring(5);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String twoS = subStr.substring(3, 5);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System.out.println(oneS + " : " + twoS);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}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}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333" name="Google Shape;1333;p79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String 주요 메서드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269" name="Google Shape;269;p7"/>
          <p:cNvSpPr txBox="1"/>
          <p:nvPr>
            <p:ph idx="4294967295" type="body"/>
          </p:nvPr>
        </p:nvSpPr>
        <p:spPr>
          <a:xfrm>
            <a:off x="0" y="1268413"/>
            <a:ext cx="8229600" cy="49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</p:txBody>
      </p:sp>
      <p:sp>
        <p:nvSpPr>
          <p:cNvPr id="270" name="Google Shape;270;p7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71" name="Google Shape;271;p7"/>
          <p:cNvSpPr/>
          <p:nvPr/>
        </p:nvSpPr>
        <p:spPr>
          <a:xfrm>
            <a:off x="251520" y="1700808"/>
            <a:ext cx="4176600" cy="4104600"/>
          </a:xfrm>
          <a:prstGeom prst="ellipse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72" name="Google Shape;272;p7"/>
          <p:cNvSpPr/>
          <p:nvPr/>
        </p:nvSpPr>
        <p:spPr>
          <a:xfrm>
            <a:off x="827584" y="2636912"/>
            <a:ext cx="3009600" cy="3142500"/>
          </a:xfrm>
          <a:prstGeom prst="ellipse">
            <a:avLst/>
          </a:prstGeom>
          <a:solidFill>
            <a:srgbClr val="00B0F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73" name="Google Shape;273;p7"/>
          <p:cNvSpPr/>
          <p:nvPr/>
        </p:nvSpPr>
        <p:spPr>
          <a:xfrm>
            <a:off x="1403648" y="3717032"/>
            <a:ext cx="1976100" cy="2052300"/>
          </a:xfrm>
          <a:prstGeom prst="ellipse">
            <a:avLst/>
          </a:prstGeom>
          <a:solidFill>
            <a:srgbClr val="C2D59B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74" name="Google Shape;274;p7"/>
          <p:cNvSpPr txBox="1"/>
          <p:nvPr/>
        </p:nvSpPr>
        <p:spPr>
          <a:xfrm>
            <a:off x="2051720" y="2024844"/>
            <a:ext cx="1044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JDK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5" name="Google Shape;275;p7"/>
          <p:cNvSpPr txBox="1"/>
          <p:nvPr/>
        </p:nvSpPr>
        <p:spPr>
          <a:xfrm>
            <a:off x="1835696" y="3068960"/>
            <a:ext cx="1044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JRE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6" name="Google Shape;276;p7"/>
          <p:cNvSpPr txBox="1"/>
          <p:nvPr/>
        </p:nvSpPr>
        <p:spPr>
          <a:xfrm>
            <a:off x="1835696" y="4113076"/>
            <a:ext cx="1044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JVM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77" name="Google Shape;277;p7"/>
          <p:cNvCxnSpPr/>
          <p:nvPr/>
        </p:nvCxnSpPr>
        <p:spPr>
          <a:xfrm>
            <a:off x="2879812" y="2240868"/>
            <a:ext cx="1872300" cy="0"/>
          </a:xfrm>
          <a:prstGeom prst="straightConnector1">
            <a:avLst/>
          </a:prstGeom>
          <a:noFill/>
          <a:ln cap="flat" cmpd="sng" w="25400">
            <a:solidFill>
              <a:srgbClr val="0F243E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278" name="Google Shape;278;p7"/>
          <p:cNvSpPr txBox="1"/>
          <p:nvPr/>
        </p:nvSpPr>
        <p:spPr>
          <a:xfrm>
            <a:off x="4824536" y="2060848"/>
            <a:ext cx="42840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* Java Development Kit </a:t>
            </a: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: 자바 프로그래밍을</a:t>
            </a:r>
            <a:endParaRPr b="0" i="0" sz="14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위한 기본 클래스(class)나 컴파일(compile),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실행(execution), 배포(deployment) 등 개발을</a:t>
            </a:r>
            <a:endParaRPr b="0" i="0" sz="14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위한 전반적인 환경(도구)을 뜻한다.</a:t>
            </a:r>
            <a:endParaRPr b="0" i="0" sz="14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279" name="Google Shape;279;p7"/>
          <p:cNvSpPr txBox="1"/>
          <p:nvPr/>
        </p:nvSpPr>
        <p:spPr>
          <a:xfrm>
            <a:off x="4824028" y="3104964"/>
            <a:ext cx="42120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* Java Runtime Environment</a:t>
            </a: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: JAVA의 실행</a:t>
            </a:r>
            <a:endParaRPr b="0" i="0" sz="14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환경으로 자바를 쉽게 구현할 수 있는 라이브러리     </a:t>
            </a:r>
            <a:endParaRPr b="0" i="0" sz="14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집합이다.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7"/>
          <p:cNvSpPr txBox="1"/>
          <p:nvPr/>
        </p:nvSpPr>
        <p:spPr>
          <a:xfrm>
            <a:off x="4824028" y="4185084"/>
            <a:ext cx="4320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* Java Virtual Machine </a:t>
            </a: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: 자바 가상 기계로 JAVA로        </a:t>
            </a:r>
            <a:endParaRPr b="0" i="0" sz="14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작성된 프로그램이 JVM안에서 실행한다.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1" name="Google Shape;281;p7"/>
          <p:cNvCxnSpPr>
            <a:stCxn id="275" idx="3"/>
          </p:cNvCxnSpPr>
          <p:nvPr/>
        </p:nvCxnSpPr>
        <p:spPr>
          <a:xfrm>
            <a:off x="2879696" y="3269060"/>
            <a:ext cx="1889100" cy="15900"/>
          </a:xfrm>
          <a:prstGeom prst="straightConnector1">
            <a:avLst/>
          </a:prstGeom>
          <a:noFill/>
          <a:ln cap="flat" cmpd="sng" w="25400">
            <a:solidFill>
              <a:srgbClr val="0F243E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82" name="Google Shape;282;p7"/>
          <p:cNvCxnSpPr/>
          <p:nvPr/>
        </p:nvCxnSpPr>
        <p:spPr>
          <a:xfrm>
            <a:off x="2879812" y="4313131"/>
            <a:ext cx="1889100" cy="15900"/>
          </a:xfrm>
          <a:prstGeom prst="straightConnector1">
            <a:avLst/>
          </a:prstGeom>
          <a:noFill/>
          <a:ln cap="flat" cmpd="sng" w="25400">
            <a:solidFill>
              <a:srgbClr val="0F243E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283" name="Google Shape;283;p7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2. JAVA의 기본 (JDK, JRE, JVM) </a:t>
            </a:r>
            <a:r>
              <a:rPr b="1" i="0" lang="en-US" sz="2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(2/2)</a:t>
            </a:r>
            <a:endParaRPr b="1" i="0" sz="2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8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p8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340" name="Google Shape;1340;p8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341" name="Google Shape;1341;p80"/>
          <p:cNvSpPr/>
          <p:nvPr/>
        </p:nvSpPr>
        <p:spPr>
          <a:xfrm>
            <a:off x="1304925" y="1557338"/>
            <a:ext cx="6580200" cy="11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9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68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br>
              <a:rPr b="0" i="0" lang="en-US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</a:br>
            <a:endParaRPr b="0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1342" name="Google Shape;1342;p80"/>
          <p:cNvGraphicFramePr/>
          <p:nvPr/>
        </p:nvGraphicFramePr>
        <p:xfrm>
          <a:off x="323528" y="15927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1224125"/>
                <a:gridCol w="2664300"/>
                <a:gridCol w="4608500"/>
              </a:tblGrid>
              <a:tr h="432050"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메서드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API</a:t>
                      </a:r>
                      <a:endParaRPr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예시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1533975"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charAt</a:t>
                      </a:r>
                      <a:endParaRPr b="1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* Returns the char value at 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the specified index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→ public char charAt(argument)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public class Test {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public static void main(String[] args) {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String charAtStr = "white";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int n = charAtStr.indexOf('i');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System.out.println(n+":"+charAtStr.charAt(n));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}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}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1962050"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toCharArray</a:t>
                      </a:r>
                      <a:endParaRPr b="1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* Converts this string to a 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new character array.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→ public char[] toCharArray( 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public class Test {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public static void main(String[] args) {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String arrStr = "star Dust";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char[] c = arrStr.toCharArray();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System.out.println(c.length);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System.out.println(Arrays.toString(c));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}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}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343" name="Google Shape;1343;p80"/>
          <p:cNvSpPr/>
          <p:nvPr/>
        </p:nvSpPr>
        <p:spPr>
          <a:xfrm>
            <a:off x="755576" y="5733256"/>
            <a:ext cx="65802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191919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344" name="Google Shape;1344;p80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44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String 주요 메서드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(3/4)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9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p81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351" name="Google Shape;1351;p8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352" name="Google Shape;1352;p81"/>
          <p:cNvSpPr/>
          <p:nvPr/>
        </p:nvSpPr>
        <p:spPr>
          <a:xfrm>
            <a:off x="1304925" y="1557338"/>
            <a:ext cx="6580200" cy="11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9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68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br>
              <a:rPr b="0" i="0" lang="en-US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</a:br>
            <a:endParaRPr b="0" i="0" sz="2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1353" name="Google Shape;1353;p81"/>
          <p:cNvGraphicFramePr/>
          <p:nvPr/>
        </p:nvGraphicFramePr>
        <p:xfrm>
          <a:off x="144015" y="14485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1703525"/>
                <a:gridCol w="2448275"/>
                <a:gridCol w="4669150"/>
              </a:tblGrid>
              <a:tr h="397025"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메서드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API</a:t>
                      </a:r>
                      <a:endParaRPr sz="1400" u="none" cap="none" strike="noStrike">
                        <a:solidFill>
                          <a:schemeClr val="dk2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2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예시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1602850"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equalsIgnoreCase</a:t>
                      </a:r>
                      <a:endParaRPr b="1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* Compares this String to 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another String, ignoring 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case considerations.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→ public boolean equalsIgnoreCase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(argument)</a:t>
                      </a:r>
                      <a:endParaRPr b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public class Test {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public static void main(String[] args) {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String eStr = "Eclipse";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 boolean isc =                                    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 eStr.equalsIgnoreCase("Eclipse");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System.out.println(isc);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}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}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050150"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compareTo</a:t>
                      </a:r>
                      <a:endParaRPr b="1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* Compares two strings 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lexicographically.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→ public int compareTo(argument)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public class Test {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public static void main(String[] args) {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String aStr = "ab";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int comNum = aStr.compareTo("bc");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     System.out.println(comNum);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     }</a:t>
                      </a:r>
                      <a:endParaRPr sz="1400" u="none" cap="none" strike="noStrike"/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}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354" name="Google Shape;1354;p81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44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String 주요 메서드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(4/4)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9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8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361" name="Google Shape;1361;p82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</a:rPr>
              <a:t>45</a:t>
            </a: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String 비교 </a:t>
            </a:r>
            <a:r>
              <a:rPr b="1" lang="en-US" sz="22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(1/4)</a:t>
            </a:r>
            <a:endParaRPr/>
          </a:p>
        </p:txBody>
      </p:sp>
      <p:sp>
        <p:nvSpPr>
          <p:cNvPr id="1362" name="Google Shape;1362;p82"/>
          <p:cNvSpPr txBox="1"/>
          <p:nvPr>
            <p:ph idx="4294967295" type="body"/>
          </p:nvPr>
        </p:nvSpPr>
        <p:spPr>
          <a:xfrm>
            <a:off x="379425" y="950923"/>
            <a:ext cx="8231100" cy="28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String의 비교(==, equals)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</a:pPr>
            <a:r>
              <a:t/>
            </a:r>
            <a:endParaRPr b="1" sz="5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</a:rPr>
              <a:t>	</a:t>
            </a:r>
            <a:r>
              <a:rPr lang="en-US" sz="1400">
                <a:solidFill>
                  <a:srgbClr val="132E66"/>
                </a:solidFill>
              </a:rPr>
              <a:t>* Stack의 값들은 일반적으로 "=="의 비교연산자를 사용하여 비교한다.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</a:pPr>
            <a:r>
              <a:t/>
            </a:r>
            <a:endParaRPr sz="3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* 객체 즉, heap 영역의 값들은 "=="으로 비교를 할 경우 </a:t>
            </a:r>
            <a:r>
              <a:rPr b="1" lang="en-US" sz="1400">
                <a:solidFill>
                  <a:srgbClr val="132E66"/>
                </a:solidFill>
              </a:rPr>
              <a:t>주소값(refernce)을 비교</a:t>
            </a:r>
            <a:r>
              <a:rPr lang="en-US" sz="1400">
                <a:solidFill>
                  <a:srgbClr val="132E66"/>
                </a:solidFill>
              </a:rPr>
              <a:t>한다.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   객체의 경우 new를 하면 새로운 주소(reference)와 고유값(hashcode)이 생성이 된다.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   </a:t>
            </a:r>
            <a:r>
              <a:rPr b="1" lang="en-US" sz="1400">
                <a:solidFill>
                  <a:srgbClr val="132E66"/>
                </a:solidFill>
              </a:rPr>
              <a:t>즉, 객체의 경우는 "=="을 통해서 비교가 불가능하다.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</a:pPr>
            <a:r>
              <a:t/>
            </a:r>
            <a:endParaRPr sz="3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* String의 경우 주소는 계속해서 생성이 되지만 고유값은 객체의 값으로 고정되어 Object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   override 되어 있다.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</a:pPr>
            <a:r>
              <a:t/>
            </a:r>
            <a:endParaRPr sz="300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* java.lang.Object의 메소드중 객체의 hashcode를 비교하는 equals()를 사용하여 String 객체를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   비교 할 수 있다.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sz="8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java.lang.Object의 equals() API</a:t>
            </a:r>
            <a:endParaRPr sz="1400">
              <a:solidFill>
                <a:srgbClr val="132E66"/>
              </a:solidFill>
            </a:endParaRPr>
          </a:p>
        </p:txBody>
      </p:sp>
      <p:sp>
        <p:nvSpPr>
          <p:cNvPr id="1363" name="Google Shape;1363;p82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1364" name="Google Shape;1364;p82"/>
          <p:cNvGraphicFramePr/>
          <p:nvPr/>
        </p:nvGraphicFramePr>
        <p:xfrm>
          <a:off x="659396" y="411988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7920000"/>
              </a:tblGrid>
              <a:tr h="30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equals</a:t>
                      </a:r>
                      <a:endParaRPr b="1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D8D9DA"/>
                    </a:solidFill>
                  </a:tcPr>
                </a:tc>
              </a:tr>
              <a:tr h="2101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mo"/>
                        <a:buNone/>
                      </a:pP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public</a:t>
                      </a: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boolean</a:t>
                      </a: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equals(</a:t>
                      </a:r>
                      <a:r>
                        <a:rPr b="0" i="0" lang="en-US" sz="1200" u="sng" cap="none" strike="noStrik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Object</a:t>
                      </a: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obj)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Gulim"/>
                        <a:buNone/>
                      </a:pP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Gulim"/>
                          <a:ea typeface="Gulim"/>
                          <a:cs typeface="Gulim"/>
                          <a:sym typeface="Gulim"/>
                        </a:rPr>
                        <a:t>Indicates whether some other object is "equal to" this one. 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Gulim"/>
                        <a:buNone/>
                      </a:pP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Gulim"/>
                          <a:ea typeface="Gulim"/>
                          <a:cs typeface="Gulim"/>
                          <a:sym typeface="Gulim"/>
                        </a:rPr>
                        <a:t>Note that it is generally necessary to override the </a:t>
                      </a: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hashCode</a:t>
                      </a: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Gulim"/>
                          <a:ea typeface="Gulim"/>
                          <a:cs typeface="Gulim"/>
                          <a:sym typeface="Gulim"/>
                        </a:rPr>
                        <a:t> method whenever this method is overridden, 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Gulim"/>
                        <a:buNone/>
                      </a:pP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Gulim"/>
                          <a:ea typeface="Gulim"/>
                          <a:cs typeface="Gulim"/>
                          <a:sym typeface="Gulim"/>
                        </a:rPr>
                        <a:t>so as to maintain the general contract for the </a:t>
                      </a: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hashCode</a:t>
                      </a: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Gulim"/>
                          <a:ea typeface="Gulim"/>
                          <a:cs typeface="Gulim"/>
                          <a:sym typeface="Gulim"/>
                        </a:rPr>
                        <a:t> method, which states that equal objects must have equal hash codes.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E4E"/>
                        </a:buClr>
                        <a:buSzPts val="1200"/>
                        <a:buFont typeface="Gulim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4E4E4E"/>
                          </a:solidFill>
                          <a:latin typeface="Gulim"/>
                          <a:ea typeface="Gulim"/>
                          <a:cs typeface="Gulim"/>
                          <a:sym typeface="Gulim"/>
                        </a:rPr>
                        <a:t>Parameters:</a:t>
                      </a:r>
                      <a:endParaRPr sz="1400" u="none" cap="none" strike="noStrike"/>
                    </a:p>
                    <a:p>
                      <a:pPr indent="0" lvl="1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mo"/>
                        <a:buNone/>
                      </a:pP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obj</a:t>
                      </a: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Gulim"/>
                          <a:ea typeface="Gulim"/>
                          <a:cs typeface="Gulim"/>
                          <a:sym typeface="Gulim"/>
                        </a:rPr>
                        <a:t> - the reference object with which to compare.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E4E"/>
                        </a:buClr>
                        <a:buSzPts val="1200"/>
                        <a:buFont typeface="Gulim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4E4E4E"/>
                          </a:solidFill>
                          <a:latin typeface="Gulim"/>
                          <a:ea typeface="Gulim"/>
                          <a:cs typeface="Gulim"/>
                          <a:sym typeface="Gulim"/>
                        </a:rPr>
                        <a:t>Returns:</a:t>
                      </a:r>
                      <a:endParaRPr sz="1400" u="none" cap="none" strike="noStrike"/>
                    </a:p>
                    <a:p>
                      <a:pPr indent="0" lvl="1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mo"/>
                        <a:buNone/>
                      </a:pP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true</a:t>
                      </a: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Gulim"/>
                          <a:ea typeface="Gulim"/>
                          <a:cs typeface="Gulim"/>
                          <a:sym typeface="Gulim"/>
                        </a:rPr>
                        <a:t> if this object is the same as the obj argument; </a:t>
                      </a: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false</a:t>
                      </a: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Gulim"/>
                          <a:ea typeface="Gulim"/>
                          <a:cs typeface="Gulim"/>
                          <a:sym typeface="Gulim"/>
                        </a:rPr>
                        <a:t> otherwise.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E4E"/>
                        </a:buClr>
                        <a:buSzPts val="1200"/>
                        <a:buFont typeface="Gulim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4E4E4E"/>
                          </a:solidFill>
                          <a:latin typeface="Gulim"/>
                          <a:ea typeface="Gulim"/>
                          <a:cs typeface="Gulim"/>
                          <a:sym typeface="Gulim"/>
                        </a:rPr>
                        <a:t>See Also:</a:t>
                      </a:r>
                      <a:endParaRPr sz="1400" u="none" cap="none" strike="noStrike"/>
                    </a:p>
                    <a:p>
                      <a:pPr indent="0" lvl="1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mo"/>
                        <a:buNone/>
                      </a:pPr>
                      <a:r>
                        <a:rPr b="0" i="0" lang="en-US" sz="1200" u="sng" cap="none" strike="noStrik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hashCode()</a:t>
                      </a:r>
                      <a:r>
                        <a:rPr b="0" i="0" lang="en-US" sz="1200" u="none" cap="none" strike="noStrike">
                          <a:solidFill>
                            <a:schemeClr val="dk1"/>
                          </a:solidFill>
                          <a:latin typeface="Gulim"/>
                          <a:ea typeface="Gulim"/>
                          <a:cs typeface="Gulim"/>
                          <a:sym typeface="Gulim"/>
                        </a:rPr>
                        <a:t>, </a:t>
                      </a:r>
                      <a:r>
                        <a:rPr b="0" i="0" lang="en-US" sz="1200" u="sng" cap="none" strike="noStrik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HashMap</a:t>
                      </a:r>
                      <a:endParaRPr b="0" i="0" sz="1200" u="none" cap="none" strike="noStrike">
                        <a:solidFill>
                          <a:schemeClr val="dk1"/>
                        </a:solidFill>
                        <a:latin typeface="Gulim"/>
                        <a:ea typeface="Gulim"/>
                        <a:cs typeface="Gulim"/>
                        <a:sym typeface="Guli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9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8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371" name="Google Shape;1371;p83"/>
          <p:cNvSpPr txBox="1"/>
          <p:nvPr>
            <p:ph idx="4294967295" type="body"/>
          </p:nvPr>
        </p:nvSpPr>
        <p:spPr>
          <a:xfrm>
            <a:off x="0" y="1000125"/>
            <a:ext cx="8218500" cy="18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480"/>
              <a:buNone/>
            </a:pPr>
            <a:r>
              <a:rPr b="1" lang="en-US" sz="128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</a:t>
            </a:r>
            <a:r>
              <a:rPr b="1" lang="en-US" sz="1465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소스코드 (</a:t>
            </a:r>
            <a:r>
              <a:rPr b="1" lang="en-US" sz="1465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리터럴 비교</a:t>
            </a:r>
            <a:r>
              <a:rPr b="1" lang="en-US" sz="1465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sz="1465"/>
          </a:p>
          <a:p>
            <a:pPr indent="-342900" lvl="0" marL="342900" rtl="0" algn="l">
              <a:lnSpc>
                <a:spcPct val="8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555"/>
              <a:buNone/>
            </a:pPr>
            <a:r>
              <a:t/>
            </a:r>
            <a:endParaRPr b="1" sz="1465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295"/>
              <a:buNone/>
            </a:pPr>
            <a:r>
              <a:rPr lang="en-US" sz="1465">
                <a:solidFill>
                  <a:srgbClr val="132E66"/>
                </a:solidFill>
              </a:rPr>
              <a:t>      * new를 사용하지 않고, 생성된 리터럴을 비교한다.</a:t>
            </a:r>
            <a:endParaRPr sz="1465"/>
          </a:p>
          <a:p>
            <a:pPr indent="-342900" lvl="0" marL="342900" rtl="0" algn="l">
              <a:lnSpc>
                <a:spcPct val="80000"/>
              </a:lnSpc>
              <a:spcBef>
                <a:spcPts val="60"/>
              </a:spcBef>
              <a:spcAft>
                <a:spcPts val="0"/>
              </a:spcAft>
              <a:buClr>
                <a:schemeClr val="dk1"/>
              </a:buClr>
              <a:buSzPts val="278"/>
              <a:buNone/>
            </a:pPr>
            <a:r>
              <a:t/>
            </a:r>
            <a:endParaRPr sz="1465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295"/>
              <a:buNone/>
            </a:pPr>
            <a:r>
              <a:rPr lang="en-US" sz="1465">
                <a:solidFill>
                  <a:srgbClr val="132E66"/>
                </a:solidFill>
              </a:rPr>
              <a:t>      * 리터럴의 경우 값이 같은 경우, String pool에서 같은 값을 참조하기 때문에 주소를 비교하는     </a:t>
            </a:r>
            <a:endParaRPr sz="1465"/>
          </a:p>
          <a:p>
            <a:pPr indent="-342900" lvl="0" marL="342900" rtl="0" algn="l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295"/>
              <a:buNone/>
            </a:pPr>
            <a:r>
              <a:rPr lang="en-US" sz="1465">
                <a:solidFill>
                  <a:srgbClr val="132E66"/>
                </a:solidFill>
              </a:rPr>
              <a:t>         "=="과 hashcode를 비교하는 equals() 둘 다 true의 값이 나온다.</a:t>
            </a:r>
            <a:endParaRPr b="1" sz="1095">
              <a:solidFill>
                <a:srgbClr val="132E66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480"/>
              <a:buNone/>
            </a:pPr>
            <a:r>
              <a:t/>
            </a:r>
            <a:endParaRPr b="1" sz="1280">
              <a:solidFill>
                <a:srgbClr val="132E66"/>
              </a:solidFill>
            </a:endParaRPr>
          </a:p>
        </p:txBody>
      </p:sp>
      <p:sp>
        <p:nvSpPr>
          <p:cNvPr id="1372" name="Google Shape;1372;p8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1373" name="Google Shape;1373;p83"/>
          <p:cNvGrpSpPr/>
          <p:nvPr/>
        </p:nvGrpSpPr>
        <p:grpSpPr>
          <a:xfrm>
            <a:off x="2158990" y="4689133"/>
            <a:ext cx="4773614" cy="1853998"/>
            <a:chOff x="785785" y="4431590"/>
            <a:chExt cx="4773614" cy="1854925"/>
          </a:xfrm>
        </p:grpSpPr>
        <p:grpSp>
          <p:nvGrpSpPr>
            <p:cNvPr id="1374" name="Google Shape;1374;p83"/>
            <p:cNvGrpSpPr/>
            <p:nvPr/>
          </p:nvGrpSpPr>
          <p:grpSpPr>
            <a:xfrm>
              <a:off x="785785" y="4431590"/>
              <a:ext cx="4773614" cy="1854925"/>
              <a:chOff x="785786" y="4431595"/>
              <a:chExt cx="4773614" cy="1854925"/>
            </a:xfrm>
          </p:grpSpPr>
          <p:sp>
            <p:nvSpPr>
              <p:cNvPr id="1375" name="Google Shape;1375;p83"/>
              <p:cNvSpPr/>
              <p:nvPr/>
            </p:nvSpPr>
            <p:spPr>
              <a:xfrm>
                <a:off x="785786" y="4857760"/>
                <a:ext cx="1600989" cy="1428760"/>
              </a:xfrm>
              <a:prstGeom prst="rect">
                <a:avLst/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376" name="Google Shape;1376;p83"/>
              <p:cNvSpPr/>
              <p:nvPr/>
            </p:nvSpPr>
            <p:spPr>
              <a:xfrm>
                <a:off x="785786" y="4431595"/>
                <a:ext cx="1600989" cy="354727"/>
              </a:xfrm>
              <a:prstGeom prst="round2SameRect">
                <a:avLst>
                  <a:gd fmla="val 16667" name="adj1"/>
                  <a:gd fmla="val 0" name="adj2"/>
                </a:avLst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Method Area</a:t>
                </a:r>
                <a:endParaRPr b="1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377" name="Google Shape;1377;p83"/>
              <p:cNvSpPr/>
              <p:nvPr/>
            </p:nvSpPr>
            <p:spPr>
              <a:xfrm>
                <a:off x="2357422" y="4857760"/>
                <a:ext cx="1600989" cy="1428760"/>
              </a:xfrm>
              <a:prstGeom prst="rect">
                <a:avLst/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378" name="Google Shape;1378;p83"/>
              <p:cNvSpPr/>
              <p:nvPr/>
            </p:nvSpPr>
            <p:spPr>
              <a:xfrm>
                <a:off x="2357422" y="4431595"/>
                <a:ext cx="1600989" cy="354727"/>
              </a:xfrm>
              <a:prstGeom prst="round2SameRect">
                <a:avLst>
                  <a:gd fmla="val 16667" name="adj1"/>
                  <a:gd fmla="val 0" name="adj2"/>
                </a:avLst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Stack</a:t>
                </a:r>
                <a:endParaRPr b="1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379" name="Google Shape;1379;p83"/>
              <p:cNvSpPr/>
              <p:nvPr/>
            </p:nvSpPr>
            <p:spPr>
              <a:xfrm>
                <a:off x="3958411" y="4857760"/>
                <a:ext cx="1600989" cy="1428760"/>
              </a:xfrm>
              <a:prstGeom prst="rect">
                <a:avLst/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380" name="Google Shape;1380;p83"/>
              <p:cNvSpPr/>
              <p:nvPr/>
            </p:nvSpPr>
            <p:spPr>
              <a:xfrm>
                <a:off x="3958411" y="4431595"/>
                <a:ext cx="1600989" cy="354727"/>
              </a:xfrm>
              <a:prstGeom prst="round2SameRect">
                <a:avLst>
                  <a:gd fmla="val 16667" name="adj1"/>
                  <a:gd fmla="val 0" name="adj2"/>
                </a:avLst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Heap</a:t>
                </a:r>
                <a:endParaRPr b="1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grpSp>
          <p:nvGrpSpPr>
            <p:cNvPr id="1381" name="Google Shape;1381;p83"/>
            <p:cNvGrpSpPr/>
            <p:nvPr/>
          </p:nvGrpSpPr>
          <p:grpSpPr>
            <a:xfrm>
              <a:off x="2916191" y="5286370"/>
              <a:ext cx="2571770" cy="857267"/>
              <a:chOff x="2916191" y="5286375"/>
              <a:chExt cx="2571770" cy="857267"/>
            </a:xfrm>
          </p:grpSpPr>
          <p:grpSp>
            <p:nvGrpSpPr>
              <p:cNvPr id="1382" name="Google Shape;1382;p83"/>
              <p:cNvGrpSpPr/>
              <p:nvPr/>
            </p:nvGrpSpPr>
            <p:grpSpPr>
              <a:xfrm>
                <a:off x="2916191" y="5572137"/>
                <a:ext cx="785818" cy="571505"/>
                <a:chOff x="2916193" y="5572139"/>
                <a:chExt cx="785818" cy="571505"/>
              </a:xfrm>
            </p:grpSpPr>
            <p:sp>
              <p:nvSpPr>
                <p:cNvPr id="1383" name="Google Shape;1383;p83"/>
                <p:cNvSpPr/>
                <p:nvPr/>
              </p:nvSpPr>
              <p:spPr>
                <a:xfrm>
                  <a:off x="2916193" y="5857892"/>
                  <a:ext cx="785818" cy="285752"/>
                </a:xfrm>
                <a:prstGeom prst="rect">
                  <a:avLst/>
                </a:prstGeom>
                <a:solidFill>
                  <a:srgbClr val="F2F2F2"/>
                </a:solidFill>
                <a:ln cap="flat" cmpd="sng" w="127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str1</a:t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384" name="Google Shape;1384;p83"/>
                <p:cNvSpPr/>
                <p:nvPr/>
              </p:nvSpPr>
              <p:spPr>
                <a:xfrm>
                  <a:off x="2916193" y="5572139"/>
                  <a:ext cx="785818" cy="285752"/>
                </a:xfrm>
                <a:prstGeom prst="rect">
                  <a:avLst/>
                </a:prstGeom>
                <a:solidFill>
                  <a:srgbClr val="F2F2F2"/>
                </a:solidFill>
                <a:ln cap="flat" cmpd="sng" w="127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str2</a:t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  <p:grpSp>
            <p:nvGrpSpPr>
              <p:cNvPr id="1385" name="Google Shape;1385;p83"/>
              <p:cNvGrpSpPr/>
              <p:nvPr/>
            </p:nvGrpSpPr>
            <p:grpSpPr>
              <a:xfrm>
                <a:off x="3702009" y="5572137"/>
                <a:ext cx="592352" cy="571504"/>
                <a:chOff x="3702012" y="5572140"/>
                <a:chExt cx="592352" cy="571504"/>
              </a:xfrm>
            </p:grpSpPr>
            <p:sp>
              <p:nvSpPr>
                <p:cNvPr id="1386" name="Google Shape;1386;p83"/>
                <p:cNvSpPr/>
                <p:nvPr/>
              </p:nvSpPr>
              <p:spPr>
                <a:xfrm>
                  <a:off x="3916326" y="5857892"/>
                  <a:ext cx="71438" cy="285752"/>
                </a:xfrm>
                <a:prstGeom prst="rect">
                  <a:avLst/>
                </a:prstGeom>
                <a:solidFill>
                  <a:srgbClr val="F2F2F2"/>
                </a:solidFill>
                <a:ln cap="flat" cmpd="sng" w="127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387" name="Google Shape;1387;p83"/>
                <p:cNvSpPr/>
                <p:nvPr/>
              </p:nvSpPr>
              <p:spPr>
                <a:xfrm>
                  <a:off x="3916326" y="5572140"/>
                  <a:ext cx="71438" cy="285752"/>
                </a:xfrm>
                <a:prstGeom prst="rect">
                  <a:avLst/>
                </a:prstGeom>
                <a:solidFill>
                  <a:srgbClr val="F2F2F2"/>
                </a:solidFill>
                <a:ln cap="flat" cmpd="sng" w="127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cxnSp>
              <p:nvCxnSpPr>
                <p:cNvPr id="1388" name="Google Shape;1388;p83"/>
                <p:cNvCxnSpPr>
                  <a:stCxn id="1383" idx="3"/>
                  <a:endCxn id="1386" idx="1"/>
                </p:cNvCxnSpPr>
                <p:nvPr/>
              </p:nvCxnSpPr>
              <p:spPr>
                <a:xfrm>
                  <a:off x="3702012" y="6000769"/>
                  <a:ext cx="214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4A7DBA"/>
                  </a:solidFill>
                  <a:prstDash val="dash"/>
                  <a:round/>
                  <a:headEnd len="sm" w="sm" type="none"/>
                  <a:tailEnd len="sm" w="sm" type="stealth"/>
                </a:ln>
              </p:spPr>
            </p:cxnSp>
            <p:cxnSp>
              <p:nvCxnSpPr>
                <p:cNvPr id="1389" name="Google Shape;1389;p83"/>
                <p:cNvCxnSpPr>
                  <a:stCxn id="1384" idx="3"/>
                  <a:endCxn id="1387" idx="1"/>
                </p:cNvCxnSpPr>
                <p:nvPr/>
              </p:nvCxnSpPr>
              <p:spPr>
                <a:xfrm>
                  <a:off x="3702012" y="5715016"/>
                  <a:ext cx="214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4A7DBA"/>
                  </a:solidFill>
                  <a:prstDash val="dash"/>
                  <a:round/>
                  <a:headEnd len="sm" w="sm" type="none"/>
                  <a:tailEnd len="sm" w="sm" type="stealth"/>
                </a:ln>
              </p:spPr>
            </p:cxnSp>
            <p:cxnSp>
              <p:nvCxnSpPr>
                <p:cNvPr id="1390" name="Google Shape;1390;p83"/>
                <p:cNvCxnSpPr>
                  <a:stCxn id="1387" idx="3"/>
                </p:cNvCxnSpPr>
                <p:nvPr/>
              </p:nvCxnSpPr>
              <p:spPr>
                <a:xfrm flipH="1" rot="10800000">
                  <a:off x="3987764" y="5664616"/>
                  <a:ext cx="306600" cy="504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4A7DBA"/>
                  </a:solidFill>
                  <a:prstDash val="dash"/>
                  <a:round/>
                  <a:headEnd len="sm" w="sm" type="none"/>
                  <a:tailEnd len="sm" w="sm" type="stealth"/>
                </a:ln>
              </p:spPr>
            </p:cxnSp>
            <p:cxnSp>
              <p:nvCxnSpPr>
                <p:cNvPr id="1391" name="Google Shape;1391;p83"/>
                <p:cNvCxnSpPr>
                  <a:stCxn id="1386" idx="3"/>
                </p:cNvCxnSpPr>
                <p:nvPr/>
              </p:nvCxnSpPr>
              <p:spPr>
                <a:xfrm flipH="1" rot="10800000">
                  <a:off x="3987764" y="5765568"/>
                  <a:ext cx="306600" cy="235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4A7DBA"/>
                  </a:solidFill>
                  <a:prstDash val="dash"/>
                  <a:round/>
                  <a:headEnd len="sm" w="sm" type="none"/>
                  <a:tailEnd len="sm" w="sm" type="stealth"/>
                </a:ln>
              </p:spPr>
            </p:cxnSp>
          </p:grpSp>
          <p:grpSp>
            <p:nvGrpSpPr>
              <p:cNvPr id="1392" name="Google Shape;1392;p83"/>
              <p:cNvGrpSpPr/>
              <p:nvPr/>
            </p:nvGrpSpPr>
            <p:grpSpPr>
              <a:xfrm>
                <a:off x="4059201" y="5286375"/>
                <a:ext cx="1428760" cy="857256"/>
                <a:chOff x="4059200" y="5286385"/>
                <a:chExt cx="1428760" cy="857256"/>
              </a:xfrm>
            </p:grpSpPr>
            <p:grpSp>
              <p:nvGrpSpPr>
                <p:cNvPr id="1393" name="Google Shape;1393;p83"/>
                <p:cNvGrpSpPr/>
                <p:nvPr/>
              </p:nvGrpSpPr>
              <p:grpSpPr>
                <a:xfrm>
                  <a:off x="4059200" y="5286385"/>
                  <a:ext cx="1428760" cy="857256"/>
                  <a:chOff x="4059202" y="5286388"/>
                  <a:chExt cx="1428760" cy="857256"/>
                </a:xfrm>
              </p:grpSpPr>
              <p:sp>
                <p:nvSpPr>
                  <p:cNvPr id="1394" name="Google Shape;1394;p83"/>
                  <p:cNvSpPr/>
                  <p:nvPr/>
                </p:nvSpPr>
                <p:spPr>
                  <a:xfrm>
                    <a:off x="4059202" y="5357826"/>
                    <a:ext cx="1428760" cy="785818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395" name="Google Shape;1395;p83"/>
                  <p:cNvSpPr/>
                  <p:nvPr/>
                </p:nvSpPr>
                <p:spPr>
                  <a:xfrm>
                    <a:off x="4130640" y="5286388"/>
                    <a:ext cx="1285884" cy="214314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300"/>
                      <a:buFont typeface="Arial"/>
                      <a:buNone/>
                    </a:pPr>
                    <a:r>
                      <a:rPr b="1" i="0" lang="en-US" sz="13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String pool</a:t>
                    </a:r>
                    <a:endParaRPr b="1" i="0" sz="13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</p:grpSp>
            <p:grpSp>
              <p:nvGrpSpPr>
                <p:cNvPr id="1396" name="Google Shape;1396;p83"/>
                <p:cNvGrpSpPr/>
                <p:nvPr/>
              </p:nvGrpSpPr>
              <p:grpSpPr>
                <a:xfrm>
                  <a:off x="4286248" y="5643583"/>
                  <a:ext cx="1071570" cy="285752"/>
                  <a:chOff x="4286248" y="5643578"/>
                  <a:chExt cx="1071570" cy="285752"/>
                </a:xfrm>
              </p:grpSpPr>
              <p:sp>
                <p:nvSpPr>
                  <p:cNvPr id="1397" name="Google Shape;1397;p83"/>
                  <p:cNvSpPr/>
                  <p:nvPr/>
                </p:nvSpPr>
                <p:spPr>
                  <a:xfrm>
                    <a:off x="4429124" y="5715016"/>
                    <a:ext cx="785818" cy="214314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0" spcFirstLastPara="1" rIns="0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300"/>
                      <a:buFont typeface="Arial"/>
                      <a:buNone/>
                    </a:pPr>
                    <a:r>
                      <a:rPr b="1" i="0" lang="en-US" sz="13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"Java"</a:t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98" name="Google Shape;1398;p83"/>
                  <p:cNvSpPr/>
                  <p:nvPr/>
                </p:nvSpPr>
                <p:spPr>
                  <a:xfrm>
                    <a:off x="4286248" y="5643578"/>
                    <a:ext cx="357190" cy="142876"/>
                  </a:xfrm>
                  <a:prstGeom prst="flowChartTerminator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0" spcFirstLastPara="1" rIns="0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r>
                      <a:rPr b="0" i="0" lang="en-US" sz="10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r:01</a:t>
                    </a:r>
                    <a:endParaRPr b="0" i="0" sz="10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399" name="Google Shape;1399;p83"/>
                  <p:cNvSpPr/>
                  <p:nvPr/>
                </p:nvSpPr>
                <p:spPr>
                  <a:xfrm>
                    <a:off x="5000628" y="5643578"/>
                    <a:ext cx="357190" cy="142876"/>
                  </a:xfrm>
                  <a:prstGeom prst="flowChartTerminator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0" spcFirstLastPara="1" rIns="0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r>
                      <a:rPr b="0" i="0" lang="en-US" sz="10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h:11</a:t>
                    </a:r>
                    <a:endParaRPr b="0" i="0" sz="10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</p:grpSp>
          </p:grpSp>
        </p:grpSp>
      </p:grpSp>
      <p:grpSp>
        <p:nvGrpSpPr>
          <p:cNvPr id="1400" name="Google Shape;1400;p83"/>
          <p:cNvGrpSpPr/>
          <p:nvPr/>
        </p:nvGrpSpPr>
        <p:grpSpPr>
          <a:xfrm>
            <a:off x="424856" y="2583442"/>
            <a:ext cx="7429604" cy="1836122"/>
            <a:chOff x="351798" y="2375013"/>
            <a:chExt cx="7429604" cy="1928700"/>
          </a:xfrm>
        </p:grpSpPr>
        <p:sp>
          <p:nvSpPr>
            <p:cNvPr id="1401" name="Google Shape;1401;p83"/>
            <p:cNvSpPr/>
            <p:nvPr/>
          </p:nvSpPr>
          <p:spPr>
            <a:xfrm>
              <a:off x="351798" y="2375013"/>
              <a:ext cx="4143300" cy="1928700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public class StringCompare1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public static void main(String[] args)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  String str1 = "java";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  String str2 = "java";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  System.out.println(str1 == str2);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  System.out.println(str1.equals(str2));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}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402" name="Google Shape;1402;p83"/>
            <p:cNvSpPr/>
            <p:nvPr/>
          </p:nvSpPr>
          <p:spPr>
            <a:xfrm>
              <a:off x="4495202" y="2375013"/>
              <a:ext cx="3286200" cy="1928700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▶ str1 == str2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: 주소를 비교(01 == 01)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▶ str1.equals(str2)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: hashcode를 비교(11 == 11)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3" name="Google Shape;1403;p83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45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String 비교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4" name="Google Shape;1404;p83"/>
          <p:cNvSpPr txBox="1"/>
          <p:nvPr/>
        </p:nvSpPr>
        <p:spPr>
          <a:xfrm>
            <a:off x="861700" y="4696625"/>
            <a:ext cx="1541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메모리구조</a:t>
            </a:r>
            <a:endParaRPr b="0" i="0" sz="17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9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8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411" name="Google Shape;1411;p84"/>
          <p:cNvSpPr txBox="1"/>
          <p:nvPr>
            <p:ph idx="4294967295" type="body"/>
          </p:nvPr>
        </p:nvSpPr>
        <p:spPr>
          <a:xfrm>
            <a:off x="0" y="984250"/>
            <a:ext cx="8229600" cy="49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ct val="1000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소스코드</a:t>
            </a:r>
            <a:r>
              <a:rPr b="1" lang="en-US" sz="1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(</a:t>
            </a:r>
            <a:r>
              <a:rPr b="1" lang="en-US" sz="14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String 객체 비교</a:t>
            </a:r>
            <a:r>
              <a:rPr b="1" lang="en-US" sz="1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8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ct val="100000"/>
              <a:buNone/>
            </a:pPr>
            <a:r>
              <a:rPr lang="en-US" sz="1400">
                <a:solidFill>
                  <a:srgbClr val="132E66"/>
                </a:solidFill>
              </a:rPr>
              <a:t>      </a:t>
            </a:r>
            <a:r>
              <a:rPr lang="en-US" sz="1500">
                <a:solidFill>
                  <a:srgbClr val="132E66"/>
                </a:solidFill>
              </a:rPr>
              <a:t>* new를 이용하여 객체를 생성한 경우 "==" 비교를 하면 다른 주소이기 때문에 false가 나온다. </a:t>
            </a:r>
            <a:endParaRPr sz="15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ct val="93333"/>
              <a:buNone/>
            </a:pPr>
            <a:r>
              <a:rPr lang="en-US" sz="1500">
                <a:solidFill>
                  <a:srgbClr val="132E66"/>
                </a:solidFill>
              </a:rPr>
              <a:t>         하지만 equals()를 통해서 비교할 경우 String은 hashcode 오버라이드 되어있기 때문에 </a:t>
            </a:r>
            <a:endParaRPr sz="1500"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ct val="93333"/>
              <a:buNone/>
            </a:pPr>
            <a:r>
              <a:rPr lang="en-US" sz="1500">
                <a:solidFill>
                  <a:srgbClr val="132E66"/>
                </a:solidFill>
              </a:rPr>
              <a:t>         true가 나온다.</a:t>
            </a:r>
            <a:endParaRPr sz="1500"/>
          </a:p>
          <a:p>
            <a:pPr indent="-342900" lvl="0" marL="342900" rtl="0" algn="l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ct val="100000"/>
              <a:buNone/>
            </a:pPr>
            <a:r>
              <a:rPr lang="en-US" sz="1400">
                <a:solidFill>
                  <a:srgbClr val="132E66"/>
                </a:solidFill>
              </a:rPr>
              <a:t>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ct val="1000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메모리 구조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</p:txBody>
      </p:sp>
      <p:sp>
        <p:nvSpPr>
          <p:cNvPr id="1412" name="Google Shape;1412;p84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1413" name="Google Shape;1413;p84"/>
          <p:cNvGrpSpPr/>
          <p:nvPr/>
        </p:nvGrpSpPr>
        <p:grpSpPr>
          <a:xfrm>
            <a:off x="791580" y="2240868"/>
            <a:ext cx="7539844" cy="1933386"/>
            <a:chOff x="714348" y="2071678"/>
            <a:chExt cx="7539844" cy="1933386"/>
          </a:xfrm>
        </p:grpSpPr>
        <p:sp>
          <p:nvSpPr>
            <p:cNvPr id="1414" name="Google Shape;1414;p84"/>
            <p:cNvSpPr/>
            <p:nvPr/>
          </p:nvSpPr>
          <p:spPr>
            <a:xfrm>
              <a:off x="714348" y="2071678"/>
              <a:ext cx="4253696" cy="1933386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public class StringCompare2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public static void main(String[] args)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  String obj1 = new String("java");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  String obj2 = new String("java");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  System.out.println(obj1 == obj2);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  System.out.println(obj1.equals(obj2));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}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415" name="Google Shape;1415;p84"/>
            <p:cNvSpPr/>
            <p:nvPr/>
          </p:nvSpPr>
          <p:spPr>
            <a:xfrm>
              <a:off x="4968044" y="2071678"/>
              <a:ext cx="3286148" cy="1928826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▶ obj1 == obj2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: 주소를 비교(02 == 03) ⇒ </a:t>
              </a:r>
              <a:r>
                <a:rPr b="1" i="0" lang="en-US" sz="1400" u="none" cap="none" strike="noStrike">
                  <a:solidFill>
                    <a:schemeClr val="accent2"/>
                  </a:solidFill>
                  <a:latin typeface="Dotum"/>
                  <a:ea typeface="Dotum"/>
                  <a:cs typeface="Dotum"/>
                  <a:sym typeface="Dotum"/>
                </a:rPr>
                <a:t>false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▶ obj1.equals(obj2)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: hashcode를 비교(11 == 11)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⇒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true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84"/>
          <p:cNvGrpSpPr/>
          <p:nvPr/>
        </p:nvGrpSpPr>
        <p:grpSpPr>
          <a:xfrm>
            <a:off x="863588" y="4706423"/>
            <a:ext cx="4773614" cy="1854925"/>
            <a:chOff x="785786" y="4431595"/>
            <a:chExt cx="4773614" cy="1854925"/>
          </a:xfrm>
        </p:grpSpPr>
        <p:grpSp>
          <p:nvGrpSpPr>
            <p:cNvPr id="1417" name="Google Shape;1417;p84"/>
            <p:cNvGrpSpPr/>
            <p:nvPr/>
          </p:nvGrpSpPr>
          <p:grpSpPr>
            <a:xfrm>
              <a:off x="785786" y="4431595"/>
              <a:ext cx="4773614" cy="1854925"/>
              <a:chOff x="785786" y="4431595"/>
              <a:chExt cx="4773614" cy="1854925"/>
            </a:xfrm>
          </p:grpSpPr>
          <p:sp>
            <p:nvSpPr>
              <p:cNvPr id="1418" name="Google Shape;1418;p84"/>
              <p:cNvSpPr/>
              <p:nvPr/>
            </p:nvSpPr>
            <p:spPr>
              <a:xfrm>
                <a:off x="785786" y="4857760"/>
                <a:ext cx="1600989" cy="1428760"/>
              </a:xfrm>
              <a:prstGeom prst="rect">
                <a:avLst/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76200" rotWithShape="0" algn="ctr" dir="2700000" dist="76200">
                  <a:srgbClr val="000000">
                    <a:alpha val="48235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419" name="Google Shape;1419;p84"/>
              <p:cNvSpPr/>
              <p:nvPr/>
            </p:nvSpPr>
            <p:spPr>
              <a:xfrm>
                <a:off x="785786" y="4431595"/>
                <a:ext cx="1600989" cy="354727"/>
              </a:xfrm>
              <a:prstGeom prst="round2SameRect">
                <a:avLst>
                  <a:gd fmla="val 16667" name="adj1"/>
                  <a:gd fmla="val 0" name="adj2"/>
                </a:avLst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76200" rotWithShape="0" algn="ctr" dir="2700000" dist="76200">
                  <a:srgbClr val="000000">
                    <a:alpha val="48235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Method Area</a:t>
                </a:r>
                <a:endParaRPr b="1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420" name="Google Shape;1420;p84"/>
              <p:cNvSpPr/>
              <p:nvPr/>
            </p:nvSpPr>
            <p:spPr>
              <a:xfrm>
                <a:off x="2357422" y="4857760"/>
                <a:ext cx="1600989" cy="1428760"/>
              </a:xfrm>
              <a:prstGeom prst="rect">
                <a:avLst/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76200" rotWithShape="0" algn="ctr" dir="2700000" dist="76200">
                  <a:srgbClr val="000000">
                    <a:alpha val="48235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421" name="Google Shape;1421;p84"/>
              <p:cNvSpPr/>
              <p:nvPr/>
            </p:nvSpPr>
            <p:spPr>
              <a:xfrm>
                <a:off x="2357422" y="4431595"/>
                <a:ext cx="1600989" cy="354727"/>
              </a:xfrm>
              <a:prstGeom prst="round2SameRect">
                <a:avLst>
                  <a:gd fmla="val 16667" name="adj1"/>
                  <a:gd fmla="val 0" name="adj2"/>
                </a:avLst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76200" rotWithShape="0" algn="ctr" dir="2700000" dist="76200">
                  <a:srgbClr val="000000">
                    <a:alpha val="48235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Stack</a:t>
                </a:r>
                <a:endParaRPr b="1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422" name="Google Shape;1422;p84"/>
              <p:cNvSpPr/>
              <p:nvPr/>
            </p:nvSpPr>
            <p:spPr>
              <a:xfrm>
                <a:off x="3958411" y="4857760"/>
                <a:ext cx="1600989" cy="1428760"/>
              </a:xfrm>
              <a:prstGeom prst="rect">
                <a:avLst/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76200" rotWithShape="0" algn="ctr" dir="2700000" dist="76200">
                  <a:srgbClr val="000000">
                    <a:alpha val="48235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423" name="Google Shape;1423;p84"/>
              <p:cNvSpPr/>
              <p:nvPr/>
            </p:nvSpPr>
            <p:spPr>
              <a:xfrm>
                <a:off x="3958411" y="4431595"/>
                <a:ext cx="1600989" cy="354727"/>
              </a:xfrm>
              <a:prstGeom prst="round2SameRect">
                <a:avLst>
                  <a:gd fmla="val 16667" name="adj1"/>
                  <a:gd fmla="val 0" name="adj2"/>
                </a:avLst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76200" rotWithShape="0" algn="ctr" dir="2700000" dist="76200">
                  <a:srgbClr val="000000">
                    <a:alpha val="48235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Heap</a:t>
                </a:r>
                <a:endParaRPr b="1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grpSp>
          <p:nvGrpSpPr>
            <p:cNvPr id="1424" name="Google Shape;1424;p84"/>
            <p:cNvGrpSpPr/>
            <p:nvPr/>
          </p:nvGrpSpPr>
          <p:grpSpPr>
            <a:xfrm>
              <a:off x="2916194" y="4929198"/>
              <a:ext cx="2571768" cy="1328744"/>
              <a:chOff x="2916194" y="4929198"/>
              <a:chExt cx="2571768" cy="1328744"/>
            </a:xfrm>
          </p:grpSpPr>
          <p:grpSp>
            <p:nvGrpSpPr>
              <p:cNvPr id="1425" name="Google Shape;1425;p84"/>
              <p:cNvGrpSpPr/>
              <p:nvPr/>
            </p:nvGrpSpPr>
            <p:grpSpPr>
              <a:xfrm>
                <a:off x="2916194" y="5572140"/>
                <a:ext cx="785818" cy="571504"/>
                <a:chOff x="2916194" y="5572140"/>
                <a:chExt cx="785818" cy="571504"/>
              </a:xfrm>
            </p:grpSpPr>
            <p:sp>
              <p:nvSpPr>
                <p:cNvPr id="1426" name="Google Shape;1426;p84"/>
                <p:cNvSpPr/>
                <p:nvPr/>
              </p:nvSpPr>
              <p:spPr>
                <a:xfrm>
                  <a:off x="2916194" y="5857892"/>
                  <a:ext cx="785818" cy="285752"/>
                </a:xfrm>
                <a:prstGeom prst="rect">
                  <a:avLst/>
                </a:prstGeom>
                <a:solidFill>
                  <a:srgbClr val="F2F2F2"/>
                </a:solidFill>
                <a:ln cap="flat" cmpd="sng" w="127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obj1</a:t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427" name="Google Shape;1427;p84"/>
                <p:cNvSpPr/>
                <p:nvPr/>
              </p:nvSpPr>
              <p:spPr>
                <a:xfrm>
                  <a:off x="2916194" y="5572140"/>
                  <a:ext cx="785818" cy="285752"/>
                </a:xfrm>
                <a:prstGeom prst="rect">
                  <a:avLst/>
                </a:prstGeom>
                <a:solidFill>
                  <a:srgbClr val="F2F2F2"/>
                </a:solidFill>
                <a:ln cap="flat" cmpd="sng" w="127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obj2</a:t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  <p:grpSp>
            <p:nvGrpSpPr>
              <p:cNvPr id="1428" name="Google Shape;1428;p84"/>
              <p:cNvGrpSpPr/>
              <p:nvPr/>
            </p:nvGrpSpPr>
            <p:grpSpPr>
              <a:xfrm>
                <a:off x="4059202" y="4929198"/>
                <a:ext cx="1428760" cy="1328744"/>
                <a:chOff x="4059202" y="4929198"/>
                <a:chExt cx="1428760" cy="1328744"/>
              </a:xfrm>
            </p:grpSpPr>
            <p:grpSp>
              <p:nvGrpSpPr>
                <p:cNvPr id="1429" name="Google Shape;1429;p84"/>
                <p:cNvGrpSpPr/>
                <p:nvPr/>
              </p:nvGrpSpPr>
              <p:grpSpPr>
                <a:xfrm>
                  <a:off x="4059202" y="5643578"/>
                  <a:ext cx="1428760" cy="614364"/>
                  <a:chOff x="4059202" y="5643578"/>
                  <a:chExt cx="1428760" cy="614364"/>
                </a:xfrm>
              </p:grpSpPr>
              <p:sp>
                <p:nvSpPr>
                  <p:cNvPr id="1430" name="Google Shape;1430;p84"/>
                  <p:cNvSpPr/>
                  <p:nvPr/>
                </p:nvSpPr>
                <p:spPr>
                  <a:xfrm>
                    <a:off x="4059202" y="5757876"/>
                    <a:ext cx="1428760" cy="500066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BFBFB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A5A5A5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431" name="Google Shape;1431;p84"/>
                  <p:cNvSpPr/>
                  <p:nvPr/>
                </p:nvSpPr>
                <p:spPr>
                  <a:xfrm>
                    <a:off x="4130640" y="5643578"/>
                    <a:ext cx="1285884" cy="214314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BFBFB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0" i="0" lang="en-US" sz="1400" u="none" cap="none" strike="noStrike">
                        <a:solidFill>
                          <a:srgbClr val="A5A5A5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String pool</a:t>
                    </a:r>
                    <a:endParaRPr b="0" i="0" sz="1400" u="none" cap="none" strike="noStrike">
                      <a:solidFill>
                        <a:srgbClr val="A5A5A5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432" name="Google Shape;1432;p84"/>
                  <p:cNvSpPr/>
                  <p:nvPr/>
                </p:nvSpPr>
                <p:spPr>
                  <a:xfrm>
                    <a:off x="4429124" y="5972190"/>
                    <a:ext cx="785818" cy="214314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BFBFB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0" spcFirstLastPara="1" rIns="0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0" i="0" lang="en-US" sz="1400" u="none" cap="none" strike="noStrike">
                        <a:solidFill>
                          <a:srgbClr val="A5A5A5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“Java”</a:t>
                    </a:r>
                    <a:endParaRPr b="0" i="0" sz="1400" u="none" cap="none" strike="noStrike">
                      <a:solidFill>
                        <a:srgbClr val="A5A5A5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433" name="Google Shape;1433;p84"/>
                  <p:cNvSpPr/>
                  <p:nvPr/>
                </p:nvSpPr>
                <p:spPr>
                  <a:xfrm>
                    <a:off x="4286248" y="5900752"/>
                    <a:ext cx="357190" cy="142876"/>
                  </a:xfrm>
                  <a:prstGeom prst="flowChartTerminator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BFBFB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0" spcFirstLastPara="1" rIns="0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r>
                      <a:rPr b="0" i="0" lang="en-US" sz="1000" u="none" cap="none" strike="noStrike">
                        <a:solidFill>
                          <a:srgbClr val="A5A5A5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r:01</a:t>
                    </a:r>
                    <a:endParaRPr b="0" i="0" sz="1000" u="none" cap="none" strike="noStrike">
                      <a:solidFill>
                        <a:srgbClr val="A5A5A5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434" name="Google Shape;1434;p84"/>
                  <p:cNvSpPr/>
                  <p:nvPr/>
                </p:nvSpPr>
                <p:spPr>
                  <a:xfrm>
                    <a:off x="5000628" y="5900752"/>
                    <a:ext cx="357190" cy="142876"/>
                  </a:xfrm>
                  <a:prstGeom prst="flowChartTerminator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BFBFB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0" spcFirstLastPara="1" rIns="0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r>
                      <a:rPr b="0" i="0" lang="en-US" sz="1000" u="none" cap="none" strike="noStrike">
                        <a:solidFill>
                          <a:srgbClr val="A5A5A5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h:11</a:t>
                    </a:r>
                    <a:endParaRPr b="0" i="0" sz="1000" u="none" cap="none" strike="noStrike">
                      <a:solidFill>
                        <a:srgbClr val="A5A5A5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</p:grpSp>
            <p:grpSp>
              <p:nvGrpSpPr>
                <p:cNvPr id="1435" name="Google Shape;1435;p84"/>
                <p:cNvGrpSpPr/>
                <p:nvPr/>
              </p:nvGrpSpPr>
              <p:grpSpPr>
                <a:xfrm>
                  <a:off x="4214810" y="4929198"/>
                  <a:ext cx="1071570" cy="642942"/>
                  <a:chOff x="4214810" y="4929198"/>
                  <a:chExt cx="1071570" cy="642942"/>
                </a:xfrm>
              </p:grpSpPr>
              <p:grpSp>
                <p:nvGrpSpPr>
                  <p:cNvPr id="1436" name="Google Shape;1436;p84"/>
                  <p:cNvGrpSpPr/>
                  <p:nvPr/>
                </p:nvGrpSpPr>
                <p:grpSpPr>
                  <a:xfrm>
                    <a:off x="4214810" y="4929198"/>
                    <a:ext cx="1071570" cy="285752"/>
                    <a:chOff x="4214810" y="4929198"/>
                    <a:chExt cx="1071570" cy="285752"/>
                  </a:xfrm>
                </p:grpSpPr>
                <p:sp>
                  <p:nvSpPr>
                    <p:cNvPr id="1437" name="Google Shape;1437;p84"/>
                    <p:cNvSpPr/>
                    <p:nvPr/>
                  </p:nvSpPr>
                  <p:spPr>
                    <a:xfrm>
                      <a:off x="4357686" y="5000636"/>
                      <a:ext cx="785818" cy="214314"/>
                    </a:xfrm>
                    <a:prstGeom prst="rect">
                      <a:avLst/>
                    </a:prstGeom>
                    <a:solidFill>
                      <a:srgbClr val="F2F2F2"/>
                    </a:solidFill>
                    <a:ln cap="flat" cmpd="sng" w="12700">
                      <a:solidFill>
                        <a:srgbClr val="132E66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0" spcFirstLastPara="1" rIns="0" wrap="square" tIns="457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p:txBody>
                </p:sp>
                <p:sp>
                  <p:nvSpPr>
                    <p:cNvPr id="1438" name="Google Shape;1438;p84"/>
                    <p:cNvSpPr/>
                    <p:nvPr/>
                  </p:nvSpPr>
                  <p:spPr>
                    <a:xfrm>
                      <a:off x="4214810" y="4929198"/>
                      <a:ext cx="357190" cy="142876"/>
                    </a:xfrm>
                    <a:prstGeom prst="flowChartTerminator">
                      <a:avLst/>
                    </a:prstGeom>
                    <a:solidFill>
                      <a:srgbClr val="F2F2F2"/>
                    </a:solidFill>
                    <a:ln cap="flat" cmpd="sng" w="12700">
                      <a:solidFill>
                        <a:srgbClr val="132E66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0" spcFirstLastPara="1" rIns="0" wrap="square" tIns="457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0" i="0" lang="en-US" sz="10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r:02</a:t>
                      </a:r>
                      <a:endParaRPr b="0" i="0" sz="10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p:txBody>
                </p:sp>
                <p:sp>
                  <p:nvSpPr>
                    <p:cNvPr id="1439" name="Google Shape;1439;p84"/>
                    <p:cNvSpPr/>
                    <p:nvPr/>
                  </p:nvSpPr>
                  <p:spPr>
                    <a:xfrm>
                      <a:off x="4929190" y="4929198"/>
                      <a:ext cx="357190" cy="142876"/>
                    </a:xfrm>
                    <a:prstGeom prst="flowChartTerminator">
                      <a:avLst/>
                    </a:prstGeom>
                    <a:solidFill>
                      <a:srgbClr val="F2F2F2"/>
                    </a:solidFill>
                    <a:ln cap="flat" cmpd="sng" w="12700">
                      <a:solidFill>
                        <a:srgbClr val="132E66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0" spcFirstLastPara="1" rIns="0" wrap="square" tIns="457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i="0" lang="en-US" sz="10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h:11</a:t>
                      </a:r>
                      <a:endParaRPr b="1" i="0" sz="10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p:txBody>
                </p:sp>
                <p:sp>
                  <p:nvSpPr>
                    <p:cNvPr id="1440" name="Google Shape;1440;p84"/>
                    <p:cNvSpPr/>
                    <p:nvPr/>
                  </p:nvSpPr>
                  <p:spPr>
                    <a:xfrm>
                      <a:off x="4572000" y="5029211"/>
                      <a:ext cx="357190" cy="142876"/>
                    </a:xfrm>
                    <a:prstGeom prst="flowChartTerminator">
                      <a:avLst/>
                    </a:prstGeom>
                    <a:solidFill>
                      <a:srgbClr val="F2F2F2"/>
                    </a:solidFill>
                    <a:ln cap="flat" cmpd="sng" w="12700">
                      <a:solidFill>
                        <a:srgbClr val="132E66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0" spcFirstLastPara="1" rIns="0" wrap="square" tIns="457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0" i="0" lang="en-US" sz="10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r:01</a:t>
                      </a:r>
                      <a:endParaRPr b="0" i="0" sz="10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p:txBody>
                </p:sp>
              </p:grpSp>
              <p:grpSp>
                <p:nvGrpSpPr>
                  <p:cNvPr id="1441" name="Google Shape;1441;p84"/>
                  <p:cNvGrpSpPr/>
                  <p:nvPr/>
                </p:nvGrpSpPr>
                <p:grpSpPr>
                  <a:xfrm>
                    <a:off x="4214810" y="5286388"/>
                    <a:ext cx="1071570" cy="285752"/>
                    <a:chOff x="4214810" y="5286388"/>
                    <a:chExt cx="1071570" cy="285752"/>
                  </a:xfrm>
                </p:grpSpPr>
                <p:sp>
                  <p:nvSpPr>
                    <p:cNvPr id="1442" name="Google Shape;1442;p84"/>
                    <p:cNvSpPr/>
                    <p:nvPr/>
                  </p:nvSpPr>
                  <p:spPr>
                    <a:xfrm>
                      <a:off x="4357686" y="5357826"/>
                      <a:ext cx="785818" cy="214314"/>
                    </a:xfrm>
                    <a:prstGeom prst="rect">
                      <a:avLst/>
                    </a:prstGeom>
                    <a:solidFill>
                      <a:srgbClr val="F2F2F2"/>
                    </a:solidFill>
                    <a:ln cap="flat" cmpd="sng" w="12700">
                      <a:solidFill>
                        <a:srgbClr val="132E66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0" spcFirstLastPara="1" rIns="0" wrap="square" tIns="457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p:txBody>
                </p:sp>
                <p:sp>
                  <p:nvSpPr>
                    <p:cNvPr id="1443" name="Google Shape;1443;p84"/>
                    <p:cNvSpPr/>
                    <p:nvPr/>
                  </p:nvSpPr>
                  <p:spPr>
                    <a:xfrm>
                      <a:off x="4214810" y="5286388"/>
                      <a:ext cx="357190" cy="142876"/>
                    </a:xfrm>
                    <a:prstGeom prst="flowChartTerminator">
                      <a:avLst/>
                    </a:prstGeom>
                    <a:solidFill>
                      <a:srgbClr val="F2F2F2"/>
                    </a:solidFill>
                    <a:ln cap="flat" cmpd="sng" w="12700">
                      <a:solidFill>
                        <a:srgbClr val="132E66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0" spcFirstLastPara="1" rIns="0" wrap="square" tIns="457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0" i="0" lang="en-US" sz="10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r:03</a:t>
                      </a:r>
                      <a:endParaRPr b="0" i="0" sz="10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p:txBody>
                </p:sp>
                <p:sp>
                  <p:nvSpPr>
                    <p:cNvPr id="1444" name="Google Shape;1444;p84"/>
                    <p:cNvSpPr/>
                    <p:nvPr/>
                  </p:nvSpPr>
                  <p:spPr>
                    <a:xfrm>
                      <a:off x="4929190" y="5286388"/>
                      <a:ext cx="357190" cy="142876"/>
                    </a:xfrm>
                    <a:prstGeom prst="flowChartTerminator">
                      <a:avLst/>
                    </a:prstGeom>
                    <a:solidFill>
                      <a:srgbClr val="F2F2F2"/>
                    </a:solidFill>
                    <a:ln cap="flat" cmpd="sng" w="12700">
                      <a:solidFill>
                        <a:srgbClr val="132E66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0" spcFirstLastPara="1" rIns="0" wrap="square" tIns="457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i="0" lang="en-US" sz="10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h:11</a:t>
                      </a:r>
                      <a:endParaRPr b="1" i="0" sz="10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p:txBody>
                </p:sp>
                <p:sp>
                  <p:nvSpPr>
                    <p:cNvPr id="1445" name="Google Shape;1445;p84"/>
                    <p:cNvSpPr/>
                    <p:nvPr/>
                  </p:nvSpPr>
                  <p:spPr>
                    <a:xfrm>
                      <a:off x="4572000" y="5389576"/>
                      <a:ext cx="357190" cy="142876"/>
                    </a:xfrm>
                    <a:prstGeom prst="flowChartTerminator">
                      <a:avLst/>
                    </a:prstGeom>
                    <a:solidFill>
                      <a:srgbClr val="F2F2F2"/>
                    </a:solidFill>
                    <a:ln cap="flat" cmpd="sng" w="12700">
                      <a:solidFill>
                        <a:srgbClr val="132E66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0" spcFirstLastPara="1" rIns="0" wrap="square" tIns="457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0" i="0" lang="en-US" sz="10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r:01</a:t>
                      </a:r>
                      <a:endParaRPr b="0" i="0" sz="10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p:txBody>
                </p:sp>
              </p:grpSp>
            </p:grpSp>
          </p:grpSp>
          <p:grpSp>
            <p:nvGrpSpPr>
              <p:cNvPr id="1446" name="Google Shape;1446;p84"/>
              <p:cNvGrpSpPr/>
              <p:nvPr/>
            </p:nvGrpSpPr>
            <p:grpSpPr>
              <a:xfrm>
                <a:off x="3702012" y="5000636"/>
                <a:ext cx="512852" cy="1000132"/>
                <a:chOff x="3702012" y="5000636"/>
                <a:chExt cx="512852" cy="1000132"/>
              </a:xfrm>
            </p:grpSpPr>
            <p:sp>
              <p:nvSpPr>
                <p:cNvPr id="1447" name="Google Shape;1447;p84"/>
                <p:cNvSpPr/>
                <p:nvPr/>
              </p:nvSpPr>
              <p:spPr>
                <a:xfrm>
                  <a:off x="3916326" y="5357826"/>
                  <a:ext cx="71438" cy="285752"/>
                </a:xfrm>
                <a:prstGeom prst="rect">
                  <a:avLst/>
                </a:prstGeom>
                <a:solidFill>
                  <a:srgbClr val="F2F2F2"/>
                </a:solidFill>
                <a:ln cap="flat" cmpd="sng" w="127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448" name="Google Shape;1448;p84"/>
                <p:cNvSpPr/>
                <p:nvPr/>
              </p:nvSpPr>
              <p:spPr>
                <a:xfrm>
                  <a:off x="3916326" y="5000636"/>
                  <a:ext cx="71438" cy="285752"/>
                </a:xfrm>
                <a:prstGeom prst="rect">
                  <a:avLst/>
                </a:prstGeom>
                <a:solidFill>
                  <a:srgbClr val="F2F2F2"/>
                </a:solidFill>
                <a:ln cap="flat" cmpd="sng" w="127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cxnSp>
              <p:nvCxnSpPr>
                <p:cNvPr id="1449" name="Google Shape;1449;p84"/>
                <p:cNvCxnSpPr>
                  <a:stCxn id="1426" idx="3"/>
                  <a:endCxn id="1447" idx="1"/>
                </p:cNvCxnSpPr>
                <p:nvPr/>
              </p:nvCxnSpPr>
              <p:spPr>
                <a:xfrm flipH="1" rot="10800000">
                  <a:off x="3702012" y="5500668"/>
                  <a:ext cx="214200" cy="5001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4A7DBA"/>
                  </a:solidFill>
                  <a:prstDash val="dash"/>
                  <a:round/>
                  <a:headEnd len="sm" w="sm" type="none"/>
                  <a:tailEnd len="sm" w="sm" type="stealth"/>
                </a:ln>
              </p:spPr>
            </p:cxnSp>
            <p:cxnSp>
              <p:nvCxnSpPr>
                <p:cNvPr id="1450" name="Google Shape;1450;p84"/>
                <p:cNvCxnSpPr>
                  <a:stCxn id="1427" idx="3"/>
                  <a:endCxn id="1448" idx="1"/>
                </p:cNvCxnSpPr>
                <p:nvPr/>
              </p:nvCxnSpPr>
              <p:spPr>
                <a:xfrm flipH="1" rot="10800000">
                  <a:off x="3702012" y="5143516"/>
                  <a:ext cx="214200" cy="5715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4A7DBA"/>
                  </a:solidFill>
                  <a:prstDash val="dash"/>
                  <a:round/>
                  <a:headEnd len="sm" w="sm" type="none"/>
                  <a:tailEnd len="sm" w="sm" type="stealth"/>
                </a:ln>
              </p:spPr>
            </p:cxnSp>
            <p:cxnSp>
              <p:nvCxnSpPr>
                <p:cNvPr id="1451" name="Google Shape;1451;p84"/>
                <p:cNvCxnSpPr>
                  <a:stCxn id="1448" idx="3"/>
                </p:cNvCxnSpPr>
                <p:nvPr/>
              </p:nvCxnSpPr>
              <p:spPr>
                <a:xfrm flipH="1" rot="10800000">
                  <a:off x="3987764" y="5000712"/>
                  <a:ext cx="227100" cy="1428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4A7DBA"/>
                  </a:solidFill>
                  <a:prstDash val="dash"/>
                  <a:round/>
                  <a:headEnd len="sm" w="sm" type="none"/>
                  <a:tailEnd len="sm" w="sm" type="stealth"/>
                </a:ln>
              </p:spPr>
            </p:cxnSp>
            <p:cxnSp>
              <p:nvCxnSpPr>
                <p:cNvPr id="1452" name="Google Shape;1452;p84"/>
                <p:cNvCxnSpPr>
                  <a:stCxn id="1447" idx="3"/>
                </p:cNvCxnSpPr>
                <p:nvPr/>
              </p:nvCxnSpPr>
              <p:spPr>
                <a:xfrm flipH="1" rot="10800000">
                  <a:off x="3987764" y="5357902"/>
                  <a:ext cx="227100" cy="1428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4A7DBA"/>
                  </a:solidFill>
                  <a:prstDash val="dash"/>
                  <a:round/>
                  <a:headEnd len="sm" w="sm" type="none"/>
                  <a:tailEnd len="sm" w="sm" type="stealth"/>
                </a:ln>
              </p:spPr>
            </p:cxnSp>
          </p:grpSp>
        </p:grpSp>
      </p:grpSp>
      <p:sp>
        <p:nvSpPr>
          <p:cNvPr id="1453" name="Google Shape;1453;p84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45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String 비교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(3/4)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8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460" name="Google Shape;1460;p85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1461" name="Google Shape;1461;p85"/>
          <p:cNvGrpSpPr/>
          <p:nvPr/>
        </p:nvGrpSpPr>
        <p:grpSpPr>
          <a:xfrm>
            <a:off x="767419" y="2096852"/>
            <a:ext cx="7596973" cy="1944216"/>
            <a:chOff x="714348" y="1857364"/>
            <a:chExt cx="7511344" cy="1944216"/>
          </a:xfrm>
        </p:grpSpPr>
        <p:sp>
          <p:nvSpPr>
            <p:cNvPr id="1462" name="Google Shape;1462;p85"/>
            <p:cNvSpPr/>
            <p:nvPr/>
          </p:nvSpPr>
          <p:spPr>
            <a:xfrm>
              <a:off x="714348" y="1857364"/>
              <a:ext cx="4225196" cy="1944216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public class StringCompare2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public static void main(String[] args) {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  String str1 = "java";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  String obj1 = new String("java");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  System.out.println(str1 == obj1);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  System.out.println(str1.equals(obj1));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}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85"/>
            <p:cNvSpPr/>
            <p:nvPr/>
          </p:nvSpPr>
          <p:spPr>
            <a:xfrm>
              <a:off x="4939544" y="1857364"/>
              <a:ext cx="3286148" cy="1928826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23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▶ str1 == obj1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: 주소를 비교(01 == 03) ⇒ </a:t>
              </a:r>
              <a:r>
                <a:rPr b="1" i="0" lang="en-US" sz="1400" u="none" cap="none" strike="noStrike">
                  <a:solidFill>
                    <a:schemeClr val="accent2"/>
                  </a:solidFill>
                  <a:latin typeface="Dotum"/>
                  <a:ea typeface="Dotum"/>
                  <a:cs typeface="Dotum"/>
                  <a:sym typeface="Dotum"/>
                </a:rPr>
                <a:t>false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▶ str1.equals(obj1)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: hashcode를 비교(11 == 11)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⇒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true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4" name="Google Shape;1464;p85"/>
          <p:cNvGrpSpPr/>
          <p:nvPr/>
        </p:nvGrpSpPr>
        <p:grpSpPr>
          <a:xfrm>
            <a:off x="863588" y="4598411"/>
            <a:ext cx="4773614" cy="1854925"/>
            <a:chOff x="785786" y="4431595"/>
            <a:chExt cx="4773614" cy="1854925"/>
          </a:xfrm>
        </p:grpSpPr>
        <p:grpSp>
          <p:nvGrpSpPr>
            <p:cNvPr id="1465" name="Google Shape;1465;p85"/>
            <p:cNvGrpSpPr/>
            <p:nvPr/>
          </p:nvGrpSpPr>
          <p:grpSpPr>
            <a:xfrm>
              <a:off x="785786" y="4431595"/>
              <a:ext cx="4773614" cy="1854925"/>
              <a:chOff x="785786" y="4431595"/>
              <a:chExt cx="4773614" cy="1854925"/>
            </a:xfrm>
          </p:grpSpPr>
          <p:sp>
            <p:nvSpPr>
              <p:cNvPr id="1466" name="Google Shape;1466;p85"/>
              <p:cNvSpPr/>
              <p:nvPr/>
            </p:nvSpPr>
            <p:spPr>
              <a:xfrm>
                <a:off x="785786" y="4857760"/>
                <a:ext cx="1600989" cy="1428760"/>
              </a:xfrm>
              <a:prstGeom prst="rect">
                <a:avLst/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467" name="Google Shape;1467;p85"/>
              <p:cNvSpPr/>
              <p:nvPr/>
            </p:nvSpPr>
            <p:spPr>
              <a:xfrm>
                <a:off x="785786" y="4431595"/>
                <a:ext cx="1600989" cy="354727"/>
              </a:xfrm>
              <a:prstGeom prst="round2SameRect">
                <a:avLst>
                  <a:gd fmla="val 16667" name="adj1"/>
                  <a:gd fmla="val 0" name="adj2"/>
                </a:avLst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Method Area</a:t>
                </a:r>
                <a:endParaRPr b="1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468" name="Google Shape;1468;p85"/>
              <p:cNvSpPr/>
              <p:nvPr/>
            </p:nvSpPr>
            <p:spPr>
              <a:xfrm>
                <a:off x="2357422" y="4857760"/>
                <a:ext cx="1600989" cy="1428760"/>
              </a:xfrm>
              <a:prstGeom prst="rect">
                <a:avLst/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469" name="Google Shape;1469;p85"/>
              <p:cNvSpPr/>
              <p:nvPr/>
            </p:nvSpPr>
            <p:spPr>
              <a:xfrm>
                <a:off x="2357422" y="4431595"/>
                <a:ext cx="1600989" cy="354727"/>
              </a:xfrm>
              <a:prstGeom prst="round2SameRect">
                <a:avLst>
                  <a:gd fmla="val 16667" name="adj1"/>
                  <a:gd fmla="val 0" name="adj2"/>
                </a:avLst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Stack</a:t>
                </a:r>
                <a:endParaRPr b="1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470" name="Google Shape;1470;p85"/>
              <p:cNvSpPr/>
              <p:nvPr/>
            </p:nvSpPr>
            <p:spPr>
              <a:xfrm>
                <a:off x="3958411" y="4857760"/>
                <a:ext cx="1600989" cy="1428760"/>
              </a:xfrm>
              <a:prstGeom prst="rect">
                <a:avLst/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471" name="Google Shape;1471;p85"/>
              <p:cNvSpPr/>
              <p:nvPr/>
            </p:nvSpPr>
            <p:spPr>
              <a:xfrm>
                <a:off x="3958411" y="4431595"/>
                <a:ext cx="1600989" cy="354727"/>
              </a:xfrm>
              <a:prstGeom prst="round2SameRect">
                <a:avLst>
                  <a:gd fmla="val 16667" name="adj1"/>
                  <a:gd fmla="val 0" name="adj2"/>
                </a:avLst>
              </a:prstGeom>
              <a:solidFill>
                <a:srgbClr val="FFE599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Heap</a:t>
                </a:r>
                <a:endParaRPr b="1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grpSp>
          <p:nvGrpSpPr>
            <p:cNvPr id="1472" name="Google Shape;1472;p85"/>
            <p:cNvGrpSpPr/>
            <p:nvPr/>
          </p:nvGrpSpPr>
          <p:grpSpPr>
            <a:xfrm>
              <a:off x="2916194" y="5143512"/>
              <a:ext cx="2571768" cy="1114430"/>
              <a:chOff x="2916194" y="5143512"/>
              <a:chExt cx="2571768" cy="1114430"/>
            </a:xfrm>
          </p:grpSpPr>
          <p:grpSp>
            <p:nvGrpSpPr>
              <p:cNvPr id="1473" name="Google Shape;1473;p85"/>
              <p:cNvGrpSpPr/>
              <p:nvPr/>
            </p:nvGrpSpPr>
            <p:grpSpPr>
              <a:xfrm>
                <a:off x="2916194" y="5572140"/>
                <a:ext cx="785818" cy="571504"/>
                <a:chOff x="2916194" y="5572140"/>
                <a:chExt cx="785818" cy="571504"/>
              </a:xfrm>
            </p:grpSpPr>
            <p:sp>
              <p:nvSpPr>
                <p:cNvPr id="1474" name="Google Shape;1474;p85"/>
                <p:cNvSpPr/>
                <p:nvPr/>
              </p:nvSpPr>
              <p:spPr>
                <a:xfrm>
                  <a:off x="2916194" y="5857892"/>
                  <a:ext cx="785818" cy="285752"/>
                </a:xfrm>
                <a:prstGeom prst="rect">
                  <a:avLst/>
                </a:prstGeom>
                <a:solidFill>
                  <a:srgbClr val="F2F2F2"/>
                </a:solidFill>
                <a:ln cap="flat" cmpd="sng" w="127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str1</a:t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475" name="Google Shape;1475;p85"/>
                <p:cNvSpPr/>
                <p:nvPr/>
              </p:nvSpPr>
              <p:spPr>
                <a:xfrm>
                  <a:off x="2916194" y="5572140"/>
                  <a:ext cx="785818" cy="285752"/>
                </a:xfrm>
                <a:prstGeom prst="rect">
                  <a:avLst/>
                </a:prstGeom>
                <a:solidFill>
                  <a:srgbClr val="F2F2F2"/>
                </a:solidFill>
                <a:ln cap="flat" cmpd="sng" w="127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-US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obj1</a:t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  <p:grpSp>
            <p:nvGrpSpPr>
              <p:cNvPr id="1476" name="Google Shape;1476;p85"/>
              <p:cNvGrpSpPr/>
              <p:nvPr/>
            </p:nvGrpSpPr>
            <p:grpSpPr>
              <a:xfrm>
                <a:off x="4059202" y="5143512"/>
                <a:ext cx="1428760" cy="1114430"/>
                <a:chOff x="4059202" y="5143512"/>
                <a:chExt cx="1428760" cy="1114430"/>
              </a:xfrm>
            </p:grpSpPr>
            <p:grpSp>
              <p:nvGrpSpPr>
                <p:cNvPr id="1477" name="Google Shape;1477;p85"/>
                <p:cNvGrpSpPr/>
                <p:nvPr/>
              </p:nvGrpSpPr>
              <p:grpSpPr>
                <a:xfrm>
                  <a:off x="4059202" y="5643578"/>
                  <a:ext cx="1428760" cy="614364"/>
                  <a:chOff x="4059202" y="5643578"/>
                  <a:chExt cx="1428760" cy="614364"/>
                </a:xfrm>
              </p:grpSpPr>
              <p:sp>
                <p:nvSpPr>
                  <p:cNvPr id="1478" name="Google Shape;1478;p85"/>
                  <p:cNvSpPr/>
                  <p:nvPr/>
                </p:nvSpPr>
                <p:spPr>
                  <a:xfrm>
                    <a:off x="4059202" y="5757876"/>
                    <a:ext cx="1428760" cy="500066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0" spcFirstLastPara="1" rIns="0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479" name="Google Shape;1479;p85"/>
                  <p:cNvSpPr/>
                  <p:nvPr/>
                </p:nvSpPr>
                <p:spPr>
                  <a:xfrm>
                    <a:off x="4130640" y="5643578"/>
                    <a:ext cx="1285884" cy="214314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0" spcFirstLastPara="1" rIns="0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300"/>
                      <a:buFont typeface="Arial"/>
                      <a:buNone/>
                    </a:pPr>
                    <a:r>
                      <a:rPr b="1" i="0" lang="en-US" sz="13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String pool</a:t>
                    </a:r>
                    <a:endParaRPr b="1" i="0" sz="13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480" name="Google Shape;1480;p85"/>
                  <p:cNvSpPr/>
                  <p:nvPr/>
                </p:nvSpPr>
                <p:spPr>
                  <a:xfrm>
                    <a:off x="4429124" y="5972190"/>
                    <a:ext cx="785818" cy="214314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0" spcFirstLastPara="1" rIns="0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300"/>
                      <a:buFont typeface="Arial"/>
                      <a:buNone/>
                    </a:pPr>
                    <a:r>
                      <a:rPr b="1" i="0" lang="en-US" sz="13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"Java"</a:t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81" name="Google Shape;1481;p85"/>
                  <p:cNvSpPr/>
                  <p:nvPr/>
                </p:nvSpPr>
                <p:spPr>
                  <a:xfrm>
                    <a:off x="4286248" y="5900752"/>
                    <a:ext cx="357190" cy="142876"/>
                  </a:xfrm>
                  <a:prstGeom prst="flowChartTerminator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0" spcFirstLastPara="1" rIns="0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r>
                      <a:rPr b="0" i="0" lang="en-US" sz="10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r:01</a:t>
                    </a:r>
                    <a:endParaRPr b="0" i="0" sz="10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482" name="Google Shape;1482;p85"/>
                  <p:cNvSpPr/>
                  <p:nvPr/>
                </p:nvSpPr>
                <p:spPr>
                  <a:xfrm>
                    <a:off x="5000628" y="5900752"/>
                    <a:ext cx="357190" cy="142876"/>
                  </a:xfrm>
                  <a:prstGeom prst="flowChartTerminator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0" spcFirstLastPara="1" rIns="0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r>
                      <a:rPr b="0" i="0" lang="en-US" sz="10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h:11</a:t>
                    </a:r>
                    <a:endParaRPr b="0" i="0" sz="10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</p:grpSp>
            <p:grpSp>
              <p:nvGrpSpPr>
                <p:cNvPr id="1483" name="Google Shape;1483;p85"/>
                <p:cNvGrpSpPr/>
                <p:nvPr/>
              </p:nvGrpSpPr>
              <p:grpSpPr>
                <a:xfrm>
                  <a:off x="4214810" y="5143512"/>
                  <a:ext cx="1071570" cy="285752"/>
                  <a:chOff x="4214810" y="5143512"/>
                  <a:chExt cx="1071570" cy="285752"/>
                </a:xfrm>
              </p:grpSpPr>
              <p:sp>
                <p:nvSpPr>
                  <p:cNvPr id="1484" name="Google Shape;1484;p85"/>
                  <p:cNvSpPr/>
                  <p:nvPr/>
                </p:nvSpPr>
                <p:spPr>
                  <a:xfrm>
                    <a:off x="4357686" y="5214950"/>
                    <a:ext cx="785818" cy="214314"/>
                  </a:xfrm>
                  <a:prstGeom prst="rect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0" spcFirstLastPara="1" rIns="0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485" name="Google Shape;1485;p85"/>
                  <p:cNvSpPr/>
                  <p:nvPr/>
                </p:nvSpPr>
                <p:spPr>
                  <a:xfrm>
                    <a:off x="4214810" y="5143512"/>
                    <a:ext cx="357190" cy="142876"/>
                  </a:xfrm>
                  <a:prstGeom prst="flowChartTerminator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0" spcFirstLastPara="1" rIns="0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r>
                      <a:rPr b="0" i="0" lang="en-US" sz="10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r:03</a:t>
                    </a:r>
                    <a:endParaRPr b="0" i="0" sz="10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486" name="Google Shape;1486;p85"/>
                  <p:cNvSpPr/>
                  <p:nvPr/>
                </p:nvSpPr>
                <p:spPr>
                  <a:xfrm>
                    <a:off x="4929190" y="5143512"/>
                    <a:ext cx="357190" cy="142876"/>
                  </a:xfrm>
                  <a:prstGeom prst="flowChartTerminator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0" spcFirstLastPara="1" rIns="0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r>
                      <a:rPr b="0" i="0" lang="en-US" sz="10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h:11</a:t>
                    </a:r>
                    <a:endParaRPr b="0" i="0" sz="10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487" name="Google Shape;1487;p85"/>
                  <p:cNvSpPr/>
                  <p:nvPr/>
                </p:nvSpPr>
                <p:spPr>
                  <a:xfrm>
                    <a:off x="4572000" y="5246700"/>
                    <a:ext cx="357190" cy="142876"/>
                  </a:xfrm>
                  <a:prstGeom prst="flowChartTerminator">
                    <a:avLst/>
                  </a:prstGeom>
                  <a:solidFill>
                    <a:srgbClr val="F2F2F2"/>
                  </a:solidFill>
                  <a:ln cap="flat" cmpd="sng" w="12700">
                    <a:solidFill>
                      <a:srgbClr val="132E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0" spcFirstLastPara="1" rIns="0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000"/>
                      <a:buFont typeface="Arial"/>
                      <a:buNone/>
                    </a:pPr>
                    <a:r>
                      <a:rPr b="0" i="0" lang="en-US" sz="10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r:01</a:t>
                    </a:r>
                    <a:endParaRPr b="0" i="0" sz="10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</p:grpSp>
          </p:grpSp>
          <p:grpSp>
            <p:nvGrpSpPr>
              <p:cNvPr id="1488" name="Google Shape;1488;p85"/>
              <p:cNvGrpSpPr/>
              <p:nvPr/>
            </p:nvGrpSpPr>
            <p:grpSpPr>
              <a:xfrm>
                <a:off x="3702012" y="5143512"/>
                <a:ext cx="584252" cy="1000132"/>
                <a:chOff x="3702012" y="5143512"/>
                <a:chExt cx="584252" cy="1000132"/>
              </a:xfrm>
            </p:grpSpPr>
            <p:sp>
              <p:nvSpPr>
                <p:cNvPr id="1489" name="Google Shape;1489;p85"/>
                <p:cNvSpPr/>
                <p:nvPr/>
              </p:nvSpPr>
              <p:spPr>
                <a:xfrm>
                  <a:off x="3916326" y="5857892"/>
                  <a:ext cx="71438" cy="285752"/>
                </a:xfrm>
                <a:prstGeom prst="rect">
                  <a:avLst/>
                </a:prstGeom>
                <a:solidFill>
                  <a:srgbClr val="F2F2F2"/>
                </a:solidFill>
                <a:ln cap="flat" cmpd="sng" w="127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490" name="Google Shape;1490;p85"/>
                <p:cNvSpPr/>
                <p:nvPr/>
              </p:nvSpPr>
              <p:spPr>
                <a:xfrm>
                  <a:off x="3916326" y="5143512"/>
                  <a:ext cx="71438" cy="285752"/>
                </a:xfrm>
                <a:prstGeom prst="rect">
                  <a:avLst/>
                </a:prstGeom>
                <a:solidFill>
                  <a:srgbClr val="F2F2F2"/>
                </a:solidFill>
                <a:ln cap="flat" cmpd="sng" w="127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cxnSp>
              <p:nvCxnSpPr>
                <p:cNvPr id="1491" name="Google Shape;1491;p85"/>
                <p:cNvCxnSpPr>
                  <a:stCxn id="1474" idx="3"/>
                  <a:endCxn id="1489" idx="1"/>
                </p:cNvCxnSpPr>
                <p:nvPr/>
              </p:nvCxnSpPr>
              <p:spPr>
                <a:xfrm>
                  <a:off x="3702012" y="6000768"/>
                  <a:ext cx="2142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4A7DBA"/>
                  </a:solidFill>
                  <a:prstDash val="dash"/>
                  <a:round/>
                  <a:headEnd len="sm" w="sm" type="none"/>
                  <a:tailEnd len="sm" w="sm" type="stealth"/>
                </a:ln>
              </p:spPr>
            </p:cxnSp>
            <p:cxnSp>
              <p:nvCxnSpPr>
                <p:cNvPr id="1492" name="Google Shape;1492;p85"/>
                <p:cNvCxnSpPr>
                  <a:stCxn id="1475" idx="3"/>
                  <a:endCxn id="1490" idx="1"/>
                </p:cNvCxnSpPr>
                <p:nvPr/>
              </p:nvCxnSpPr>
              <p:spPr>
                <a:xfrm flipH="1" rot="10800000">
                  <a:off x="3702012" y="5286316"/>
                  <a:ext cx="214200" cy="4287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4A7DBA"/>
                  </a:solidFill>
                  <a:prstDash val="dash"/>
                  <a:round/>
                  <a:headEnd len="sm" w="sm" type="none"/>
                  <a:tailEnd len="sm" w="sm" type="stealth"/>
                </a:ln>
              </p:spPr>
            </p:cxnSp>
            <p:cxnSp>
              <p:nvCxnSpPr>
                <p:cNvPr id="1493" name="Google Shape;1493;p85"/>
                <p:cNvCxnSpPr>
                  <a:stCxn id="1490" idx="3"/>
                </p:cNvCxnSpPr>
                <p:nvPr/>
              </p:nvCxnSpPr>
              <p:spPr>
                <a:xfrm flipH="1" rot="10800000">
                  <a:off x="3987764" y="5214988"/>
                  <a:ext cx="227100" cy="714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4A7DBA"/>
                  </a:solidFill>
                  <a:prstDash val="dash"/>
                  <a:round/>
                  <a:headEnd len="sm" w="sm" type="none"/>
                  <a:tailEnd len="sm" w="sm" type="stealth"/>
                </a:ln>
              </p:spPr>
            </p:cxnSp>
            <p:cxnSp>
              <p:nvCxnSpPr>
                <p:cNvPr id="1494" name="Google Shape;1494;p85"/>
                <p:cNvCxnSpPr>
                  <a:stCxn id="1489" idx="3"/>
                  <a:endCxn id="1481" idx="1"/>
                </p:cNvCxnSpPr>
                <p:nvPr/>
              </p:nvCxnSpPr>
              <p:spPr>
                <a:xfrm flipH="1" rot="10800000">
                  <a:off x="3987764" y="5972268"/>
                  <a:ext cx="298500" cy="285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4A7DBA"/>
                  </a:solidFill>
                  <a:prstDash val="dash"/>
                  <a:round/>
                  <a:headEnd len="sm" w="sm" type="none"/>
                  <a:tailEnd len="sm" w="sm" type="stealth"/>
                </a:ln>
              </p:spPr>
            </p:cxnSp>
          </p:grpSp>
        </p:grpSp>
      </p:grpSp>
      <p:sp>
        <p:nvSpPr>
          <p:cNvPr id="1495" name="Google Shape;1495;p85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45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String 비교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(4/4)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85"/>
          <p:cNvSpPr txBox="1"/>
          <p:nvPr/>
        </p:nvSpPr>
        <p:spPr>
          <a:xfrm>
            <a:off x="336725" y="914400"/>
            <a:ext cx="8851800" cy="10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소스코드 (</a:t>
            </a:r>
            <a:r>
              <a:rPr b="1" lang="en-US" sz="16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리터럴과 String 객체 비교</a:t>
            </a: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spcBef>
                <a:spcPts val="120"/>
              </a:spcBef>
              <a:spcAft>
                <a:spcPts val="0"/>
              </a:spcAft>
              <a:buNone/>
            </a:pPr>
            <a:r>
              <a:t/>
            </a:r>
            <a:endParaRPr b="1" sz="6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spcBef>
                <a:spcPts val="28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</a:t>
            </a:r>
            <a:r>
              <a:rPr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* new를 이용하여 생성한 객체와 리터럴을 비교할 경우에는 주소를 비교하는 "=="은 정확한 비교를 할 수가 없다. 따라서 equals()를 사용하여 정확하게 비교할 수 있다.</a:t>
            </a:r>
            <a:endParaRPr/>
          </a:p>
        </p:txBody>
      </p:sp>
      <p:sp>
        <p:nvSpPr>
          <p:cNvPr id="1497" name="Google Shape;1497;p85"/>
          <p:cNvSpPr txBox="1"/>
          <p:nvPr/>
        </p:nvSpPr>
        <p:spPr>
          <a:xfrm>
            <a:off x="244050" y="4165250"/>
            <a:ext cx="2054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algun Gothic"/>
              <a:buChar char="-"/>
            </a:pPr>
            <a:r>
              <a:rPr b="1" lang="en-US" sz="15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메모리구조</a:t>
            </a:r>
            <a:endParaRPr b="1" sz="15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8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504" name="Google Shape;1504;p86"/>
          <p:cNvSpPr txBox="1"/>
          <p:nvPr>
            <p:ph idx="4294967295" type="body"/>
          </p:nvPr>
        </p:nvSpPr>
        <p:spPr>
          <a:xfrm>
            <a:off x="247650" y="587375"/>
            <a:ext cx="8591400" cy="31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b="1" lang="en-US" sz="19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endParaRPr sz="3500"/>
          </a:p>
          <a:p>
            <a:pPr indent="-342900" lvl="0" marL="34290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</a:pPr>
            <a:r>
              <a:t/>
            </a:r>
            <a:endParaRPr b="1" sz="1100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700">
                <a:solidFill>
                  <a:schemeClr val="dk2"/>
                </a:solidFill>
              </a:rPr>
              <a:t>    * StringBuffer를 출력할 때는 String 타입이 되어야 한다.</a:t>
            </a:r>
            <a:endParaRPr sz="3500"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9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700">
                <a:solidFill>
                  <a:schemeClr val="dk2"/>
                </a:solidFill>
              </a:rPr>
              <a:t>    * StringBuffer의 멤버 메서드 toString을 이용하여 String 타입으로 만든다.</a:t>
            </a:r>
            <a:endParaRPr sz="3500"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9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700">
                <a:solidFill>
                  <a:schemeClr val="dk2"/>
                </a:solidFill>
              </a:rPr>
              <a:t>    * StringBuffer의 고유값(hashcode)는 변하지 않는다.</a:t>
            </a:r>
            <a:endParaRPr sz="3500"/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9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700">
                <a:solidFill>
                  <a:schemeClr val="dk2"/>
                </a:solidFill>
              </a:rPr>
              <a:t>    * 바꾼 문자열을 다시 대입하지 않으면 원래 문자열이 되는 특징이 </a:t>
            </a:r>
            <a:r>
              <a:rPr b="1" lang="en-US" sz="1700">
                <a:solidFill>
                  <a:srgbClr val="FF0000"/>
                </a:solidFill>
              </a:rPr>
              <a:t>immutable</a:t>
            </a:r>
            <a:endParaRPr sz="3500">
              <a:solidFill>
                <a:srgbClr val="FF0000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t/>
            </a:r>
            <a:endParaRPr sz="9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700">
                <a:solidFill>
                  <a:schemeClr val="dk2"/>
                </a:solidFill>
              </a:rPr>
              <a:t>    * 반대로 바꾼 문자열을 다시 대입하지 않아도 원래 문자열이 변하는 것은</a:t>
            </a:r>
            <a:r>
              <a:rPr b="1" lang="en-US" sz="1700">
                <a:solidFill>
                  <a:schemeClr val="dk2"/>
                </a:solidFill>
              </a:rPr>
              <a:t> </a:t>
            </a:r>
            <a:r>
              <a:rPr b="1" lang="en-US" sz="1700">
                <a:solidFill>
                  <a:srgbClr val="FF0000"/>
                </a:solidFill>
              </a:rPr>
              <a:t>mutable</a:t>
            </a:r>
            <a:endParaRPr sz="3500">
              <a:solidFill>
                <a:srgbClr val="FF0000"/>
              </a:solidFill>
            </a:endParaRPr>
          </a:p>
        </p:txBody>
      </p:sp>
      <p:sp>
        <p:nvSpPr>
          <p:cNvPr id="1505" name="Google Shape;1505;p8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aphicFrame>
        <p:nvGraphicFramePr>
          <p:cNvPr id="1506" name="Google Shape;1506;p86"/>
          <p:cNvGraphicFramePr/>
          <p:nvPr/>
        </p:nvGraphicFramePr>
        <p:xfrm>
          <a:off x="839416" y="357301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1395100"/>
                <a:gridCol w="2081150"/>
                <a:gridCol w="1931250"/>
                <a:gridCol w="2008500"/>
              </a:tblGrid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String</a:t>
                      </a:r>
                      <a:endParaRPr sz="1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StringBuilder</a:t>
                      </a:r>
                      <a:endParaRPr sz="1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StringBuffer</a:t>
                      </a:r>
                      <a:endParaRPr sz="16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590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저장영역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Constant String Pool</a:t>
                      </a:r>
                      <a:endParaRPr sz="11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Heap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Heap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590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변경가능성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Immutable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mutable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2E66"/>
                        </a:buClr>
                        <a:buSzPts val="1400"/>
                        <a:buFont typeface="Dotum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mutable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590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안정성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No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No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동기화지원X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Yes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동기화지원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590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객체 자체의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Performance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Fast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Fast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32E66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Very slow</a:t>
                      </a:r>
                      <a:endParaRPr sz="1400" u="none" cap="none" strike="noStrike">
                        <a:solidFill>
                          <a:srgbClr val="132E66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507" name="Google Shape;1507;p86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46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String Buffer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8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514" name="Google Shape;1514;p87"/>
          <p:cNvSpPr txBox="1"/>
          <p:nvPr>
            <p:ph idx="4294967295" type="body"/>
          </p:nvPr>
        </p:nvSpPr>
        <p:spPr>
          <a:xfrm>
            <a:off x="0" y="936625"/>
            <a:ext cx="8229600" cy="54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</a:rPr>
              <a:t>   </a:t>
            </a: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</a:t>
            </a:r>
            <a:r>
              <a:rPr b="1" lang="en-US" sz="1600">
                <a:solidFill>
                  <a:srgbClr val="132E66"/>
                </a:solidFill>
              </a:rPr>
              <a:t>s</a:t>
            </a: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ubstring (java.lang.String)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</a:rPr>
              <a:t>	</a:t>
            </a:r>
            <a:r>
              <a:rPr lang="en-US" sz="1600">
                <a:solidFill>
                  <a:srgbClr val="132E66"/>
                </a:solidFill>
              </a:rPr>
              <a:t>* </a:t>
            </a:r>
            <a:r>
              <a:rPr lang="en-US" sz="1400">
                <a:solidFill>
                  <a:srgbClr val="132E66"/>
                </a:solidFill>
              </a:rPr>
              <a:t>substring(3) : 3번째 index 이후의 문자열을 추출한다.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</a:rPr>
              <a:t>	</a:t>
            </a:r>
            <a:r>
              <a:rPr lang="en-US" sz="1600">
                <a:solidFill>
                  <a:srgbClr val="132E66"/>
                </a:solidFill>
              </a:rPr>
              <a:t>* </a:t>
            </a:r>
            <a:r>
              <a:rPr lang="en-US" sz="1400">
                <a:solidFill>
                  <a:srgbClr val="132E66"/>
                </a:solidFill>
              </a:rPr>
              <a:t>substring(3, 5) : 3번째 index부터 5번째 index 사이의 문자열을 추출한다.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b="1" sz="12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StringTokenizer (java.util)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</a:rPr>
              <a:t>	</a:t>
            </a:r>
            <a:r>
              <a:rPr lang="en-US" sz="1600">
                <a:solidFill>
                  <a:srgbClr val="132E66"/>
                </a:solidFill>
              </a:rPr>
              <a:t>* </a:t>
            </a:r>
            <a:r>
              <a:rPr lang="en-US" sz="1400">
                <a:solidFill>
                  <a:srgbClr val="132E66"/>
                </a:solidFill>
              </a:rPr>
              <a:t>일정한 Token으로 잘라서 배열로 저장한다.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b="1" sz="12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b="1" sz="12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b="1" sz="12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b="1" sz="12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b="1" sz="12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b="1" sz="12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b="1" sz="12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endParaRPr b="1" sz="16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</a:rPr>
              <a:t>   </a:t>
            </a: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</a:t>
            </a:r>
            <a:r>
              <a:rPr b="1" lang="en-US" sz="1600">
                <a:solidFill>
                  <a:srgbClr val="132E66"/>
                </a:solidFill>
              </a:rPr>
              <a:t>s</a:t>
            </a: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plit (java.lang.String)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</a:rPr>
              <a:t>	</a:t>
            </a:r>
            <a:r>
              <a:rPr lang="en-US" sz="1400">
                <a:solidFill>
                  <a:srgbClr val="132E66"/>
                </a:solidFill>
              </a:rPr>
              <a:t>* split은 공백 이외에 다른 특수문자(“,”, “:”, 등등)으로 나누어 반환한다.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>
                <a:schemeClr val="dk1"/>
              </a:buClr>
              <a:buSzPts val="200"/>
              <a:buNone/>
            </a:pPr>
            <a:r>
              <a:t/>
            </a:r>
            <a:endParaRPr sz="2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	   </a:t>
            </a:r>
            <a:r>
              <a:rPr lang="en-US" sz="1400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⇒</a:t>
            </a:r>
            <a:r>
              <a:rPr lang="en-US" sz="1400">
                <a:solidFill>
                  <a:srgbClr val="132E66"/>
                </a:solidFill>
              </a:rPr>
              <a:t> 배열로 리턴 : [100][200][300][ ][ ][400]</a:t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132E66"/>
              </a:solidFill>
            </a:endParaRPr>
          </a:p>
        </p:txBody>
      </p:sp>
      <p:sp>
        <p:nvSpPr>
          <p:cNvPr id="1515" name="Google Shape;1515;p87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1516" name="Google Shape;1516;p87"/>
          <p:cNvGrpSpPr/>
          <p:nvPr/>
        </p:nvGrpSpPr>
        <p:grpSpPr>
          <a:xfrm>
            <a:off x="755575" y="2596965"/>
            <a:ext cx="7560874" cy="1528946"/>
            <a:chOff x="647564" y="2852936"/>
            <a:chExt cx="7560874" cy="1224136"/>
          </a:xfrm>
        </p:grpSpPr>
        <p:grpSp>
          <p:nvGrpSpPr>
            <p:cNvPr id="1517" name="Google Shape;1517;p87"/>
            <p:cNvGrpSpPr/>
            <p:nvPr/>
          </p:nvGrpSpPr>
          <p:grpSpPr>
            <a:xfrm>
              <a:off x="5338353" y="2852948"/>
              <a:ext cx="2870085" cy="1088982"/>
              <a:chOff x="5338353" y="2852948"/>
              <a:chExt cx="2870085" cy="1088982"/>
            </a:xfrm>
          </p:grpSpPr>
          <p:sp>
            <p:nvSpPr>
              <p:cNvPr id="1518" name="Google Shape;1518;p87"/>
              <p:cNvSpPr/>
              <p:nvPr/>
            </p:nvSpPr>
            <p:spPr>
              <a:xfrm>
                <a:off x="5338353" y="2942946"/>
                <a:ext cx="2640335" cy="998984"/>
              </a:xfrm>
              <a:prstGeom prst="flowChartProcess">
                <a:avLst/>
              </a:prstGeom>
              <a:solidFill>
                <a:srgbClr val="FFE599"/>
              </a:solidFill>
              <a:ln>
                <a:noFill/>
              </a:ln>
              <a:effectLst>
                <a:outerShdw blurRad="107950" algn="ctr" dir="5400000" dist="12700">
                  <a:srgbClr val="000000"/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결과값</a:t>
                </a:r>
                <a:endParaRPr b="1" i="0" sz="16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100 200 300 400</a:t>
                </a:r>
                <a:endParaRPr b="0" i="0" sz="16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519" name="Google Shape;1519;p87"/>
              <p:cNvSpPr/>
              <p:nvPr/>
            </p:nvSpPr>
            <p:spPr>
              <a:xfrm>
                <a:off x="7076838" y="2852948"/>
                <a:ext cx="1131600" cy="446700"/>
              </a:xfrm>
              <a:prstGeom prst="wedgeRoundRectCallout">
                <a:avLst>
                  <a:gd fmla="val -51944" name="adj1"/>
                  <a:gd fmla="val 75833" name="adj2"/>
                  <a:gd fmla="val 16667" name="adj3"/>
                </a:avLst>
              </a:prstGeom>
              <a:solidFill>
                <a:srgbClr val="D9EAD3"/>
              </a:solidFill>
              <a:ln>
                <a:noFill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1" i="0" lang="en-US" sz="12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Null값 표현 X</a:t>
                </a:r>
                <a:endParaRPr b="1" i="0" sz="12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sp>
          <p:nvSpPr>
            <p:cNvPr id="1520" name="Google Shape;1520;p87"/>
            <p:cNvSpPr/>
            <p:nvPr/>
          </p:nvSpPr>
          <p:spPr>
            <a:xfrm>
              <a:off x="647564" y="2852936"/>
              <a:ext cx="4392488" cy="1224136"/>
            </a:xfrm>
            <a:prstGeom prst="roundRect">
              <a:avLst>
                <a:gd fmla="val 16667" name="adj"/>
              </a:avLst>
            </a:prstGeom>
            <a:solidFill>
              <a:srgbClr val="FFE599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String source = "100, 200, 300,, 400";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StringTokenizer st =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new StringTokenizer(source,",");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while(st.hasMoreElements()){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                                     System.out.println(st.nextToken());</a:t>
              </a:r>
              <a:endParaRPr b="0" i="1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}</a:t>
              </a:r>
              <a:endParaRPr b="1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grpSp>
        <p:nvGrpSpPr>
          <p:cNvPr id="1521" name="Google Shape;1521;p87"/>
          <p:cNvGrpSpPr/>
          <p:nvPr/>
        </p:nvGrpSpPr>
        <p:grpSpPr>
          <a:xfrm>
            <a:off x="715380" y="5262049"/>
            <a:ext cx="7848720" cy="1145014"/>
            <a:chOff x="791580" y="5226045"/>
            <a:chExt cx="7848720" cy="1145014"/>
          </a:xfrm>
        </p:grpSpPr>
        <p:grpSp>
          <p:nvGrpSpPr>
            <p:cNvPr id="1522" name="Google Shape;1522;p87"/>
            <p:cNvGrpSpPr/>
            <p:nvPr/>
          </p:nvGrpSpPr>
          <p:grpSpPr>
            <a:xfrm>
              <a:off x="5400092" y="5226045"/>
              <a:ext cx="3240208" cy="1145014"/>
              <a:chOff x="5292080" y="5226045"/>
              <a:chExt cx="3240208" cy="1145014"/>
            </a:xfrm>
          </p:grpSpPr>
          <p:sp>
            <p:nvSpPr>
              <p:cNvPr id="1523" name="Google Shape;1523;p87"/>
              <p:cNvSpPr/>
              <p:nvPr/>
            </p:nvSpPr>
            <p:spPr>
              <a:xfrm>
                <a:off x="5292080" y="5301208"/>
                <a:ext cx="3024336" cy="1069851"/>
              </a:xfrm>
              <a:prstGeom prst="flowChartProcess">
                <a:avLst/>
              </a:prstGeom>
              <a:solidFill>
                <a:srgbClr val="FFE599"/>
              </a:solidFill>
              <a:ln>
                <a:noFill/>
              </a:ln>
              <a:effectLst>
                <a:outerShdw blurRad="107950" algn="ctr" dir="5400000" dist="12700">
                  <a:srgbClr val="000000"/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결과값</a:t>
                </a:r>
                <a:endParaRPr b="1" i="0" sz="16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100 200 300     400</a:t>
                </a:r>
                <a:endParaRPr b="0" i="0" sz="16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524" name="Google Shape;1524;p87"/>
              <p:cNvSpPr/>
              <p:nvPr/>
            </p:nvSpPr>
            <p:spPr>
              <a:xfrm>
                <a:off x="7164288" y="5226045"/>
                <a:ext cx="1368000" cy="431700"/>
              </a:xfrm>
              <a:prstGeom prst="wedgeRoundRectCallout">
                <a:avLst>
                  <a:gd fmla="val -53425" name="adj1"/>
                  <a:gd fmla="val 100277" name="adj2"/>
                  <a:gd fmla="val 16667" name="adj3"/>
                </a:avLst>
              </a:prstGeom>
              <a:solidFill>
                <a:srgbClr val="D9EAD3"/>
              </a:solidFill>
              <a:ln>
                <a:noFill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1" i="0" lang="en-US" sz="12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Null값 (공백표현)</a:t>
                </a:r>
                <a:endParaRPr b="1" i="0" sz="12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sp>
          <p:nvSpPr>
            <p:cNvPr id="1525" name="Google Shape;1525;p87"/>
            <p:cNvSpPr/>
            <p:nvPr/>
          </p:nvSpPr>
          <p:spPr>
            <a:xfrm>
              <a:off x="791580" y="5265204"/>
              <a:ext cx="4320480" cy="1080120"/>
            </a:xfrm>
            <a:prstGeom prst="roundRect">
              <a:avLst>
                <a:gd fmla="val 16667" name="adj"/>
              </a:avLst>
            </a:prstGeom>
            <a:solidFill>
              <a:srgbClr val="FFE599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String[] aa = "100, 200, 300,,,400".split(",");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for (int i = 0; i &lt; aa.length; i++) {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  System.out.println(aa[i] + “\t”);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}</a:t>
              </a:r>
              <a:endParaRPr b="1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sp>
        <p:nvSpPr>
          <p:cNvPr id="1526" name="Google Shape;1526;p87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47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 String Cutter (문자열 자르기)</a:t>
            </a:r>
            <a:endParaRPr b="1" i="0" sz="2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0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88"/>
          <p:cNvSpPr txBox="1"/>
          <p:nvPr>
            <p:ph idx="4294967295" type="ctrTitle"/>
          </p:nvPr>
        </p:nvSpPr>
        <p:spPr>
          <a:xfrm>
            <a:off x="0" y="2130425"/>
            <a:ext cx="91440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2.객체지향프로그래밍</a:t>
            </a:r>
            <a:br>
              <a:rPr b="0" i="0" lang="en-US" sz="4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</a:br>
            <a:r>
              <a:rPr b="0" i="0" lang="en-US" sz="4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배열</a:t>
            </a:r>
            <a:endParaRPr b="0" i="0" sz="4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6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89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538" name="Google Shape;1538;p8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539" name="Google Shape;1539;p89"/>
          <p:cNvSpPr txBox="1"/>
          <p:nvPr/>
        </p:nvSpPr>
        <p:spPr>
          <a:xfrm>
            <a:off x="467550" y="993700"/>
            <a:ext cx="8314800" cy="23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배열 (Array)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349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algun Gothic"/>
              <a:buNone/>
            </a:pPr>
            <a:r>
              <a:t/>
            </a:r>
            <a:endParaRPr b="1" i="0" sz="8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* 배열 ⇒ 참조 타입(mutable) : 주소값으로 변경</a:t>
            </a:r>
            <a:endParaRPr b="0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* new 예약어를 사용하지 않아도 객체로 생성된다.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* 기본 배열 선언 3가지 방법</a:t>
            </a:r>
            <a:endParaRPr b="0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t/>
            </a:r>
            <a:endParaRPr b="0" i="0" sz="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1. int[] a = {1,2,3};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2. int[] b = new int[] {1,2,3};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3. int[] c = new int[3];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* 기본타입 배열은 heap영역에 배열 크기만큼 자리가 확보되며, 기본타입에 맞게 초기화 된다.</a:t>
            </a:r>
            <a:endParaRPr b="0" i="0" sz="140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1540" name="Google Shape;1540;p89"/>
          <p:cNvGraphicFramePr/>
          <p:nvPr/>
        </p:nvGraphicFramePr>
        <p:xfrm>
          <a:off x="2843808" y="36810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{57934BA0-36BD-47A3-97C2-F4857BD7EEB4}</a:tableStyleId>
              </a:tblPr>
              <a:tblGrid>
                <a:gridCol w="1620175"/>
                <a:gridCol w="1620175"/>
              </a:tblGrid>
              <a:tr h="288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자료형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초기</a:t>
                      </a: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값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FC000"/>
                    </a:solidFill>
                  </a:tcPr>
                </a:tc>
              </a:tr>
              <a:tr h="288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int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88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byte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88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short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88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char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\u0000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88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long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0L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88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float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0.0f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88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double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0.0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288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boolean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14395E"/>
                          </a:solidFill>
                          <a:latin typeface="Dotum"/>
                          <a:ea typeface="Dotum"/>
                          <a:cs typeface="Dotum"/>
                          <a:sym typeface="Dotum"/>
                        </a:rPr>
                        <a:t>false</a:t>
                      </a:r>
                      <a:endParaRPr sz="1400" u="none" cap="none" strike="noStrike">
                        <a:solidFill>
                          <a:srgbClr val="14395E"/>
                        </a:solidFill>
                        <a:latin typeface="Dotum"/>
                        <a:ea typeface="Dotum"/>
                        <a:cs typeface="Dotum"/>
                        <a:sym typeface="Dotum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541" name="Google Shape;1541;p89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48. 배열 (기본)</a:t>
            </a:r>
            <a:endParaRPr b="1" i="0" sz="2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42" name="Google Shape;1542;p89"/>
          <p:cNvSpPr txBox="1"/>
          <p:nvPr/>
        </p:nvSpPr>
        <p:spPr>
          <a:xfrm>
            <a:off x="6167050" y="3683350"/>
            <a:ext cx="2684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참조타입은 null로 초기화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34679f32dc_0_26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0" name="Google Shape;290;g334679f32dc_0_263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3. Compile </a:t>
            </a:r>
            <a:r>
              <a:rPr b="1" lang="en-US" sz="2200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(1/3)</a:t>
            </a:r>
            <a:endParaRPr b="1" sz="2200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1" name="Google Shape;291;g334679f32dc_0_263"/>
          <p:cNvSpPr txBox="1"/>
          <p:nvPr>
            <p:ph idx="4294967295" type="body"/>
          </p:nvPr>
        </p:nvSpPr>
        <p:spPr>
          <a:xfrm>
            <a:off x="0" y="1371725"/>
            <a:ext cx="9144000" cy="49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Compile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b="1" sz="10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* 사람의 언어로 작성한 소스를 기계어로 바꾸는 과정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* 고급언어 → Byte code변환(컴파일) → Binary code(기계어) JVM이 Byte code를 OS환경에 맞는 </a:t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                                                    Binary code로 변환하여 실행한다.</a:t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                                                          </a:t>
            </a:r>
            <a:endParaRPr sz="14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lang="en-US" sz="1600">
                <a:solidFill>
                  <a:srgbClr val="132E66"/>
                </a:solidFill>
              </a:rPr>
              <a:t>    * 실행 시 사용하는 JRE는 작성시 사용했던 JRE와 버전이 같거나 높아야 한다.</a:t>
            </a:r>
            <a:endParaRPr/>
          </a:p>
        </p:txBody>
      </p:sp>
      <p:sp>
        <p:nvSpPr>
          <p:cNvPr id="292" name="Google Shape;292;g334679f32dc_0_26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293" name="Google Shape;293;g334679f32dc_0_263"/>
          <p:cNvGrpSpPr/>
          <p:nvPr/>
        </p:nvGrpSpPr>
        <p:grpSpPr>
          <a:xfrm>
            <a:off x="226804" y="3045532"/>
            <a:ext cx="8713660" cy="2376008"/>
            <a:chOff x="226804" y="2816932"/>
            <a:chExt cx="8713660" cy="2376008"/>
          </a:xfrm>
        </p:grpSpPr>
        <p:sp>
          <p:nvSpPr>
            <p:cNvPr id="294" name="Google Shape;294;g334679f32dc_0_263"/>
            <p:cNvSpPr/>
            <p:nvPr/>
          </p:nvSpPr>
          <p:spPr>
            <a:xfrm>
              <a:off x="3179676" y="3429000"/>
              <a:ext cx="1368300" cy="1368300"/>
            </a:xfrm>
            <a:prstGeom prst="rect">
              <a:avLst/>
            </a:prstGeom>
            <a:solidFill>
              <a:srgbClr val="F2F2F2"/>
            </a:solidFill>
            <a:ln cap="flat" cmpd="sng" w="9525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F243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ca fe ba be 00 00 00 34 00 0d 0a 00 03 00 07 07 00 ...</a:t>
              </a:r>
              <a:endParaRPr b="0" i="0" sz="1600" u="none" cap="none" strike="noStrike">
                <a:solidFill>
                  <a:srgbClr val="0F243E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95" name="Google Shape;295;g334679f32dc_0_263"/>
            <p:cNvSpPr/>
            <p:nvPr/>
          </p:nvSpPr>
          <p:spPr>
            <a:xfrm>
              <a:off x="226804" y="3409204"/>
              <a:ext cx="2088000" cy="1368000"/>
            </a:xfrm>
            <a:prstGeom prst="roundRect">
              <a:avLst>
                <a:gd fmla="val 16667" name="adj"/>
              </a:avLst>
            </a:prstGeom>
            <a:solidFill>
              <a:srgbClr val="FFC000"/>
            </a:solidFill>
            <a:ln cap="flat" cmpd="sng" w="9525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algn="ctr" dir="2700000" dist="76200">
                <a:srgbClr val="000000">
                  <a:alpha val="4862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300" u="none" cap="none" strike="noStrike">
                  <a:solidFill>
                    <a:srgbClr val="0F243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Public static void main(String[] args){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300" u="none" cap="none" strike="noStrike">
                  <a:solidFill>
                    <a:srgbClr val="0F243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System.out.print(“Hello Java”);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300" u="none" cap="none" strike="noStrike">
                  <a:solidFill>
                    <a:srgbClr val="0F243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}</a:t>
              </a:r>
              <a:endParaRPr b="0" i="0" sz="1300" u="none" cap="none" strike="noStrike">
                <a:solidFill>
                  <a:srgbClr val="0F243E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96" name="Google Shape;296;g334679f32dc_0_263"/>
            <p:cNvSpPr/>
            <p:nvPr/>
          </p:nvSpPr>
          <p:spPr>
            <a:xfrm>
              <a:off x="5411924" y="3429000"/>
              <a:ext cx="1296000" cy="648000"/>
            </a:xfrm>
            <a:prstGeom prst="rect">
              <a:avLst/>
            </a:prstGeom>
            <a:solidFill>
              <a:srgbClr val="F2F2F2"/>
            </a:solidFill>
            <a:ln cap="flat" cmpd="sng" w="9525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F243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01101110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F243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01100101</a:t>
              </a:r>
              <a:endParaRPr b="0" i="0" sz="1600" u="none" cap="none" strike="noStrike">
                <a:solidFill>
                  <a:srgbClr val="0F243E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97" name="Google Shape;297;g334679f32dc_0_263"/>
            <p:cNvSpPr/>
            <p:nvPr/>
          </p:nvSpPr>
          <p:spPr>
            <a:xfrm>
              <a:off x="7572164" y="3429000"/>
              <a:ext cx="1368300" cy="1224000"/>
            </a:xfrm>
            <a:prstGeom prst="rect">
              <a:avLst/>
            </a:prstGeom>
            <a:solidFill>
              <a:srgbClr val="92CCDC"/>
            </a:solidFill>
            <a:ln cap="flat" cmpd="sng" w="9525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2060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Hello Java</a:t>
              </a:r>
              <a:endParaRPr b="1" i="0" sz="1600" u="none" cap="none" strike="noStrike">
                <a:solidFill>
                  <a:srgbClr val="002060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98" name="Google Shape;298;g334679f32dc_0_263"/>
            <p:cNvSpPr/>
            <p:nvPr/>
          </p:nvSpPr>
          <p:spPr>
            <a:xfrm>
              <a:off x="5411924" y="4077072"/>
              <a:ext cx="1296000" cy="360000"/>
            </a:xfrm>
            <a:prstGeom prst="rect">
              <a:avLst/>
            </a:prstGeom>
            <a:solidFill>
              <a:srgbClr val="F2F2F2"/>
            </a:solidFill>
            <a:ln cap="flat" cmpd="sng" w="9525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F243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JRE</a:t>
              </a:r>
              <a:endParaRPr b="0" i="0" sz="1600" u="none" cap="none" strike="noStrike">
                <a:solidFill>
                  <a:srgbClr val="0F243E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99" name="Google Shape;299;g334679f32dc_0_263"/>
            <p:cNvSpPr/>
            <p:nvPr/>
          </p:nvSpPr>
          <p:spPr>
            <a:xfrm>
              <a:off x="5411924" y="4437112"/>
              <a:ext cx="1296000" cy="360000"/>
            </a:xfrm>
            <a:prstGeom prst="rect">
              <a:avLst/>
            </a:prstGeom>
            <a:solidFill>
              <a:srgbClr val="F2F2F2"/>
            </a:solidFill>
            <a:ln cap="flat" cmpd="sng" w="9525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F243E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JVM</a:t>
              </a:r>
              <a:endParaRPr b="0" i="0" sz="1600" u="none" cap="none" strike="noStrike">
                <a:solidFill>
                  <a:srgbClr val="0F243E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0" name="Google Shape;300;g334679f32dc_0_263"/>
            <p:cNvSpPr txBox="1"/>
            <p:nvPr/>
          </p:nvSpPr>
          <p:spPr>
            <a:xfrm>
              <a:off x="407368" y="2816932"/>
              <a:ext cx="17283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작성(java code)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Hello.java</a:t>
              </a:r>
              <a:endParaRPr b="1" i="0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1" name="Google Shape;301;g334679f32dc_0_263"/>
            <p:cNvSpPr txBox="1"/>
            <p:nvPr/>
          </p:nvSpPr>
          <p:spPr>
            <a:xfrm>
              <a:off x="2783632" y="2816932"/>
              <a:ext cx="21603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Compile(ByteCode)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Hello.class</a:t>
              </a:r>
              <a:endParaRPr b="1" i="0" sz="16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2" name="Google Shape;302;g334679f32dc_0_263"/>
            <p:cNvSpPr txBox="1"/>
            <p:nvPr/>
          </p:nvSpPr>
          <p:spPr>
            <a:xfrm>
              <a:off x="7860196" y="3062776"/>
              <a:ext cx="7920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출력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g334679f32dc_0_263"/>
            <p:cNvSpPr/>
            <p:nvPr/>
          </p:nvSpPr>
          <p:spPr>
            <a:xfrm>
              <a:off x="2423592" y="3861048"/>
              <a:ext cx="648000" cy="3600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304" name="Google Shape;304;g334679f32dc_0_263"/>
            <p:cNvSpPr/>
            <p:nvPr/>
          </p:nvSpPr>
          <p:spPr>
            <a:xfrm>
              <a:off x="4691844" y="3897052"/>
              <a:ext cx="648000" cy="3600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305" name="Google Shape;305;g334679f32dc_0_263"/>
            <p:cNvSpPr/>
            <p:nvPr/>
          </p:nvSpPr>
          <p:spPr>
            <a:xfrm>
              <a:off x="6852084" y="3897052"/>
              <a:ext cx="648000" cy="3600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306" name="Google Shape;306;g334679f32dc_0_263"/>
            <p:cNvSpPr txBox="1"/>
            <p:nvPr/>
          </p:nvSpPr>
          <p:spPr>
            <a:xfrm>
              <a:off x="4979876" y="3062776"/>
              <a:ext cx="22323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실행(Binary Code)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g334679f32dc_0_263"/>
            <p:cNvSpPr txBox="1"/>
            <p:nvPr/>
          </p:nvSpPr>
          <p:spPr>
            <a:xfrm>
              <a:off x="623392" y="4854240"/>
              <a:ext cx="12240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sng" cap="none" strike="noStrike">
                  <a:solidFill>
                    <a:srgbClr val="1B4170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JRE</a:t>
              </a:r>
              <a:endParaRPr b="1" i="0" sz="1600" u="sng" cap="none" strike="noStrike">
                <a:solidFill>
                  <a:srgbClr val="1B4170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8" name="Google Shape;308;g334679f32dc_0_263"/>
            <p:cNvSpPr txBox="1"/>
            <p:nvPr/>
          </p:nvSpPr>
          <p:spPr>
            <a:xfrm>
              <a:off x="2963652" y="4854240"/>
              <a:ext cx="18003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sng" cap="none" strike="noStrike">
                  <a:solidFill>
                    <a:srgbClr val="1B4170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JDK &gt; Javac.exe</a:t>
              </a:r>
              <a:endParaRPr b="1" i="0" sz="1600" u="sng" cap="none" strike="noStrike">
                <a:solidFill>
                  <a:srgbClr val="1B4170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9" name="Google Shape;309;g334679f32dc_0_263"/>
            <p:cNvSpPr txBox="1"/>
            <p:nvPr/>
          </p:nvSpPr>
          <p:spPr>
            <a:xfrm>
              <a:off x="5051884" y="4854240"/>
              <a:ext cx="20883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sng" cap="none" strike="noStrike">
                  <a:solidFill>
                    <a:srgbClr val="1B4170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JDK &gt; Java.exe</a:t>
              </a:r>
              <a:endParaRPr b="1" i="0" sz="1600" u="sng" cap="none" strike="noStrike">
                <a:solidFill>
                  <a:srgbClr val="1B4170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310" name="Google Shape;310;g334679f32dc_0_263"/>
          <p:cNvSpPr txBox="1"/>
          <p:nvPr/>
        </p:nvSpPr>
        <p:spPr>
          <a:xfrm>
            <a:off x="5448200" y="692125"/>
            <a:ext cx="37164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*byte code : 컴파일러에 의해 생성되며, 주로 JVM에서 실행하기 위한 코드</a:t>
            </a:r>
            <a:endParaRPr b="0" i="0" sz="13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t/>
            </a:r>
            <a:endParaRPr b="0" i="0" sz="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*binary code : 이진코드(0,1)로 OS마다 방식이 다르며, 언어의 최종 실행  코드</a:t>
            </a:r>
            <a:endParaRPr b="0" i="0" sz="13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8" name="Google Shape;1548;p9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549" name="Google Shape;1549;p9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550" name="Google Shape;1550;p90"/>
          <p:cNvSpPr txBox="1"/>
          <p:nvPr/>
        </p:nvSpPr>
        <p:spPr>
          <a:xfrm>
            <a:off x="535360" y="1196747"/>
            <a:ext cx="3024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- 2차원 배열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1" name="Google Shape;1551;p90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49. 배열변환 (2차원 </a:t>
            </a:r>
            <a:r>
              <a:rPr b="0" i="0" lang="en-US" sz="2400" u="none" cap="none" strike="noStrike">
                <a:solidFill>
                  <a:srgbClr val="244061"/>
                </a:solidFill>
                <a:latin typeface="Malgun Gothic"/>
                <a:ea typeface="Malgun Gothic"/>
                <a:cs typeface="Malgun Gothic"/>
                <a:sym typeface="Malgun Gothic"/>
              </a:rPr>
              <a:t>↔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1차원)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(1/2)</a:t>
            </a:r>
            <a:endParaRPr b="1" i="0" sz="2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1552" name="Google Shape;1552;p90"/>
          <p:cNvGrpSpPr/>
          <p:nvPr/>
        </p:nvGrpSpPr>
        <p:grpSpPr>
          <a:xfrm>
            <a:off x="746565" y="1124739"/>
            <a:ext cx="7333696" cy="1744447"/>
            <a:chOff x="822765" y="1209323"/>
            <a:chExt cx="7333696" cy="1744447"/>
          </a:xfrm>
        </p:grpSpPr>
        <p:grpSp>
          <p:nvGrpSpPr>
            <p:cNvPr id="1553" name="Google Shape;1553;p90"/>
            <p:cNvGrpSpPr/>
            <p:nvPr/>
          </p:nvGrpSpPr>
          <p:grpSpPr>
            <a:xfrm>
              <a:off x="5737225" y="1209323"/>
              <a:ext cx="2419236" cy="1708136"/>
              <a:chOff x="4864022" y="966210"/>
              <a:chExt cx="2419236" cy="1708136"/>
            </a:xfrm>
          </p:grpSpPr>
          <p:grpSp>
            <p:nvGrpSpPr>
              <p:cNvPr id="1554" name="Google Shape;1554;p90"/>
              <p:cNvGrpSpPr/>
              <p:nvPr/>
            </p:nvGrpSpPr>
            <p:grpSpPr>
              <a:xfrm>
                <a:off x="5318492" y="1593874"/>
                <a:ext cx="1964766" cy="1080472"/>
                <a:chOff x="131845" y="1611923"/>
                <a:chExt cx="3133289" cy="1080472"/>
              </a:xfrm>
            </p:grpSpPr>
            <p:grpSp>
              <p:nvGrpSpPr>
                <p:cNvPr id="1555" name="Google Shape;1555;p90"/>
                <p:cNvGrpSpPr/>
                <p:nvPr/>
              </p:nvGrpSpPr>
              <p:grpSpPr>
                <a:xfrm>
                  <a:off x="456822" y="1828299"/>
                  <a:ext cx="2808312" cy="864096"/>
                  <a:chOff x="456822" y="1828299"/>
                  <a:chExt cx="2808312" cy="864096"/>
                </a:xfrm>
              </p:grpSpPr>
              <p:sp>
                <p:nvSpPr>
                  <p:cNvPr id="1556" name="Google Shape;1556;p90"/>
                  <p:cNvSpPr/>
                  <p:nvPr/>
                </p:nvSpPr>
                <p:spPr>
                  <a:xfrm>
                    <a:off x="456822" y="1828299"/>
                    <a:ext cx="936104" cy="432048"/>
                  </a:xfrm>
                  <a:prstGeom prst="rect">
                    <a:avLst/>
                  </a:prstGeom>
                  <a:solidFill>
                    <a:srgbClr val="FFC000"/>
                  </a:solidFill>
                  <a:ln cap="flat" cmpd="sng" w="2540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300" u="none" cap="none" strike="noStrike">
                        <a:solidFill>
                          <a:srgbClr val="395E89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(0,0)</a:t>
                    </a:r>
                    <a:endParaRPr b="1" i="0" sz="1300" u="none" cap="none" strike="noStrike">
                      <a:solidFill>
                        <a:srgbClr val="395E89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57" name="Google Shape;1557;p90"/>
                  <p:cNvSpPr/>
                  <p:nvPr/>
                </p:nvSpPr>
                <p:spPr>
                  <a:xfrm>
                    <a:off x="1392926" y="1828299"/>
                    <a:ext cx="936104" cy="432048"/>
                  </a:xfrm>
                  <a:prstGeom prst="rect">
                    <a:avLst/>
                  </a:prstGeom>
                  <a:solidFill>
                    <a:srgbClr val="FFC000"/>
                  </a:solidFill>
                  <a:ln cap="flat" cmpd="sng" w="2540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300" u="none" cap="none" strike="noStrike">
                        <a:solidFill>
                          <a:srgbClr val="395E89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(0,1)</a:t>
                    </a:r>
                    <a:endParaRPr b="1" i="0" sz="1300" u="none" cap="none" strike="noStrike">
                      <a:solidFill>
                        <a:srgbClr val="395E89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58" name="Google Shape;1558;p90"/>
                  <p:cNvSpPr/>
                  <p:nvPr/>
                </p:nvSpPr>
                <p:spPr>
                  <a:xfrm>
                    <a:off x="456822" y="2260347"/>
                    <a:ext cx="936104" cy="432048"/>
                  </a:xfrm>
                  <a:prstGeom prst="rect">
                    <a:avLst/>
                  </a:prstGeom>
                  <a:solidFill>
                    <a:srgbClr val="FFC000"/>
                  </a:solidFill>
                  <a:ln cap="flat" cmpd="sng" w="2540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300" u="none" cap="none" strike="noStrike">
                        <a:solidFill>
                          <a:srgbClr val="395E89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(1,0)</a:t>
                    </a:r>
                    <a:endParaRPr b="1" i="0" sz="1300" u="none" cap="none" strike="noStrike">
                      <a:solidFill>
                        <a:srgbClr val="395E89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559" name="Google Shape;1559;p90"/>
                  <p:cNvSpPr/>
                  <p:nvPr/>
                </p:nvSpPr>
                <p:spPr>
                  <a:xfrm>
                    <a:off x="1392926" y="2260347"/>
                    <a:ext cx="936104" cy="432048"/>
                  </a:xfrm>
                  <a:prstGeom prst="rect">
                    <a:avLst/>
                  </a:prstGeom>
                  <a:solidFill>
                    <a:srgbClr val="FFC000"/>
                  </a:solidFill>
                  <a:ln cap="flat" cmpd="sng" w="2540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300" u="none" cap="none" strike="noStrike">
                        <a:solidFill>
                          <a:srgbClr val="395E89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(1,1)</a:t>
                    </a:r>
                    <a:endParaRPr b="1" i="0" sz="1300" u="none" cap="none" strike="noStrike">
                      <a:solidFill>
                        <a:srgbClr val="395E89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560" name="Google Shape;1560;p90"/>
                  <p:cNvSpPr/>
                  <p:nvPr/>
                </p:nvSpPr>
                <p:spPr>
                  <a:xfrm>
                    <a:off x="2329030" y="1828299"/>
                    <a:ext cx="936104" cy="432048"/>
                  </a:xfrm>
                  <a:prstGeom prst="rect">
                    <a:avLst/>
                  </a:prstGeom>
                  <a:solidFill>
                    <a:srgbClr val="FFC000"/>
                  </a:solidFill>
                  <a:ln cap="flat" cmpd="sng" w="2540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300" u="none" cap="none" strike="noStrike">
                        <a:solidFill>
                          <a:srgbClr val="395E89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(0,2)</a:t>
                    </a:r>
                    <a:endParaRPr b="1" i="0" sz="1300" u="none" cap="none" strike="noStrike">
                      <a:solidFill>
                        <a:srgbClr val="395E89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61" name="Google Shape;1561;p90"/>
                  <p:cNvSpPr/>
                  <p:nvPr/>
                </p:nvSpPr>
                <p:spPr>
                  <a:xfrm>
                    <a:off x="2329030" y="2260347"/>
                    <a:ext cx="936104" cy="432048"/>
                  </a:xfrm>
                  <a:prstGeom prst="rect">
                    <a:avLst/>
                  </a:prstGeom>
                  <a:solidFill>
                    <a:srgbClr val="FFC000"/>
                  </a:solidFill>
                  <a:ln cap="flat" cmpd="sng" w="2540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300" u="none" cap="none" strike="noStrike">
                        <a:solidFill>
                          <a:srgbClr val="395E89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(1,2)</a:t>
                    </a:r>
                    <a:endParaRPr b="1" i="0" sz="1300" u="none" cap="none" strike="noStrike">
                      <a:solidFill>
                        <a:srgbClr val="395E89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</p:grpSp>
            <p:sp>
              <p:nvSpPr>
                <p:cNvPr id="1562" name="Google Shape;1562;p90"/>
                <p:cNvSpPr/>
                <p:nvPr/>
              </p:nvSpPr>
              <p:spPr>
                <a:xfrm>
                  <a:off x="131845" y="1828299"/>
                  <a:ext cx="252300" cy="432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chemeClr val="dk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0</a:t>
                  </a:r>
                  <a:endParaRPr b="1" i="0" sz="14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563" name="Google Shape;1563;p90"/>
                <p:cNvSpPr/>
                <p:nvPr/>
              </p:nvSpPr>
              <p:spPr>
                <a:xfrm>
                  <a:off x="131845" y="2260347"/>
                  <a:ext cx="252300" cy="432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chemeClr val="dk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1</a:t>
                  </a:r>
                  <a:endParaRPr b="1" i="0" sz="14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564" name="Google Shape;1564;p90"/>
                <p:cNvSpPr/>
                <p:nvPr/>
              </p:nvSpPr>
              <p:spPr>
                <a:xfrm>
                  <a:off x="456822" y="1611923"/>
                  <a:ext cx="936104" cy="21602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chemeClr val="dk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0</a:t>
                  </a:r>
                  <a:endParaRPr b="1" i="0" sz="14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565" name="Google Shape;1565;p90"/>
                <p:cNvSpPr/>
                <p:nvPr/>
              </p:nvSpPr>
              <p:spPr>
                <a:xfrm>
                  <a:off x="1392926" y="1611923"/>
                  <a:ext cx="936104" cy="21602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chemeClr val="dk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1</a:t>
                  </a:r>
                  <a:endParaRPr b="1" i="0" sz="14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566" name="Google Shape;1566;p90"/>
                <p:cNvSpPr/>
                <p:nvPr/>
              </p:nvSpPr>
              <p:spPr>
                <a:xfrm>
                  <a:off x="2319862" y="1611923"/>
                  <a:ext cx="936104" cy="21602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chemeClr val="dk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2</a:t>
                  </a:r>
                  <a:endParaRPr b="1" i="0" sz="14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  <p:grpSp>
            <p:nvGrpSpPr>
              <p:cNvPr id="1567" name="Google Shape;1567;p90"/>
              <p:cNvGrpSpPr/>
              <p:nvPr/>
            </p:nvGrpSpPr>
            <p:grpSpPr>
              <a:xfrm>
                <a:off x="4864022" y="1910106"/>
                <a:ext cx="500066" cy="642942"/>
                <a:chOff x="4864022" y="1910106"/>
                <a:chExt cx="500066" cy="642942"/>
              </a:xfrm>
            </p:grpSpPr>
            <p:sp>
              <p:nvSpPr>
                <p:cNvPr id="1568" name="Google Shape;1568;p90"/>
                <p:cNvSpPr/>
                <p:nvPr/>
              </p:nvSpPr>
              <p:spPr>
                <a:xfrm>
                  <a:off x="5149774" y="1910106"/>
                  <a:ext cx="214314" cy="642942"/>
                </a:xfrm>
                <a:prstGeom prst="curvedRightArrow">
                  <a:avLst>
                    <a:gd fmla="val 25000" name="adj1"/>
                    <a:gd fmla="val 50000" name="adj2"/>
                    <a:gd fmla="val 25000" name="adj3"/>
                  </a:avLst>
                </a:prstGeom>
                <a:solidFill>
                  <a:srgbClr val="C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569" name="Google Shape;1569;p90"/>
                <p:cNvSpPr txBox="1"/>
                <p:nvPr/>
              </p:nvSpPr>
              <p:spPr>
                <a:xfrm>
                  <a:off x="4864022" y="2052982"/>
                  <a:ext cx="3048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2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  <p:grpSp>
            <p:nvGrpSpPr>
              <p:cNvPr id="1570" name="Google Shape;1570;p90"/>
              <p:cNvGrpSpPr/>
              <p:nvPr/>
            </p:nvGrpSpPr>
            <p:grpSpPr>
              <a:xfrm>
                <a:off x="5578402" y="966210"/>
                <a:ext cx="1643074" cy="586706"/>
                <a:chOff x="5578402" y="966210"/>
                <a:chExt cx="1643074" cy="586706"/>
              </a:xfrm>
            </p:grpSpPr>
            <p:sp>
              <p:nvSpPr>
                <p:cNvPr id="1571" name="Google Shape;1571;p90"/>
                <p:cNvSpPr/>
                <p:nvPr/>
              </p:nvSpPr>
              <p:spPr>
                <a:xfrm>
                  <a:off x="5578402" y="1267164"/>
                  <a:ext cx="1643074" cy="285752"/>
                </a:xfrm>
                <a:prstGeom prst="curvedDownArrow">
                  <a:avLst>
                    <a:gd fmla="val 25000" name="adj1"/>
                    <a:gd fmla="val 50000" name="adj2"/>
                    <a:gd fmla="val 25000" name="adj3"/>
                  </a:avLst>
                </a:prstGeom>
                <a:solidFill>
                  <a:srgbClr val="C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572" name="Google Shape;1572;p90"/>
                <p:cNvSpPr txBox="1"/>
                <p:nvPr/>
              </p:nvSpPr>
              <p:spPr>
                <a:xfrm>
                  <a:off x="6247328" y="966210"/>
                  <a:ext cx="3048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3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</p:grpSp>
        <p:sp>
          <p:nvSpPr>
            <p:cNvPr id="1573" name="Google Shape;1573;p90"/>
            <p:cNvSpPr/>
            <p:nvPr/>
          </p:nvSpPr>
          <p:spPr>
            <a:xfrm>
              <a:off x="822765" y="1718907"/>
              <a:ext cx="4160849" cy="1234863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• </a:t>
              </a:r>
              <a:r>
                <a:rPr b="0" i="0" lang="en-US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int[][] a2 = new int[2][3];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rgbClr val="17365D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• </a:t>
              </a:r>
              <a:r>
                <a:rPr b="0" i="0" lang="en-US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값 대입</a:t>
              </a:r>
              <a:endParaRPr b="0" i="0" sz="1400" u="none" cap="none" strike="noStrike">
                <a:solidFill>
                  <a:srgbClr val="17365D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   </a:t>
              </a:r>
              <a:r>
                <a:rPr b="0" i="0" lang="en-US" sz="14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→</a:t>
              </a:r>
              <a:r>
                <a:rPr b="0" i="0" lang="en-US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 a2[0][0] = 1;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   </a:t>
              </a:r>
              <a:r>
                <a:rPr b="0" i="0" lang="en-US" sz="14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→ </a:t>
              </a:r>
              <a:r>
                <a:rPr b="0" i="0" lang="en-US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a2[1][2] = 6;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90"/>
            <p:cNvSpPr/>
            <p:nvPr/>
          </p:nvSpPr>
          <p:spPr>
            <a:xfrm>
              <a:off x="5148064" y="2168800"/>
              <a:ext cx="508479" cy="335075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DAE5F1"/>
            </a:soli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1" i="0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grpSp>
        <p:nvGrpSpPr>
          <p:cNvPr id="1575" name="Google Shape;1575;p90"/>
          <p:cNvGrpSpPr/>
          <p:nvPr/>
        </p:nvGrpSpPr>
        <p:grpSpPr>
          <a:xfrm>
            <a:off x="766999" y="3200048"/>
            <a:ext cx="7304154" cy="1080472"/>
            <a:chOff x="843199" y="3284632"/>
            <a:chExt cx="7304154" cy="1080472"/>
          </a:xfrm>
        </p:grpSpPr>
        <p:grpSp>
          <p:nvGrpSpPr>
            <p:cNvPr id="1576" name="Google Shape;1576;p90"/>
            <p:cNvGrpSpPr/>
            <p:nvPr/>
          </p:nvGrpSpPr>
          <p:grpSpPr>
            <a:xfrm>
              <a:off x="6191708" y="3284632"/>
              <a:ext cx="1955645" cy="1080472"/>
              <a:chOff x="146388" y="1611923"/>
              <a:chExt cx="3118746" cy="1080472"/>
            </a:xfrm>
          </p:grpSpPr>
          <p:grpSp>
            <p:nvGrpSpPr>
              <p:cNvPr id="1577" name="Google Shape;1577;p90"/>
              <p:cNvGrpSpPr/>
              <p:nvPr/>
            </p:nvGrpSpPr>
            <p:grpSpPr>
              <a:xfrm>
                <a:off x="456822" y="1828299"/>
                <a:ext cx="2808312" cy="864096"/>
                <a:chOff x="456822" y="1828299"/>
                <a:chExt cx="2808312" cy="864096"/>
              </a:xfrm>
            </p:grpSpPr>
            <p:sp>
              <p:nvSpPr>
                <p:cNvPr id="1578" name="Google Shape;1578;p90"/>
                <p:cNvSpPr/>
                <p:nvPr/>
              </p:nvSpPr>
              <p:spPr>
                <a:xfrm>
                  <a:off x="456822" y="1828299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1</a:t>
                  </a:r>
                  <a:endParaRPr b="0" i="0" sz="1400" u="none" cap="none" strike="noStrike">
                    <a:solidFill>
                      <a:srgbClr val="2440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9" name="Google Shape;1579;p90"/>
                <p:cNvSpPr/>
                <p:nvPr/>
              </p:nvSpPr>
              <p:spPr>
                <a:xfrm>
                  <a:off x="1392926" y="1828299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2</a:t>
                  </a:r>
                  <a:endParaRPr b="0" i="0" sz="1400" u="none" cap="none" strike="noStrike">
                    <a:solidFill>
                      <a:srgbClr val="2440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0" name="Google Shape;1580;p90"/>
                <p:cNvSpPr/>
                <p:nvPr/>
              </p:nvSpPr>
              <p:spPr>
                <a:xfrm>
                  <a:off x="456822" y="2260347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4</a:t>
                  </a:r>
                  <a:endParaRPr b="1" i="0" sz="1400" u="none" cap="none" strike="noStrike">
                    <a:solidFill>
                      <a:srgbClr val="24406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581" name="Google Shape;1581;p90"/>
                <p:cNvSpPr/>
                <p:nvPr/>
              </p:nvSpPr>
              <p:spPr>
                <a:xfrm>
                  <a:off x="1392926" y="2260347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5</a:t>
                  </a:r>
                  <a:endParaRPr b="1" i="0" sz="1400" u="none" cap="none" strike="noStrike">
                    <a:solidFill>
                      <a:srgbClr val="24406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582" name="Google Shape;1582;p90"/>
                <p:cNvSpPr/>
                <p:nvPr/>
              </p:nvSpPr>
              <p:spPr>
                <a:xfrm>
                  <a:off x="2329030" y="1828299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3</a:t>
                  </a:r>
                  <a:endParaRPr b="0" i="0" sz="1400" u="none" cap="none" strike="noStrike">
                    <a:solidFill>
                      <a:srgbClr val="2440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3" name="Google Shape;1583;p90"/>
                <p:cNvSpPr/>
                <p:nvPr/>
              </p:nvSpPr>
              <p:spPr>
                <a:xfrm>
                  <a:off x="2329030" y="2260347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6</a:t>
                  </a:r>
                  <a:endParaRPr b="1" i="0" sz="1400" u="none" cap="none" strike="noStrike">
                    <a:solidFill>
                      <a:srgbClr val="24406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  <p:sp>
            <p:nvSpPr>
              <p:cNvPr id="1584" name="Google Shape;1584;p90"/>
              <p:cNvSpPr/>
              <p:nvPr/>
            </p:nvSpPr>
            <p:spPr>
              <a:xfrm>
                <a:off x="146388" y="1828299"/>
                <a:ext cx="252300" cy="43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rPr>
                  <a:t>0</a:t>
                </a:r>
                <a:endParaRPr b="1" i="0" sz="14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585" name="Google Shape;1585;p90"/>
              <p:cNvSpPr/>
              <p:nvPr/>
            </p:nvSpPr>
            <p:spPr>
              <a:xfrm>
                <a:off x="146388" y="2260347"/>
                <a:ext cx="252300" cy="43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rPr>
                  <a:t>1</a:t>
                </a:r>
                <a:endParaRPr b="1" i="0" sz="14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586" name="Google Shape;1586;p90"/>
              <p:cNvSpPr/>
              <p:nvPr/>
            </p:nvSpPr>
            <p:spPr>
              <a:xfrm>
                <a:off x="456822" y="1611923"/>
                <a:ext cx="936104" cy="2160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rPr>
                  <a:t>0</a:t>
                </a:r>
                <a:endParaRPr b="1" i="0" sz="14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587" name="Google Shape;1587;p90"/>
              <p:cNvSpPr/>
              <p:nvPr/>
            </p:nvSpPr>
            <p:spPr>
              <a:xfrm>
                <a:off x="1392926" y="1611923"/>
                <a:ext cx="936104" cy="2160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rPr>
                  <a:t>1</a:t>
                </a:r>
                <a:endParaRPr b="1" i="0" sz="14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588" name="Google Shape;1588;p90"/>
              <p:cNvSpPr/>
              <p:nvPr/>
            </p:nvSpPr>
            <p:spPr>
              <a:xfrm>
                <a:off x="2319862" y="1611923"/>
                <a:ext cx="936104" cy="2160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rPr>
                  <a:t>2</a:t>
                </a:r>
                <a:endParaRPr b="1" i="0" sz="14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sp>
          <p:nvSpPr>
            <p:cNvPr id="1589" name="Google Shape;1589;p90"/>
            <p:cNvSpPr/>
            <p:nvPr/>
          </p:nvSpPr>
          <p:spPr>
            <a:xfrm>
              <a:off x="843199" y="3500656"/>
              <a:ext cx="4160849" cy="813731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• 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int[][] a3 = {{1,2,3}, {4,5,6}};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• 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int[][]a3 = new int[][]{{1,2,3}, {4,5,6}};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590" name="Google Shape;1590;p90"/>
            <p:cNvSpPr/>
            <p:nvPr/>
          </p:nvSpPr>
          <p:spPr>
            <a:xfrm>
              <a:off x="5395669" y="3741997"/>
              <a:ext cx="508479" cy="335075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DAE5F1"/>
            </a:soli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1" i="0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grpSp>
        <p:nvGrpSpPr>
          <p:cNvPr id="1591" name="Google Shape;1591;p90"/>
          <p:cNvGrpSpPr/>
          <p:nvPr/>
        </p:nvGrpSpPr>
        <p:grpSpPr>
          <a:xfrm>
            <a:off x="751384" y="4738462"/>
            <a:ext cx="7925527" cy="1081503"/>
            <a:chOff x="827584" y="4823046"/>
            <a:chExt cx="7925527" cy="1081503"/>
          </a:xfrm>
        </p:grpSpPr>
        <p:grpSp>
          <p:nvGrpSpPr>
            <p:cNvPr id="1592" name="Google Shape;1592;p90"/>
            <p:cNvGrpSpPr/>
            <p:nvPr/>
          </p:nvGrpSpPr>
          <p:grpSpPr>
            <a:xfrm>
              <a:off x="6200815" y="4823046"/>
              <a:ext cx="2552296" cy="1081503"/>
              <a:chOff x="146388" y="1611923"/>
              <a:chExt cx="4070249" cy="1081503"/>
            </a:xfrm>
          </p:grpSpPr>
          <p:grpSp>
            <p:nvGrpSpPr>
              <p:cNvPr id="1593" name="Google Shape;1593;p90"/>
              <p:cNvGrpSpPr/>
              <p:nvPr/>
            </p:nvGrpSpPr>
            <p:grpSpPr>
              <a:xfrm>
                <a:off x="456822" y="1828299"/>
                <a:ext cx="3749331" cy="865127"/>
                <a:chOff x="456822" y="1828299"/>
                <a:chExt cx="3749331" cy="865127"/>
              </a:xfrm>
            </p:grpSpPr>
            <p:sp>
              <p:nvSpPr>
                <p:cNvPr id="1594" name="Google Shape;1594;p90"/>
                <p:cNvSpPr/>
                <p:nvPr/>
              </p:nvSpPr>
              <p:spPr>
                <a:xfrm>
                  <a:off x="456822" y="1828299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1</a:t>
                  </a:r>
                  <a:endParaRPr b="0" i="0" sz="1400" u="none" cap="none" strike="noStrike">
                    <a:solidFill>
                      <a:srgbClr val="2440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5" name="Google Shape;1595;p90"/>
                <p:cNvSpPr/>
                <p:nvPr/>
              </p:nvSpPr>
              <p:spPr>
                <a:xfrm>
                  <a:off x="1392926" y="1828299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2</a:t>
                  </a:r>
                  <a:endParaRPr b="0" i="0" sz="1400" u="none" cap="none" strike="noStrike">
                    <a:solidFill>
                      <a:srgbClr val="2440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6" name="Google Shape;1596;p90"/>
                <p:cNvSpPr/>
                <p:nvPr/>
              </p:nvSpPr>
              <p:spPr>
                <a:xfrm>
                  <a:off x="456822" y="2260347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4</a:t>
                  </a:r>
                  <a:endParaRPr b="1" i="0" sz="1400" u="none" cap="none" strike="noStrike">
                    <a:solidFill>
                      <a:srgbClr val="24406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597" name="Google Shape;1597;p90"/>
                <p:cNvSpPr/>
                <p:nvPr/>
              </p:nvSpPr>
              <p:spPr>
                <a:xfrm>
                  <a:off x="1392926" y="2260347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5</a:t>
                  </a:r>
                  <a:endParaRPr b="1" i="0" sz="1400" u="none" cap="none" strike="noStrike">
                    <a:solidFill>
                      <a:srgbClr val="24406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598" name="Google Shape;1598;p90"/>
                <p:cNvSpPr/>
                <p:nvPr/>
              </p:nvSpPr>
              <p:spPr>
                <a:xfrm>
                  <a:off x="2329030" y="1828299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3</a:t>
                  </a:r>
                  <a:endParaRPr b="0" i="0" sz="1400" u="none" cap="none" strike="noStrike">
                    <a:solidFill>
                      <a:srgbClr val="2440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9" name="Google Shape;1599;p90"/>
                <p:cNvSpPr/>
                <p:nvPr/>
              </p:nvSpPr>
              <p:spPr>
                <a:xfrm>
                  <a:off x="2329030" y="2260347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6</a:t>
                  </a:r>
                  <a:endParaRPr b="1" i="0" sz="1400" u="none" cap="none" strike="noStrike">
                    <a:solidFill>
                      <a:srgbClr val="24406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600" name="Google Shape;1600;p90"/>
                <p:cNvSpPr/>
                <p:nvPr/>
              </p:nvSpPr>
              <p:spPr>
                <a:xfrm>
                  <a:off x="3270153" y="2261426"/>
                  <a:ext cx="936000" cy="432000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6</a:t>
                  </a:r>
                  <a:endParaRPr b="1" i="0" sz="1400" u="none" cap="none" strike="noStrike">
                    <a:solidFill>
                      <a:srgbClr val="24406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  <p:sp>
            <p:nvSpPr>
              <p:cNvPr id="1601" name="Google Shape;1601;p90"/>
              <p:cNvSpPr/>
              <p:nvPr/>
            </p:nvSpPr>
            <p:spPr>
              <a:xfrm>
                <a:off x="146388" y="1828299"/>
                <a:ext cx="252300" cy="43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rPr>
                  <a:t>0</a:t>
                </a:r>
                <a:endParaRPr b="1" i="0" sz="14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602" name="Google Shape;1602;p90"/>
              <p:cNvSpPr/>
              <p:nvPr/>
            </p:nvSpPr>
            <p:spPr>
              <a:xfrm>
                <a:off x="146388" y="2260347"/>
                <a:ext cx="252300" cy="43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rPr>
                  <a:t>1</a:t>
                </a:r>
                <a:endParaRPr b="1" i="0" sz="14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603" name="Google Shape;1603;p90"/>
              <p:cNvSpPr/>
              <p:nvPr/>
            </p:nvSpPr>
            <p:spPr>
              <a:xfrm>
                <a:off x="456822" y="1611923"/>
                <a:ext cx="936104" cy="2160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rPr>
                  <a:t>0</a:t>
                </a:r>
                <a:endParaRPr b="1" i="0" sz="14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604" name="Google Shape;1604;p90"/>
              <p:cNvSpPr/>
              <p:nvPr/>
            </p:nvSpPr>
            <p:spPr>
              <a:xfrm>
                <a:off x="1392926" y="1611923"/>
                <a:ext cx="936104" cy="2160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rPr>
                  <a:t>1</a:t>
                </a:r>
                <a:endParaRPr b="1" i="0" sz="14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605" name="Google Shape;1605;p90"/>
              <p:cNvSpPr/>
              <p:nvPr/>
            </p:nvSpPr>
            <p:spPr>
              <a:xfrm>
                <a:off x="2319862" y="1611923"/>
                <a:ext cx="936104" cy="2160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rPr>
                  <a:t>2</a:t>
                </a:r>
                <a:endParaRPr b="1" i="0" sz="14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606" name="Google Shape;1606;p90"/>
              <p:cNvSpPr/>
              <p:nvPr/>
            </p:nvSpPr>
            <p:spPr>
              <a:xfrm>
                <a:off x="3280533" y="1611923"/>
                <a:ext cx="936104" cy="2160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chemeClr val="dk1"/>
                    </a:solidFill>
                    <a:latin typeface="Dotum"/>
                    <a:ea typeface="Dotum"/>
                    <a:cs typeface="Dotum"/>
                    <a:sym typeface="Dotum"/>
                  </a:rPr>
                  <a:t>3</a:t>
                </a:r>
                <a:endParaRPr b="1" i="0" sz="1400" u="none" cap="none" strike="noStrike">
                  <a:solidFill>
                    <a:schemeClr val="dk1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sp>
          <p:nvSpPr>
            <p:cNvPr id="1607" name="Google Shape;1607;p90"/>
            <p:cNvSpPr/>
            <p:nvPr/>
          </p:nvSpPr>
          <p:spPr>
            <a:xfrm>
              <a:off x="827584" y="5007175"/>
              <a:ext cx="4160849" cy="834093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• 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int[][]a3 = new int[2][];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   </a:t>
              </a:r>
              <a:r>
                <a:rPr b="0" i="0" lang="en-US" sz="14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→ 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a3[0] = new int[3];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rPr>
                <a:t>   </a:t>
              </a:r>
              <a:r>
                <a:rPr b="0" i="0" lang="en-US" sz="14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→ 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a3[1] = new int[4];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608" name="Google Shape;1608;p90"/>
            <p:cNvSpPr/>
            <p:nvPr/>
          </p:nvSpPr>
          <p:spPr>
            <a:xfrm>
              <a:off x="5358622" y="5254165"/>
              <a:ext cx="508479" cy="335075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DAE5F1"/>
            </a:soli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1" i="0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3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p91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615" name="Google Shape;1615;p9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grpSp>
        <p:nvGrpSpPr>
          <p:cNvPr id="1616" name="Google Shape;1616;p91"/>
          <p:cNvGrpSpPr/>
          <p:nvPr/>
        </p:nvGrpSpPr>
        <p:grpSpPr>
          <a:xfrm>
            <a:off x="1385507" y="1347898"/>
            <a:ext cx="6890713" cy="1080472"/>
            <a:chOff x="707621" y="1345377"/>
            <a:chExt cx="6890713" cy="1080472"/>
          </a:xfrm>
        </p:grpSpPr>
        <p:grpSp>
          <p:nvGrpSpPr>
            <p:cNvPr id="1617" name="Google Shape;1617;p91"/>
            <p:cNvGrpSpPr/>
            <p:nvPr/>
          </p:nvGrpSpPr>
          <p:grpSpPr>
            <a:xfrm>
              <a:off x="707621" y="1345377"/>
              <a:ext cx="1967125" cy="1080472"/>
              <a:chOff x="128082" y="1611923"/>
              <a:chExt cx="3137052" cy="1080472"/>
            </a:xfrm>
          </p:grpSpPr>
          <p:grpSp>
            <p:nvGrpSpPr>
              <p:cNvPr id="1618" name="Google Shape;1618;p91"/>
              <p:cNvGrpSpPr/>
              <p:nvPr/>
            </p:nvGrpSpPr>
            <p:grpSpPr>
              <a:xfrm>
                <a:off x="456822" y="1828299"/>
                <a:ext cx="2808312" cy="864096"/>
                <a:chOff x="456822" y="1828299"/>
                <a:chExt cx="2808312" cy="864096"/>
              </a:xfrm>
            </p:grpSpPr>
            <p:sp>
              <p:nvSpPr>
                <p:cNvPr id="1619" name="Google Shape;1619;p91"/>
                <p:cNvSpPr/>
                <p:nvPr/>
              </p:nvSpPr>
              <p:spPr>
                <a:xfrm>
                  <a:off x="456822" y="1828299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3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(0,0)</a:t>
                  </a:r>
                  <a:endParaRPr b="1" i="0" sz="1300" u="none" cap="none" strike="noStrike">
                    <a:solidFill>
                      <a:srgbClr val="2440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0" name="Google Shape;1620;p91"/>
                <p:cNvSpPr/>
                <p:nvPr/>
              </p:nvSpPr>
              <p:spPr>
                <a:xfrm>
                  <a:off x="1392926" y="1828299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3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(0,1)</a:t>
                  </a:r>
                  <a:endParaRPr b="1" i="0" sz="1300" u="none" cap="none" strike="noStrike">
                    <a:solidFill>
                      <a:srgbClr val="2440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1" name="Google Shape;1621;p91"/>
                <p:cNvSpPr/>
                <p:nvPr/>
              </p:nvSpPr>
              <p:spPr>
                <a:xfrm>
                  <a:off x="456822" y="2260347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3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(1,0)</a:t>
                  </a:r>
                  <a:endParaRPr b="1" i="0" sz="1300" u="none" cap="none" strike="noStrike">
                    <a:solidFill>
                      <a:srgbClr val="24406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622" name="Google Shape;1622;p91"/>
                <p:cNvSpPr/>
                <p:nvPr/>
              </p:nvSpPr>
              <p:spPr>
                <a:xfrm>
                  <a:off x="1392926" y="2260347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3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(1,1)</a:t>
                  </a:r>
                  <a:endParaRPr b="1" i="0" sz="1300" u="none" cap="none" strike="noStrike">
                    <a:solidFill>
                      <a:srgbClr val="24406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623" name="Google Shape;1623;p91"/>
                <p:cNvSpPr/>
                <p:nvPr/>
              </p:nvSpPr>
              <p:spPr>
                <a:xfrm>
                  <a:off x="2329030" y="1828299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3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(0,2)</a:t>
                  </a:r>
                  <a:endParaRPr b="1" i="0" sz="1300" u="none" cap="none" strike="noStrike">
                    <a:solidFill>
                      <a:srgbClr val="2440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4" name="Google Shape;1624;p91"/>
                <p:cNvSpPr/>
                <p:nvPr/>
              </p:nvSpPr>
              <p:spPr>
                <a:xfrm>
                  <a:off x="2329030" y="2260347"/>
                  <a:ext cx="936104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3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(1,2)</a:t>
                  </a:r>
                  <a:endParaRPr b="1" i="0" sz="1300" u="none" cap="none" strike="noStrike">
                    <a:solidFill>
                      <a:srgbClr val="24406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  <p:sp>
            <p:nvSpPr>
              <p:cNvPr id="1625" name="Google Shape;1625;p91"/>
              <p:cNvSpPr/>
              <p:nvPr/>
            </p:nvSpPr>
            <p:spPr>
              <a:xfrm>
                <a:off x="128082" y="1828299"/>
                <a:ext cx="252300" cy="43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rPr>
                  <a:t>0</a:t>
                </a:r>
                <a:endParaRPr b="1" i="0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626" name="Google Shape;1626;p91"/>
              <p:cNvSpPr/>
              <p:nvPr/>
            </p:nvSpPr>
            <p:spPr>
              <a:xfrm>
                <a:off x="128082" y="2260347"/>
                <a:ext cx="252300" cy="43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rPr>
                  <a:t>1</a:t>
                </a:r>
                <a:endParaRPr b="1" i="0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627" name="Google Shape;1627;p91"/>
              <p:cNvSpPr/>
              <p:nvPr/>
            </p:nvSpPr>
            <p:spPr>
              <a:xfrm>
                <a:off x="456822" y="1611923"/>
                <a:ext cx="936104" cy="2160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rPr>
                  <a:t>0</a:t>
                </a:r>
                <a:endParaRPr b="1" i="0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628" name="Google Shape;1628;p91"/>
              <p:cNvSpPr/>
              <p:nvPr/>
            </p:nvSpPr>
            <p:spPr>
              <a:xfrm>
                <a:off x="1392926" y="1611923"/>
                <a:ext cx="936104" cy="2160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rPr>
                  <a:t>1</a:t>
                </a:r>
                <a:endParaRPr b="1" i="0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629" name="Google Shape;1629;p91"/>
              <p:cNvSpPr/>
              <p:nvPr/>
            </p:nvSpPr>
            <p:spPr>
              <a:xfrm>
                <a:off x="2319862" y="1611923"/>
                <a:ext cx="936104" cy="2160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rPr>
                  <a:t>2</a:t>
                </a:r>
                <a:endParaRPr b="1" i="0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sp>
          <p:nvSpPr>
            <p:cNvPr id="1630" name="Google Shape;1630;p91"/>
            <p:cNvSpPr/>
            <p:nvPr/>
          </p:nvSpPr>
          <p:spPr>
            <a:xfrm>
              <a:off x="2951820" y="1791841"/>
              <a:ext cx="764084" cy="432048"/>
            </a:xfrm>
            <a:prstGeom prst="leftRightArrow">
              <a:avLst>
                <a:gd fmla="val 50000" name="adj1"/>
                <a:gd fmla="val 50000" name="adj2"/>
              </a:avLst>
            </a:prstGeom>
            <a:solidFill>
              <a:srgbClr val="538CD5"/>
            </a:soli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grpSp>
          <p:nvGrpSpPr>
            <p:cNvPr id="1631" name="Google Shape;1631;p91"/>
            <p:cNvGrpSpPr/>
            <p:nvPr/>
          </p:nvGrpSpPr>
          <p:grpSpPr>
            <a:xfrm>
              <a:off x="3875970" y="1575465"/>
              <a:ext cx="3722364" cy="650885"/>
              <a:chOff x="3875970" y="1575465"/>
              <a:chExt cx="3722364" cy="650885"/>
            </a:xfrm>
          </p:grpSpPr>
          <p:grpSp>
            <p:nvGrpSpPr>
              <p:cNvPr id="1632" name="Google Shape;1632;p91"/>
              <p:cNvGrpSpPr/>
              <p:nvPr/>
            </p:nvGrpSpPr>
            <p:grpSpPr>
              <a:xfrm>
                <a:off x="4082113" y="1791841"/>
                <a:ext cx="3516221" cy="434509"/>
                <a:chOff x="4082113" y="1791841"/>
                <a:chExt cx="3516221" cy="434509"/>
              </a:xfrm>
            </p:grpSpPr>
            <p:sp>
              <p:nvSpPr>
                <p:cNvPr id="1633" name="Google Shape;1633;p91"/>
                <p:cNvSpPr/>
                <p:nvPr/>
              </p:nvSpPr>
              <p:spPr>
                <a:xfrm>
                  <a:off x="4082113" y="1791841"/>
                  <a:ext cx="586995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3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(0,0)</a:t>
                  </a:r>
                  <a:endParaRPr b="1" i="0" sz="1300" u="none" cap="none" strike="noStrike">
                    <a:solidFill>
                      <a:srgbClr val="2440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4" name="Google Shape;1634;p91"/>
                <p:cNvSpPr/>
                <p:nvPr/>
              </p:nvSpPr>
              <p:spPr>
                <a:xfrm>
                  <a:off x="4669108" y="1791841"/>
                  <a:ext cx="586995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3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(0,1)</a:t>
                  </a:r>
                  <a:endParaRPr b="1" i="0" sz="1300" u="none" cap="none" strike="noStrike">
                    <a:solidFill>
                      <a:srgbClr val="2440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5" name="Google Shape;1635;p91"/>
                <p:cNvSpPr/>
                <p:nvPr/>
              </p:nvSpPr>
              <p:spPr>
                <a:xfrm>
                  <a:off x="5837349" y="1794302"/>
                  <a:ext cx="586995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3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(1,0)</a:t>
                  </a:r>
                  <a:endParaRPr b="1" i="0" sz="1300" u="none" cap="none" strike="noStrike">
                    <a:solidFill>
                      <a:srgbClr val="24406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636" name="Google Shape;1636;p91"/>
                <p:cNvSpPr/>
                <p:nvPr/>
              </p:nvSpPr>
              <p:spPr>
                <a:xfrm>
                  <a:off x="6424344" y="1794302"/>
                  <a:ext cx="586995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3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(1,1)</a:t>
                  </a:r>
                  <a:endParaRPr b="1" i="0" sz="1300" u="none" cap="none" strike="noStrike">
                    <a:solidFill>
                      <a:srgbClr val="24406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637" name="Google Shape;1637;p91"/>
                <p:cNvSpPr/>
                <p:nvPr/>
              </p:nvSpPr>
              <p:spPr>
                <a:xfrm>
                  <a:off x="5256103" y="1791841"/>
                  <a:ext cx="586995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3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(0,2)</a:t>
                  </a:r>
                  <a:endParaRPr b="1" i="0" sz="1300" u="none" cap="none" strike="noStrike">
                    <a:solidFill>
                      <a:srgbClr val="24406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8" name="Google Shape;1638;p91"/>
                <p:cNvSpPr/>
                <p:nvPr/>
              </p:nvSpPr>
              <p:spPr>
                <a:xfrm>
                  <a:off x="7011339" y="1794302"/>
                  <a:ext cx="586995" cy="432048"/>
                </a:xfrm>
                <a:prstGeom prst="rect">
                  <a:avLst/>
                </a:prstGeom>
                <a:solidFill>
                  <a:srgbClr val="FFC000"/>
                </a:solidFill>
                <a:ln cap="flat" cmpd="sng" w="254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300" u="none" cap="none" strike="noStrike">
                      <a:solidFill>
                        <a:srgbClr val="244061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(1,2)</a:t>
                  </a:r>
                  <a:endParaRPr b="1" i="0" sz="1300" u="none" cap="none" strike="noStrike">
                    <a:solidFill>
                      <a:srgbClr val="244061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  <p:grpSp>
            <p:nvGrpSpPr>
              <p:cNvPr id="1639" name="Google Shape;1639;p91"/>
              <p:cNvGrpSpPr/>
              <p:nvPr/>
            </p:nvGrpSpPr>
            <p:grpSpPr>
              <a:xfrm>
                <a:off x="3875970" y="1575465"/>
                <a:ext cx="3722363" cy="648376"/>
                <a:chOff x="3875970" y="1575465"/>
                <a:chExt cx="3722363" cy="648376"/>
              </a:xfrm>
            </p:grpSpPr>
            <p:sp>
              <p:nvSpPr>
                <p:cNvPr id="1640" name="Google Shape;1640;p91"/>
                <p:cNvSpPr/>
                <p:nvPr/>
              </p:nvSpPr>
              <p:spPr>
                <a:xfrm>
                  <a:off x="3875970" y="1791841"/>
                  <a:ext cx="158100" cy="432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0</a:t>
                  </a:r>
                  <a:endParaRPr b="1" i="0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grpSp>
              <p:nvGrpSpPr>
                <p:cNvPr id="1641" name="Google Shape;1641;p91"/>
                <p:cNvGrpSpPr/>
                <p:nvPr/>
              </p:nvGrpSpPr>
              <p:grpSpPr>
                <a:xfrm>
                  <a:off x="4082113" y="1575465"/>
                  <a:ext cx="3516220" cy="218837"/>
                  <a:chOff x="4082113" y="1575465"/>
                  <a:chExt cx="3516220" cy="218837"/>
                </a:xfrm>
              </p:grpSpPr>
              <p:sp>
                <p:nvSpPr>
                  <p:cNvPr id="1642" name="Google Shape;1642;p91"/>
                  <p:cNvSpPr/>
                  <p:nvPr/>
                </p:nvSpPr>
                <p:spPr>
                  <a:xfrm>
                    <a:off x="4082113" y="1575465"/>
                    <a:ext cx="586995" cy="21602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7365D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0</a:t>
                    </a:r>
                    <a:endParaRPr b="1" i="0" sz="14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643" name="Google Shape;1643;p91"/>
                  <p:cNvSpPr/>
                  <p:nvPr/>
                </p:nvSpPr>
                <p:spPr>
                  <a:xfrm>
                    <a:off x="4669108" y="1575465"/>
                    <a:ext cx="586995" cy="21602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7365D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1</a:t>
                    </a:r>
                    <a:endParaRPr b="1" i="0" sz="14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644" name="Google Shape;1644;p91"/>
                  <p:cNvSpPr/>
                  <p:nvPr/>
                </p:nvSpPr>
                <p:spPr>
                  <a:xfrm>
                    <a:off x="5250354" y="1575465"/>
                    <a:ext cx="586995" cy="21602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7365D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2</a:t>
                    </a:r>
                    <a:endParaRPr b="1" i="0" sz="14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645" name="Google Shape;1645;p91"/>
                  <p:cNvSpPr/>
                  <p:nvPr/>
                </p:nvSpPr>
                <p:spPr>
                  <a:xfrm>
                    <a:off x="5837348" y="1575465"/>
                    <a:ext cx="586995" cy="21602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7365D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3</a:t>
                    </a:r>
                    <a:endParaRPr b="1" i="0" sz="14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646" name="Google Shape;1646;p91"/>
                  <p:cNvSpPr/>
                  <p:nvPr/>
                </p:nvSpPr>
                <p:spPr>
                  <a:xfrm>
                    <a:off x="6424344" y="1578278"/>
                    <a:ext cx="586995" cy="21602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7365D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4</a:t>
                    </a:r>
                    <a:endParaRPr b="1" i="0" sz="14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647" name="Google Shape;1647;p91"/>
                  <p:cNvSpPr/>
                  <p:nvPr/>
                </p:nvSpPr>
                <p:spPr>
                  <a:xfrm>
                    <a:off x="7011338" y="1578278"/>
                    <a:ext cx="586995" cy="21602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rPr b="1" i="0" lang="en-US" sz="1400" u="none" cap="none" strike="noStrike">
                        <a:solidFill>
                          <a:srgbClr val="17365D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5</a:t>
                    </a:r>
                    <a:endParaRPr b="1" i="0" sz="14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</p:grpSp>
          </p:grpSp>
        </p:grpSp>
      </p:grpSp>
      <p:sp>
        <p:nvSpPr>
          <p:cNvPr id="1648" name="Google Shape;1648;p91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49. 배열변환 (2차원 </a:t>
            </a:r>
            <a:r>
              <a:rPr b="0" i="0" lang="en-US" sz="2400" u="none" cap="none" strike="noStrike">
                <a:solidFill>
                  <a:srgbClr val="244061"/>
                </a:solidFill>
                <a:latin typeface="Malgun Gothic"/>
                <a:ea typeface="Malgun Gothic"/>
                <a:cs typeface="Malgun Gothic"/>
                <a:sym typeface="Malgun Gothic"/>
              </a:rPr>
              <a:t>↔</a:t>
            </a: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1차원) </a:t>
            </a:r>
            <a:r>
              <a:rPr b="1" i="0" lang="en-US" sz="22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(2/2)</a:t>
            </a:r>
            <a:endParaRPr b="1" i="0" sz="2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1649" name="Google Shape;1649;p91"/>
          <p:cNvGrpSpPr/>
          <p:nvPr/>
        </p:nvGrpSpPr>
        <p:grpSpPr>
          <a:xfrm>
            <a:off x="535361" y="2824062"/>
            <a:ext cx="7992898" cy="1221324"/>
            <a:chOff x="611560" y="2924944"/>
            <a:chExt cx="7884875" cy="1221324"/>
          </a:xfrm>
        </p:grpSpPr>
        <p:sp>
          <p:nvSpPr>
            <p:cNvPr id="1650" name="Google Shape;1650;p91"/>
            <p:cNvSpPr txBox="1"/>
            <p:nvPr/>
          </p:nvSpPr>
          <p:spPr>
            <a:xfrm>
              <a:off x="611560" y="2924944"/>
              <a:ext cx="71289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- 2차원 배열</a:t>
              </a:r>
              <a:r>
                <a:rPr b="0" i="0" lang="en-US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</a:t>
              </a:r>
              <a:r>
                <a:rPr b="0" i="0" lang="en-US" sz="16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→</a:t>
              </a:r>
              <a:r>
                <a:rPr b="0" i="0" lang="en-US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</a:t>
              </a:r>
              <a:r>
                <a:rPr b="1" i="0" lang="en-US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1차원 배열</a:t>
              </a:r>
              <a:endParaRPr b="1" i="0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51" name="Google Shape;1651;p91"/>
            <p:cNvSpPr/>
            <p:nvPr/>
          </p:nvSpPr>
          <p:spPr>
            <a:xfrm>
              <a:off x="755663" y="3310262"/>
              <a:ext cx="7740772" cy="836006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• 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i (배열의 row 번호) 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*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col (배열의 col 개수) 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+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j (index 번호)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ex)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0*3+0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=(0,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0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),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0*3+1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=(0,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1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),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0*3+2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=(0,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2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),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1*3+0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=(0,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3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),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1*3+1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=(0,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4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),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1*3+2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=(0,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5</a:t>
              </a: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)</a:t>
              </a:r>
              <a:endParaRPr b="0" i="0" sz="1400" u="none" cap="none" strike="noStrike">
                <a:solidFill>
                  <a:srgbClr val="17365D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grpSp>
        <p:nvGrpSpPr>
          <p:cNvPr id="1652" name="Google Shape;1652;p91"/>
          <p:cNvGrpSpPr/>
          <p:nvPr/>
        </p:nvGrpSpPr>
        <p:grpSpPr>
          <a:xfrm>
            <a:off x="535360" y="4480246"/>
            <a:ext cx="7992900" cy="1266290"/>
            <a:chOff x="611560" y="4581128"/>
            <a:chExt cx="7992900" cy="1266290"/>
          </a:xfrm>
        </p:grpSpPr>
        <p:sp>
          <p:nvSpPr>
            <p:cNvPr id="1653" name="Google Shape;1653;p91"/>
            <p:cNvSpPr txBox="1"/>
            <p:nvPr/>
          </p:nvSpPr>
          <p:spPr>
            <a:xfrm>
              <a:off x="611560" y="4581128"/>
              <a:ext cx="79929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- 1차원 배열</a:t>
              </a:r>
              <a:r>
                <a:rPr b="0" i="0" lang="en-US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</a:t>
              </a:r>
              <a:r>
                <a:rPr b="0" i="0" lang="en-US" sz="16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→</a:t>
              </a:r>
              <a:r>
                <a:rPr b="0" i="0" lang="en-US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</a:t>
              </a:r>
              <a:r>
                <a:rPr b="1" i="0" lang="en-US" sz="16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2차원 배열</a:t>
              </a:r>
              <a:endParaRPr b="1" i="0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54" name="Google Shape;1654;p91"/>
            <p:cNvSpPr/>
            <p:nvPr/>
          </p:nvSpPr>
          <p:spPr>
            <a:xfrm>
              <a:off x="768564" y="4977172"/>
              <a:ext cx="7727871" cy="870246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32E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7365D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 • </a:t>
              </a:r>
              <a:r>
                <a:rPr b="1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[i / col] [i % col]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    ex) [0/3] [0%3], [1/3] [1%3], [2/3] [2%3], [3/3] [3%3], [4/3] [4%3], [5/3] [5%3] </a:t>
              </a:r>
              <a:endParaRPr b="0" i="0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9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p92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661" name="Google Shape;1661;p9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grpSp>
        <p:nvGrpSpPr>
          <p:cNvPr id="1662" name="Google Shape;1662;p92"/>
          <p:cNvGrpSpPr/>
          <p:nvPr/>
        </p:nvGrpSpPr>
        <p:grpSpPr>
          <a:xfrm>
            <a:off x="143508" y="2080310"/>
            <a:ext cx="8892988" cy="2949480"/>
            <a:chOff x="215516" y="2308910"/>
            <a:chExt cx="8892988" cy="2949480"/>
          </a:xfrm>
        </p:grpSpPr>
        <p:sp>
          <p:nvSpPr>
            <p:cNvPr id="1663" name="Google Shape;1663;p92"/>
            <p:cNvSpPr/>
            <p:nvPr/>
          </p:nvSpPr>
          <p:spPr>
            <a:xfrm>
              <a:off x="4174034" y="3749072"/>
              <a:ext cx="964413" cy="714380"/>
            </a:xfrm>
            <a:prstGeom prst="leftRightArrow">
              <a:avLst>
                <a:gd fmla="val 50000" name="adj1"/>
                <a:gd fmla="val 50000" name="adj2"/>
              </a:avLst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grpSp>
          <p:nvGrpSpPr>
            <p:cNvPr id="1664" name="Google Shape;1664;p92"/>
            <p:cNvGrpSpPr/>
            <p:nvPr/>
          </p:nvGrpSpPr>
          <p:grpSpPr>
            <a:xfrm>
              <a:off x="215516" y="2308910"/>
              <a:ext cx="3874277" cy="2949480"/>
              <a:chOff x="179512" y="1991688"/>
              <a:chExt cx="3874277" cy="2949480"/>
            </a:xfrm>
          </p:grpSpPr>
          <p:sp>
            <p:nvSpPr>
              <p:cNvPr id="1665" name="Google Shape;1665;p92"/>
              <p:cNvSpPr/>
              <p:nvPr/>
            </p:nvSpPr>
            <p:spPr>
              <a:xfrm>
                <a:off x="179512" y="2636912"/>
                <a:ext cx="3874277" cy="2304256"/>
              </a:xfrm>
              <a:prstGeom prst="roundRect">
                <a:avLst>
                  <a:gd fmla="val 16667" name="adj"/>
                </a:avLst>
              </a:prstGeom>
              <a:solidFill>
                <a:srgbClr val="F2F2F2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0" spcFirstLastPara="1" rIns="0" wrap="square" tIns="45700">
                <a:noAutofit/>
              </a:bodyPr>
              <a:lstStyle/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String[] str = {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여자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,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 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남자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,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 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사람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};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for(int i = 0; i &lt; str.length; i++)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{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     System.out.print(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[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" 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+ str[i] + 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]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);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}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6" name="Google Shape;1666;p92"/>
              <p:cNvSpPr/>
              <p:nvPr/>
            </p:nvSpPr>
            <p:spPr>
              <a:xfrm>
                <a:off x="1108538" y="1991688"/>
                <a:ext cx="2016224" cy="504056"/>
              </a:xfrm>
              <a:prstGeom prst="rect">
                <a:avLst/>
              </a:prstGeom>
              <a:solidFill>
                <a:srgbClr val="F2F2F2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일반 for문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67" name="Google Shape;1667;p92"/>
            <p:cNvGrpSpPr/>
            <p:nvPr/>
          </p:nvGrpSpPr>
          <p:grpSpPr>
            <a:xfrm>
              <a:off x="5230018" y="2308910"/>
              <a:ext cx="3878486" cy="2949480"/>
              <a:chOff x="5148064" y="1991688"/>
              <a:chExt cx="3878486" cy="2949480"/>
            </a:xfrm>
          </p:grpSpPr>
          <p:sp>
            <p:nvSpPr>
              <p:cNvPr id="1668" name="Google Shape;1668;p92"/>
              <p:cNvSpPr/>
              <p:nvPr/>
            </p:nvSpPr>
            <p:spPr>
              <a:xfrm>
                <a:off x="5148064" y="2636912"/>
                <a:ext cx="3878486" cy="2304256"/>
              </a:xfrm>
              <a:prstGeom prst="roundRect">
                <a:avLst>
                  <a:gd fmla="val 16667" name="adj"/>
                </a:avLst>
              </a:prstGeom>
              <a:solidFill>
                <a:srgbClr val="F2F2F2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0" spcFirstLastPara="1" rIns="0" wrap="square" tIns="45700">
                <a:noAutofit/>
              </a:bodyPr>
              <a:lstStyle/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String[] str = {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여자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,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 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남자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,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 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사람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};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for(String i : str){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     System.out.println(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[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" 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+ i + 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]</a:t>
                </a:r>
                <a:r>
                  <a:rPr b="0" i="0" lang="en-US" sz="16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"</a:t>
                </a: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);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}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9" name="Google Shape;1669;p92"/>
              <p:cNvSpPr/>
              <p:nvPr/>
            </p:nvSpPr>
            <p:spPr>
              <a:xfrm>
                <a:off x="6079195" y="1991688"/>
                <a:ext cx="2016224" cy="504056"/>
              </a:xfrm>
              <a:prstGeom prst="rect">
                <a:avLst/>
              </a:prstGeom>
              <a:solidFill>
                <a:srgbClr val="F2F2F2"/>
              </a:solidFill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A418E"/>
                    </a:solidFill>
                    <a:latin typeface="Dotum"/>
                    <a:ea typeface="Dotum"/>
                    <a:cs typeface="Dotum"/>
                    <a:sym typeface="Dotum"/>
                  </a:rPr>
                  <a:t>Enhanced for 문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70" name="Google Shape;1670;p92"/>
          <p:cNvSpPr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50. Enhanced for (향상된 for문)</a:t>
            </a:r>
            <a:endParaRPr b="1" i="0" sz="2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5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p9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677" name="Google Shape;1677;p93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51. Shallow Copy &amp; Deep Copy</a:t>
            </a:r>
            <a:endParaRPr b="1" sz="2400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78" name="Google Shape;1678;p93"/>
          <p:cNvSpPr txBox="1"/>
          <p:nvPr>
            <p:ph idx="4294967295" type="body"/>
          </p:nvPr>
        </p:nvSpPr>
        <p:spPr>
          <a:xfrm>
            <a:off x="0" y="981075"/>
            <a:ext cx="4257600" cy="54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E66"/>
              </a:buClr>
              <a:buSzPts val="1600"/>
              <a:buNone/>
            </a:pPr>
            <a:r>
              <a:rPr b="1" lang="en-US" sz="1600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- Shallow Copy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8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</a:pPr>
            <a:r>
              <a:t/>
            </a:r>
            <a:endParaRPr b="1" sz="400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	  * 주소값 전달</a:t>
            </a:r>
            <a:endParaRPr sz="1400">
              <a:solidFill>
                <a:srgbClr val="132E66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32E66"/>
              </a:buClr>
              <a:buSzPts val="1400"/>
              <a:buNone/>
            </a:pPr>
            <a:r>
              <a:rPr lang="en-US" sz="1400">
                <a:solidFill>
                  <a:srgbClr val="132E66"/>
                </a:solidFill>
              </a:rPr>
              <a:t>	  * 복사본을 변경하면 원본도 같이 변경된다.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132E66"/>
              </a:solidFill>
            </a:endParaRPr>
          </a:p>
        </p:txBody>
      </p:sp>
      <p:sp>
        <p:nvSpPr>
          <p:cNvPr id="1679" name="Google Shape;1679;p9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680" name="Google Shape;1680;p93"/>
          <p:cNvSpPr txBox="1"/>
          <p:nvPr/>
        </p:nvSpPr>
        <p:spPr>
          <a:xfrm>
            <a:off x="4572000" y="980728"/>
            <a:ext cx="4320600" cy="507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Deep Copy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t/>
            </a:r>
            <a:endParaRPr b="1" i="0" sz="400" u="none" cap="none" strike="noStrike">
              <a:solidFill>
                <a:schemeClr val="dk2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	* 객체를 복사하여 새로운 객체를 연결 값을 </a:t>
            </a:r>
            <a:endParaRPr b="0" i="0" sz="14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    넘겨주므로 복사본은 독립적인 개체이다.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	* 복사본을 변경 시 원본에는 영향을 끼치지 </a:t>
            </a:r>
            <a:endParaRPr b="0" i="0" sz="14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         않는다.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81" name="Google Shape;1681;p93"/>
          <p:cNvGrpSpPr/>
          <p:nvPr/>
        </p:nvGrpSpPr>
        <p:grpSpPr>
          <a:xfrm>
            <a:off x="431540" y="2420888"/>
            <a:ext cx="3744416" cy="4155124"/>
            <a:chOff x="251520" y="2420888"/>
            <a:chExt cx="3744416" cy="4155124"/>
          </a:xfrm>
        </p:grpSpPr>
        <p:grpSp>
          <p:nvGrpSpPr>
            <p:cNvPr id="1682" name="Google Shape;1682;p93"/>
            <p:cNvGrpSpPr/>
            <p:nvPr/>
          </p:nvGrpSpPr>
          <p:grpSpPr>
            <a:xfrm>
              <a:off x="1259632" y="3501008"/>
              <a:ext cx="1764304" cy="576064"/>
              <a:chOff x="1259632" y="3501008"/>
              <a:chExt cx="1764304" cy="576064"/>
            </a:xfrm>
          </p:grpSpPr>
          <p:cxnSp>
            <p:nvCxnSpPr>
              <p:cNvPr id="1683" name="Google Shape;1683;p93"/>
              <p:cNvCxnSpPr/>
              <p:nvPr/>
            </p:nvCxnSpPr>
            <p:spPr>
              <a:xfrm>
                <a:off x="1259632" y="3501008"/>
                <a:ext cx="0" cy="576064"/>
              </a:xfrm>
              <a:prstGeom prst="straightConnector1">
                <a:avLst/>
              </a:prstGeom>
              <a:noFill/>
              <a:ln cap="flat" cmpd="sng" w="25400">
                <a:solidFill>
                  <a:srgbClr val="FF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sp>
            <p:nvSpPr>
              <p:cNvPr id="1684" name="Google Shape;1684;p93"/>
              <p:cNvSpPr txBox="1"/>
              <p:nvPr/>
            </p:nvSpPr>
            <p:spPr>
              <a:xfrm>
                <a:off x="1295636" y="3573016"/>
                <a:ext cx="1728300" cy="33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FF0000"/>
                    </a:solidFill>
                    <a:latin typeface="Dotum"/>
                    <a:ea typeface="Dotum"/>
                    <a:cs typeface="Dotum"/>
                    <a:sym typeface="Dotum"/>
                  </a:rPr>
                  <a:t>shallow copy</a:t>
                </a:r>
                <a:endParaRPr b="1" i="0" sz="1600" u="none" cap="none" strike="noStrike">
                  <a:solidFill>
                    <a:srgbClr val="FF0000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grpSp>
          <p:nvGrpSpPr>
            <p:cNvPr id="1685" name="Google Shape;1685;p93"/>
            <p:cNvGrpSpPr/>
            <p:nvPr/>
          </p:nvGrpSpPr>
          <p:grpSpPr>
            <a:xfrm>
              <a:off x="251520" y="2420888"/>
              <a:ext cx="3744416" cy="1058780"/>
              <a:chOff x="251520" y="2420888"/>
              <a:chExt cx="3744416" cy="1058780"/>
            </a:xfrm>
          </p:grpSpPr>
          <p:sp>
            <p:nvSpPr>
              <p:cNvPr id="1686" name="Google Shape;1686;p93"/>
              <p:cNvSpPr/>
              <p:nvPr/>
            </p:nvSpPr>
            <p:spPr>
              <a:xfrm>
                <a:off x="251520" y="2420888"/>
                <a:ext cx="792088" cy="720080"/>
              </a:xfrm>
              <a:prstGeom prst="rect">
                <a:avLst/>
              </a:prstGeom>
              <a:noFill/>
              <a:ln cap="flat" cmpd="sng" w="25400">
                <a:solidFill>
                  <a:srgbClr val="395E8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cxnSp>
            <p:nvCxnSpPr>
              <p:cNvPr id="1687" name="Google Shape;1687;p93"/>
              <p:cNvCxnSpPr>
                <a:endCxn id="1688" idx="1"/>
              </p:cNvCxnSpPr>
              <p:nvPr/>
            </p:nvCxnSpPr>
            <p:spPr>
              <a:xfrm>
                <a:off x="683672" y="2780928"/>
                <a:ext cx="936000" cy="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132E66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sp>
            <p:nvSpPr>
              <p:cNvPr id="1689" name="Google Shape;1689;p93"/>
              <p:cNvSpPr txBox="1"/>
              <p:nvPr/>
            </p:nvSpPr>
            <p:spPr>
              <a:xfrm>
                <a:off x="395536" y="3140968"/>
                <a:ext cx="504000" cy="33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rPr>
                  <a:t>src</a:t>
                </a:r>
                <a:endParaRPr b="1" i="0" sz="16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grpSp>
            <p:nvGrpSpPr>
              <p:cNvPr id="1690" name="Google Shape;1690;p93"/>
              <p:cNvGrpSpPr/>
              <p:nvPr/>
            </p:nvGrpSpPr>
            <p:grpSpPr>
              <a:xfrm>
                <a:off x="1619672" y="2420888"/>
                <a:ext cx="2376264" cy="1027880"/>
                <a:chOff x="1619672" y="2420888"/>
                <a:chExt cx="2376264" cy="1027880"/>
              </a:xfrm>
            </p:grpSpPr>
            <p:sp>
              <p:nvSpPr>
                <p:cNvPr id="1691" name="Google Shape;1691;p93"/>
                <p:cNvSpPr txBox="1"/>
                <p:nvPr/>
              </p:nvSpPr>
              <p:spPr>
                <a:xfrm>
                  <a:off x="1763688" y="3140968"/>
                  <a:ext cx="5040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[0]</a:t>
                  </a:r>
                  <a:endParaRPr b="1" i="0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692" name="Google Shape;1692;p93"/>
                <p:cNvSpPr txBox="1"/>
                <p:nvPr/>
              </p:nvSpPr>
              <p:spPr>
                <a:xfrm>
                  <a:off x="2555776" y="3140968"/>
                  <a:ext cx="5040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[1]</a:t>
                  </a:r>
                  <a:endParaRPr b="1" i="0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693" name="Google Shape;1693;p93"/>
                <p:cNvSpPr txBox="1"/>
                <p:nvPr/>
              </p:nvSpPr>
              <p:spPr>
                <a:xfrm>
                  <a:off x="3347864" y="3140968"/>
                  <a:ext cx="5040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[2]</a:t>
                  </a:r>
                  <a:endParaRPr b="1" i="0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grpSp>
              <p:nvGrpSpPr>
                <p:cNvPr id="1694" name="Google Shape;1694;p93"/>
                <p:cNvGrpSpPr/>
                <p:nvPr/>
              </p:nvGrpSpPr>
              <p:grpSpPr>
                <a:xfrm>
                  <a:off x="1619672" y="2420888"/>
                  <a:ext cx="2376264" cy="720080"/>
                  <a:chOff x="1619672" y="2420888"/>
                  <a:chExt cx="2376264" cy="720080"/>
                </a:xfrm>
              </p:grpSpPr>
              <p:sp>
                <p:nvSpPr>
                  <p:cNvPr id="1688" name="Google Shape;1688;p93"/>
                  <p:cNvSpPr/>
                  <p:nvPr/>
                </p:nvSpPr>
                <p:spPr>
                  <a:xfrm>
                    <a:off x="1619672" y="2420888"/>
                    <a:ext cx="792088" cy="720080"/>
                  </a:xfrm>
                  <a:prstGeom prst="rect">
                    <a:avLst/>
                  </a:prstGeom>
                  <a:noFill/>
                  <a:ln cap="flat" cmpd="sng" w="254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695" name="Google Shape;1695;p93"/>
                  <p:cNvSpPr/>
                  <p:nvPr/>
                </p:nvSpPr>
                <p:spPr>
                  <a:xfrm>
                    <a:off x="2411760" y="2420888"/>
                    <a:ext cx="792088" cy="720080"/>
                  </a:xfrm>
                  <a:prstGeom prst="rect">
                    <a:avLst/>
                  </a:prstGeom>
                  <a:noFill/>
                  <a:ln cap="flat" cmpd="sng" w="254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696" name="Google Shape;1696;p93"/>
                  <p:cNvSpPr/>
                  <p:nvPr/>
                </p:nvSpPr>
                <p:spPr>
                  <a:xfrm>
                    <a:off x="3203848" y="2420888"/>
                    <a:ext cx="792088" cy="720080"/>
                  </a:xfrm>
                  <a:prstGeom prst="rect">
                    <a:avLst/>
                  </a:prstGeom>
                  <a:noFill/>
                  <a:ln cap="flat" cmpd="sng" w="254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697" name="Google Shape;1697;p93"/>
                  <p:cNvSpPr txBox="1"/>
                  <p:nvPr/>
                </p:nvSpPr>
                <p:spPr>
                  <a:xfrm>
                    <a:off x="1763688" y="2586390"/>
                    <a:ext cx="504000" cy="3387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rPr b="1" i="0" lang="en-US" sz="1600" u="none" cap="none" strike="noStrike">
                        <a:solidFill>
                          <a:srgbClr val="17365D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1</a:t>
                    </a:r>
                    <a:endParaRPr b="1" i="0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698" name="Google Shape;1698;p93"/>
                  <p:cNvSpPr txBox="1"/>
                  <p:nvPr/>
                </p:nvSpPr>
                <p:spPr>
                  <a:xfrm>
                    <a:off x="2555776" y="2586390"/>
                    <a:ext cx="504000" cy="3387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rPr b="1" i="0" lang="en-US" sz="1600" u="none" cap="none" strike="noStrike">
                        <a:solidFill>
                          <a:srgbClr val="17365D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5</a:t>
                    </a:r>
                    <a:endParaRPr b="1" i="0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699" name="Google Shape;1699;p93"/>
                  <p:cNvSpPr txBox="1"/>
                  <p:nvPr/>
                </p:nvSpPr>
                <p:spPr>
                  <a:xfrm>
                    <a:off x="3347864" y="2586390"/>
                    <a:ext cx="504000" cy="3387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rPr b="1" i="0" lang="en-US" sz="1600" u="none" cap="none" strike="noStrike">
                        <a:solidFill>
                          <a:srgbClr val="17365D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9</a:t>
                    </a:r>
                    <a:endParaRPr b="1" i="0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</p:grpSp>
          </p:grpSp>
        </p:grpSp>
        <p:grpSp>
          <p:nvGrpSpPr>
            <p:cNvPr id="1700" name="Google Shape;1700;p93"/>
            <p:cNvGrpSpPr/>
            <p:nvPr/>
          </p:nvGrpSpPr>
          <p:grpSpPr>
            <a:xfrm>
              <a:off x="251520" y="4149080"/>
              <a:ext cx="3744416" cy="2426932"/>
              <a:chOff x="251520" y="4149080"/>
              <a:chExt cx="3744416" cy="2426932"/>
            </a:xfrm>
          </p:grpSpPr>
          <p:grpSp>
            <p:nvGrpSpPr>
              <p:cNvPr id="1701" name="Google Shape;1701;p93"/>
              <p:cNvGrpSpPr/>
              <p:nvPr/>
            </p:nvGrpSpPr>
            <p:grpSpPr>
              <a:xfrm>
                <a:off x="251520" y="4149080"/>
                <a:ext cx="1368152" cy="1058780"/>
                <a:chOff x="251520" y="4149080"/>
                <a:chExt cx="1368152" cy="1058780"/>
              </a:xfrm>
            </p:grpSpPr>
            <p:sp>
              <p:nvSpPr>
                <p:cNvPr id="1702" name="Google Shape;1702;p93"/>
                <p:cNvSpPr/>
                <p:nvPr/>
              </p:nvSpPr>
              <p:spPr>
                <a:xfrm>
                  <a:off x="251520" y="4149080"/>
                  <a:ext cx="792088" cy="720080"/>
                </a:xfrm>
                <a:prstGeom prst="rect">
                  <a:avLst/>
                </a:prstGeom>
                <a:noFill/>
                <a:ln cap="flat" cmpd="sng" w="254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cxnSp>
              <p:nvCxnSpPr>
                <p:cNvPr id="1703" name="Google Shape;1703;p93"/>
                <p:cNvCxnSpPr>
                  <a:endCxn id="1704" idx="1"/>
                </p:cNvCxnSpPr>
                <p:nvPr/>
              </p:nvCxnSpPr>
              <p:spPr>
                <a:xfrm>
                  <a:off x="683672" y="4509120"/>
                  <a:ext cx="936000" cy="0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  <p:sp>
              <p:nvSpPr>
                <p:cNvPr id="1705" name="Google Shape;1705;p93"/>
                <p:cNvSpPr txBox="1"/>
                <p:nvPr/>
              </p:nvSpPr>
              <p:spPr>
                <a:xfrm>
                  <a:off x="395536" y="4869160"/>
                  <a:ext cx="5040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src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  <p:grpSp>
            <p:nvGrpSpPr>
              <p:cNvPr id="1706" name="Google Shape;1706;p93"/>
              <p:cNvGrpSpPr/>
              <p:nvPr/>
            </p:nvGrpSpPr>
            <p:grpSpPr>
              <a:xfrm>
                <a:off x="251520" y="4869160"/>
                <a:ext cx="1368152" cy="1706852"/>
                <a:chOff x="251520" y="4869160"/>
                <a:chExt cx="1368152" cy="1706852"/>
              </a:xfrm>
            </p:grpSpPr>
            <p:sp>
              <p:nvSpPr>
                <p:cNvPr id="1707" name="Google Shape;1707;p93"/>
                <p:cNvSpPr/>
                <p:nvPr/>
              </p:nvSpPr>
              <p:spPr>
                <a:xfrm>
                  <a:off x="251520" y="5517232"/>
                  <a:ext cx="792088" cy="720080"/>
                </a:xfrm>
                <a:prstGeom prst="rect">
                  <a:avLst/>
                </a:prstGeom>
                <a:noFill/>
                <a:ln cap="flat" cmpd="sng" w="254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08" name="Google Shape;1708;p93"/>
                <p:cNvSpPr txBox="1"/>
                <p:nvPr/>
              </p:nvSpPr>
              <p:spPr>
                <a:xfrm>
                  <a:off x="323528" y="6237312"/>
                  <a:ext cx="6480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dest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cxnSp>
              <p:nvCxnSpPr>
                <p:cNvPr id="1709" name="Google Shape;1709;p93"/>
                <p:cNvCxnSpPr/>
                <p:nvPr/>
              </p:nvCxnSpPr>
              <p:spPr>
                <a:xfrm flipH="1" rot="10800000">
                  <a:off x="683568" y="4869160"/>
                  <a:ext cx="936104" cy="1080120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</p:grpSp>
          <p:grpSp>
            <p:nvGrpSpPr>
              <p:cNvPr id="1710" name="Google Shape;1710;p93"/>
              <p:cNvGrpSpPr/>
              <p:nvPr/>
            </p:nvGrpSpPr>
            <p:grpSpPr>
              <a:xfrm>
                <a:off x="1619672" y="4149080"/>
                <a:ext cx="2376264" cy="1058770"/>
                <a:chOff x="1619672" y="4149080"/>
                <a:chExt cx="2376264" cy="1058770"/>
              </a:xfrm>
            </p:grpSpPr>
            <p:sp>
              <p:nvSpPr>
                <p:cNvPr id="1711" name="Google Shape;1711;p93"/>
                <p:cNvSpPr txBox="1"/>
                <p:nvPr/>
              </p:nvSpPr>
              <p:spPr>
                <a:xfrm>
                  <a:off x="1763688" y="4869160"/>
                  <a:ext cx="5040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4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[0]</a:t>
                  </a:r>
                  <a:endParaRPr b="1" i="0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12" name="Google Shape;1712;p93"/>
                <p:cNvSpPr txBox="1"/>
                <p:nvPr/>
              </p:nvSpPr>
              <p:spPr>
                <a:xfrm>
                  <a:off x="2555781" y="4869150"/>
                  <a:ext cx="5367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[1]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13" name="Google Shape;1713;p93"/>
                <p:cNvSpPr txBox="1"/>
                <p:nvPr/>
              </p:nvSpPr>
              <p:spPr>
                <a:xfrm>
                  <a:off x="3347854" y="4869150"/>
                  <a:ext cx="5367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[2]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grpSp>
              <p:nvGrpSpPr>
                <p:cNvPr id="1714" name="Google Shape;1714;p93"/>
                <p:cNvGrpSpPr/>
                <p:nvPr/>
              </p:nvGrpSpPr>
              <p:grpSpPr>
                <a:xfrm>
                  <a:off x="1619672" y="4149080"/>
                  <a:ext cx="2376264" cy="720080"/>
                  <a:chOff x="1619672" y="4149080"/>
                  <a:chExt cx="2376264" cy="720080"/>
                </a:xfrm>
              </p:grpSpPr>
              <p:sp>
                <p:nvSpPr>
                  <p:cNvPr id="1704" name="Google Shape;1704;p93"/>
                  <p:cNvSpPr/>
                  <p:nvPr/>
                </p:nvSpPr>
                <p:spPr>
                  <a:xfrm>
                    <a:off x="1619672" y="4149080"/>
                    <a:ext cx="792088" cy="720080"/>
                  </a:xfrm>
                  <a:prstGeom prst="rect">
                    <a:avLst/>
                  </a:prstGeom>
                  <a:noFill/>
                  <a:ln cap="flat" cmpd="sng" w="254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715" name="Google Shape;1715;p93"/>
                  <p:cNvSpPr/>
                  <p:nvPr/>
                </p:nvSpPr>
                <p:spPr>
                  <a:xfrm>
                    <a:off x="2411760" y="4149080"/>
                    <a:ext cx="792088" cy="720080"/>
                  </a:xfrm>
                  <a:prstGeom prst="rect">
                    <a:avLst/>
                  </a:prstGeom>
                  <a:noFill/>
                  <a:ln cap="flat" cmpd="sng" w="254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716" name="Google Shape;1716;p93"/>
                  <p:cNvSpPr/>
                  <p:nvPr/>
                </p:nvSpPr>
                <p:spPr>
                  <a:xfrm>
                    <a:off x="3203848" y="4149080"/>
                    <a:ext cx="792088" cy="720080"/>
                  </a:xfrm>
                  <a:prstGeom prst="rect">
                    <a:avLst/>
                  </a:prstGeom>
                  <a:noFill/>
                  <a:ln cap="flat" cmpd="sng" w="254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132E66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717" name="Google Shape;1717;p93"/>
                  <p:cNvSpPr txBox="1"/>
                  <p:nvPr/>
                </p:nvSpPr>
                <p:spPr>
                  <a:xfrm>
                    <a:off x="1763688" y="4365104"/>
                    <a:ext cx="504000" cy="3387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rPr b="1" i="0" lang="en-US" sz="1600" u="none" cap="none" strike="noStrike">
                        <a:solidFill>
                          <a:srgbClr val="17365D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1</a:t>
                    </a:r>
                    <a:endParaRPr b="1" i="0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718" name="Google Shape;1718;p93"/>
                  <p:cNvSpPr txBox="1"/>
                  <p:nvPr/>
                </p:nvSpPr>
                <p:spPr>
                  <a:xfrm>
                    <a:off x="2555776" y="4365104"/>
                    <a:ext cx="504000" cy="3387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rPr b="1" i="0" lang="en-US" sz="1600" u="none" cap="none" strike="noStrike">
                        <a:solidFill>
                          <a:srgbClr val="17365D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5</a:t>
                    </a:r>
                    <a:endParaRPr b="1" i="0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  <p:sp>
                <p:nvSpPr>
                  <p:cNvPr id="1719" name="Google Shape;1719;p93"/>
                  <p:cNvSpPr txBox="1"/>
                  <p:nvPr/>
                </p:nvSpPr>
                <p:spPr>
                  <a:xfrm>
                    <a:off x="3347864" y="4365104"/>
                    <a:ext cx="504000" cy="3387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sp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600"/>
                      <a:buFont typeface="Arial"/>
                      <a:buNone/>
                    </a:pPr>
                    <a:r>
                      <a:rPr b="1" i="0" lang="en-US" sz="1600" u="none" cap="none" strike="noStrike">
                        <a:solidFill>
                          <a:srgbClr val="17365D"/>
                        </a:solidFill>
                        <a:latin typeface="Dotum"/>
                        <a:ea typeface="Dotum"/>
                        <a:cs typeface="Dotum"/>
                        <a:sym typeface="Dotum"/>
                      </a:rPr>
                      <a:t>9</a:t>
                    </a:r>
                    <a:endParaRPr b="1" i="0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endParaRPr>
                  </a:p>
                </p:txBody>
              </p:sp>
            </p:grpSp>
          </p:grpSp>
        </p:grpSp>
      </p:grpSp>
      <p:grpSp>
        <p:nvGrpSpPr>
          <p:cNvPr id="1720" name="Google Shape;1720;p93"/>
          <p:cNvGrpSpPr/>
          <p:nvPr/>
        </p:nvGrpSpPr>
        <p:grpSpPr>
          <a:xfrm>
            <a:off x="5004048" y="2442374"/>
            <a:ext cx="3744416" cy="4083116"/>
            <a:chOff x="5004048" y="2420888"/>
            <a:chExt cx="3744416" cy="4083116"/>
          </a:xfrm>
        </p:grpSpPr>
        <p:grpSp>
          <p:nvGrpSpPr>
            <p:cNvPr id="1721" name="Google Shape;1721;p93"/>
            <p:cNvGrpSpPr/>
            <p:nvPr/>
          </p:nvGrpSpPr>
          <p:grpSpPr>
            <a:xfrm>
              <a:off x="6012160" y="3501008"/>
              <a:ext cx="1764304" cy="576064"/>
              <a:chOff x="6012160" y="3501008"/>
              <a:chExt cx="1764304" cy="576064"/>
            </a:xfrm>
          </p:grpSpPr>
          <p:cxnSp>
            <p:nvCxnSpPr>
              <p:cNvPr id="1722" name="Google Shape;1722;p93"/>
              <p:cNvCxnSpPr/>
              <p:nvPr/>
            </p:nvCxnSpPr>
            <p:spPr>
              <a:xfrm>
                <a:off x="6012160" y="3501008"/>
                <a:ext cx="0" cy="576064"/>
              </a:xfrm>
              <a:prstGeom prst="straightConnector1">
                <a:avLst/>
              </a:prstGeom>
              <a:noFill/>
              <a:ln cap="flat" cmpd="sng" w="25400">
                <a:solidFill>
                  <a:srgbClr val="FF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sp>
            <p:nvSpPr>
              <p:cNvPr id="1723" name="Google Shape;1723;p93"/>
              <p:cNvSpPr txBox="1"/>
              <p:nvPr/>
            </p:nvSpPr>
            <p:spPr>
              <a:xfrm>
                <a:off x="6048164" y="3573016"/>
                <a:ext cx="1728300" cy="33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600" u="none" cap="none" strike="noStrike">
                    <a:solidFill>
                      <a:srgbClr val="FF0000"/>
                    </a:solidFill>
                    <a:latin typeface="Dotum"/>
                    <a:ea typeface="Dotum"/>
                    <a:cs typeface="Dotum"/>
                    <a:sym typeface="Dotum"/>
                  </a:rPr>
                  <a:t>deep copy</a:t>
                </a:r>
                <a:endParaRPr b="1" i="0" sz="1600" u="none" cap="none" strike="noStrike">
                  <a:solidFill>
                    <a:srgbClr val="FF0000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grpSp>
          <p:nvGrpSpPr>
            <p:cNvPr id="1724" name="Google Shape;1724;p93"/>
            <p:cNvGrpSpPr/>
            <p:nvPr/>
          </p:nvGrpSpPr>
          <p:grpSpPr>
            <a:xfrm>
              <a:off x="5004048" y="2420888"/>
              <a:ext cx="3744416" cy="1058780"/>
              <a:chOff x="5004048" y="2420888"/>
              <a:chExt cx="3744416" cy="1058780"/>
            </a:xfrm>
          </p:grpSpPr>
          <p:sp>
            <p:nvSpPr>
              <p:cNvPr id="1725" name="Google Shape;1725;p93"/>
              <p:cNvSpPr txBox="1"/>
              <p:nvPr/>
            </p:nvSpPr>
            <p:spPr>
              <a:xfrm>
                <a:off x="6516216" y="3140968"/>
                <a:ext cx="5040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rPr>
                  <a:t>[0]</a:t>
                </a:r>
                <a:endParaRPr b="1" i="0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726" name="Google Shape;1726;p93"/>
              <p:cNvSpPr txBox="1"/>
              <p:nvPr/>
            </p:nvSpPr>
            <p:spPr>
              <a:xfrm>
                <a:off x="7308304" y="3140968"/>
                <a:ext cx="5040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rPr>
                  <a:t>[1]</a:t>
                </a:r>
                <a:endParaRPr b="1" i="0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727" name="Google Shape;1727;p93"/>
              <p:cNvSpPr txBox="1"/>
              <p:nvPr/>
            </p:nvSpPr>
            <p:spPr>
              <a:xfrm>
                <a:off x="8100392" y="3140968"/>
                <a:ext cx="5040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rPr>
                  <a:t>[2]</a:t>
                </a:r>
                <a:endParaRPr b="1" i="0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grpSp>
            <p:nvGrpSpPr>
              <p:cNvPr id="1728" name="Google Shape;1728;p93"/>
              <p:cNvGrpSpPr/>
              <p:nvPr/>
            </p:nvGrpSpPr>
            <p:grpSpPr>
              <a:xfrm>
                <a:off x="5004048" y="2420888"/>
                <a:ext cx="3744416" cy="1058780"/>
                <a:chOff x="5004048" y="2420888"/>
                <a:chExt cx="3744416" cy="1058780"/>
              </a:xfrm>
            </p:grpSpPr>
            <p:sp>
              <p:nvSpPr>
                <p:cNvPr id="1729" name="Google Shape;1729;p93"/>
                <p:cNvSpPr/>
                <p:nvPr/>
              </p:nvSpPr>
              <p:spPr>
                <a:xfrm>
                  <a:off x="5004048" y="2420888"/>
                  <a:ext cx="792088" cy="720080"/>
                </a:xfrm>
                <a:prstGeom prst="rect">
                  <a:avLst/>
                </a:prstGeom>
                <a:noFill/>
                <a:ln cap="flat" cmpd="sng" w="254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30" name="Google Shape;1730;p93"/>
                <p:cNvSpPr/>
                <p:nvPr/>
              </p:nvSpPr>
              <p:spPr>
                <a:xfrm>
                  <a:off x="6372200" y="2420888"/>
                  <a:ext cx="792088" cy="720080"/>
                </a:xfrm>
                <a:prstGeom prst="rect">
                  <a:avLst/>
                </a:prstGeom>
                <a:noFill/>
                <a:ln cap="flat" cmpd="sng" w="254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31" name="Google Shape;1731;p93"/>
                <p:cNvSpPr/>
                <p:nvPr/>
              </p:nvSpPr>
              <p:spPr>
                <a:xfrm>
                  <a:off x="7164288" y="2420888"/>
                  <a:ext cx="792088" cy="720080"/>
                </a:xfrm>
                <a:prstGeom prst="rect">
                  <a:avLst/>
                </a:prstGeom>
                <a:noFill/>
                <a:ln cap="flat" cmpd="sng" w="254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32" name="Google Shape;1732;p93"/>
                <p:cNvSpPr/>
                <p:nvPr/>
              </p:nvSpPr>
              <p:spPr>
                <a:xfrm>
                  <a:off x="7956376" y="2420888"/>
                  <a:ext cx="792088" cy="720080"/>
                </a:xfrm>
                <a:prstGeom prst="rect">
                  <a:avLst/>
                </a:prstGeom>
                <a:noFill/>
                <a:ln cap="flat" cmpd="sng" w="254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cxnSp>
              <p:nvCxnSpPr>
                <p:cNvPr id="1733" name="Google Shape;1733;p93"/>
                <p:cNvCxnSpPr>
                  <a:endCxn id="1730" idx="1"/>
                </p:cNvCxnSpPr>
                <p:nvPr/>
              </p:nvCxnSpPr>
              <p:spPr>
                <a:xfrm>
                  <a:off x="5436200" y="2780928"/>
                  <a:ext cx="936000" cy="0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  <p:sp>
              <p:nvSpPr>
                <p:cNvPr id="1734" name="Google Shape;1734;p93"/>
                <p:cNvSpPr txBox="1"/>
                <p:nvPr/>
              </p:nvSpPr>
              <p:spPr>
                <a:xfrm>
                  <a:off x="5148064" y="3140968"/>
                  <a:ext cx="5040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src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35" name="Google Shape;1735;p93"/>
                <p:cNvSpPr txBox="1"/>
                <p:nvPr/>
              </p:nvSpPr>
              <p:spPr>
                <a:xfrm>
                  <a:off x="6548759" y="2611651"/>
                  <a:ext cx="4320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1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36" name="Google Shape;1736;p93"/>
                <p:cNvSpPr txBox="1"/>
                <p:nvPr/>
              </p:nvSpPr>
              <p:spPr>
                <a:xfrm>
                  <a:off x="7268839" y="2611809"/>
                  <a:ext cx="5040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5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37" name="Google Shape;1737;p93"/>
                <p:cNvSpPr txBox="1"/>
                <p:nvPr/>
              </p:nvSpPr>
              <p:spPr>
                <a:xfrm>
                  <a:off x="8064388" y="2600908"/>
                  <a:ext cx="5040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9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</p:grpSp>
        <p:grpSp>
          <p:nvGrpSpPr>
            <p:cNvPr id="1738" name="Google Shape;1738;p93"/>
            <p:cNvGrpSpPr/>
            <p:nvPr/>
          </p:nvGrpSpPr>
          <p:grpSpPr>
            <a:xfrm>
              <a:off x="5004048" y="4149080"/>
              <a:ext cx="3744416" cy="1058780"/>
              <a:chOff x="5004048" y="4149080"/>
              <a:chExt cx="3744416" cy="1058780"/>
            </a:xfrm>
          </p:grpSpPr>
          <p:sp>
            <p:nvSpPr>
              <p:cNvPr id="1739" name="Google Shape;1739;p93"/>
              <p:cNvSpPr txBox="1"/>
              <p:nvPr/>
            </p:nvSpPr>
            <p:spPr>
              <a:xfrm>
                <a:off x="6516216" y="4869160"/>
                <a:ext cx="5040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rPr>
                  <a:t>[0]</a:t>
                </a:r>
                <a:endParaRPr b="1" i="0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740" name="Google Shape;1740;p93"/>
              <p:cNvSpPr txBox="1"/>
              <p:nvPr/>
            </p:nvSpPr>
            <p:spPr>
              <a:xfrm>
                <a:off x="7308304" y="4869160"/>
                <a:ext cx="5040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rPr>
                  <a:t>[1]</a:t>
                </a:r>
                <a:endParaRPr b="1" i="0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741" name="Google Shape;1741;p93"/>
              <p:cNvSpPr txBox="1"/>
              <p:nvPr/>
            </p:nvSpPr>
            <p:spPr>
              <a:xfrm>
                <a:off x="8100392" y="4869160"/>
                <a:ext cx="5040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rPr>
                  <a:t>[2]</a:t>
                </a:r>
                <a:endParaRPr b="1" i="0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grpSp>
            <p:nvGrpSpPr>
              <p:cNvPr id="1742" name="Google Shape;1742;p93"/>
              <p:cNvGrpSpPr/>
              <p:nvPr/>
            </p:nvGrpSpPr>
            <p:grpSpPr>
              <a:xfrm>
                <a:off x="5004048" y="4149080"/>
                <a:ext cx="3744416" cy="1058780"/>
                <a:chOff x="5004048" y="4149080"/>
                <a:chExt cx="3744416" cy="1058780"/>
              </a:xfrm>
            </p:grpSpPr>
            <p:sp>
              <p:nvSpPr>
                <p:cNvPr id="1743" name="Google Shape;1743;p93"/>
                <p:cNvSpPr/>
                <p:nvPr/>
              </p:nvSpPr>
              <p:spPr>
                <a:xfrm>
                  <a:off x="5004048" y="4149080"/>
                  <a:ext cx="792088" cy="720080"/>
                </a:xfrm>
                <a:prstGeom prst="rect">
                  <a:avLst/>
                </a:prstGeom>
                <a:noFill/>
                <a:ln cap="flat" cmpd="sng" w="254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44" name="Google Shape;1744;p93"/>
                <p:cNvSpPr/>
                <p:nvPr/>
              </p:nvSpPr>
              <p:spPr>
                <a:xfrm>
                  <a:off x="6372200" y="4149080"/>
                  <a:ext cx="792088" cy="720080"/>
                </a:xfrm>
                <a:prstGeom prst="rect">
                  <a:avLst/>
                </a:prstGeom>
                <a:noFill/>
                <a:ln cap="flat" cmpd="sng" w="254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45" name="Google Shape;1745;p93"/>
                <p:cNvSpPr/>
                <p:nvPr/>
              </p:nvSpPr>
              <p:spPr>
                <a:xfrm>
                  <a:off x="7164288" y="4149080"/>
                  <a:ext cx="792088" cy="720080"/>
                </a:xfrm>
                <a:prstGeom prst="rect">
                  <a:avLst/>
                </a:prstGeom>
                <a:noFill/>
                <a:ln cap="flat" cmpd="sng" w="254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46" name="Google Shape;1746;p93"/>
                <p:cNvSpPr/>
                <p:nvPr/>
              </p:nvSpPr>
              <p:spPr>
                <a:xfrm>
                  <a:off x="7956376" y="4149080"/>
                  <a:ext cx="792088" cy="720080"/>
                </a:xfrm>
                <a:prstGeom prst="rect">
                  <a:avLst/>
                </a:prstGeom>
                <a:noFill/>
                <a:ln cap="flat" cmpd="sng" w="254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cxnSp>
              <p:nvCxnSpPr>
                <p:cNvPr id="1747" name="Google Shape;1747;p93"/>
                <p:cNvCxnSpPr>
                  <a:endCxn id="1744" idx="1"/>
                </p:cNvCxnSpPr>
                <p:nvPr/>
              </p:nvCxnSpPr>
              <p:spPr>
                <a:xfrm>
                  <a:off x="5436200" y="4509120"/>
                  <a:ext cx="936000" cy="0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  <p:sp>
              <p:nvSpPr>
                <p:cNvPr id="1748" name="Google Shape;1748;p93"/>
                <p:cNvSpPr txBox="1"/>
                <p:nvPr/>
              </p:nvSpPr>
              <p:spPr>
                <a:xfrm>
                  <a:off x="5148064" y="4869160"/>
                  <a:ext cx="5040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src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49" name="Google Shape;1749;p93"/>
                <p:cNvSpPr txBox="1"/>
                <p:nvPr/>
              </p:nvSpPr>
              <p:spPr>
                <a:xfrm>
                  <a:off x="6516216" y="4365104"/>
                  <a:ext cx="5040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1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50" name="Google Shape;1750;p93"/>
                <p:cNvSpPr txBox="1"/>
                <p:nvPr/>
              </p:nvSpPr>
              <p:spPr>
                <a:xfrm>
                  <a:off x="7308304" y="4365104"/>
                  <a:ext cx="5040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5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51" name="Google Shape;1751;p93"/>
                <p:cNvSpPr txBox="1"/>
                <p:nvPr/>
              </p:nvSpPr>
              <p:spPr>
                <a:xfrm>
                  <a:off x="8100392" y="4365104"/>
                  <a:ext cx="5040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9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</p:grpSp>
        <p:grpSp>
          <p:nvGrpSpPr>
            <p:cNvPr id="1752" name="Google Shape;1752;p93"/>
            <p:cNvGrpSpPr/>
            <p:nvPr/>
          </p:nvGrpSpPr>
          <p:grpSpPr>
            <a:xfrm>
              <a:off x="5004048" y="5445224"/>
              <a:ext cx="3744416" cy="1058780"/>
              <a:chOff x="5004048" y="5445224"/>
              <a:chExt cx="3744416" cy="1058780"/>
            </a:xfrm>
          </p:grpSpPr>
          <p:sp>
            <p:nvSpPr>
              <p:cNvPr id="1753" name="Google Shape;1753;p93"/>
              <p:cNvSpPr txBox="1"/>
              <p:nvPr/>
            </p:nvSpPr>
            <p:spPr>
              <a:xfrm>
                <a:off x="6516216" y="6165304"/>
                <a:ext cx="5040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rPr>
                  <a:t>[0]</a:t>
                </a:r>
                <a:endParaRPr b="1" i="0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754" name="Google Shape;1754;p93"/>
              <p:cNvSpPr txBox="1"/>
              <p:nvPr/>
            </p:nvSpPr>
            <p:spPr>
              <a:xfrm>
                <a:off x="7308304" y="6165304"/>
                <a:ext cx="5040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rPr>
                  <a:t>[1]</a:t>
                </a:r>
                <a:endParaRPr b="1" i="0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755" name="Google Shape;1755;p93"/>
              <p:cNvSpPr txBox="1"/>
              <p:nvPr/>
            </p:nvSpPr>
            <p:spPr>
              <a:xfrm>
                <a:off x="8100392" y="6165304"/>
                <a:ext cx="5040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rPr>
                  <a:t>[2]</a:t>
                </a:r>
                <a:endParaRPr b="1" i="0" sz="1400" u="none" cap="none" strike="noStrike">
                  <a:solidFill>
                    <a:srgbClr val="17365D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grpSp>
            <p:nvGrpSpPr>
              <p:cNvPr id="1756" name="Google Shape;1756;p93"/>
              <p:cNvGrpSpPr/>
              <p:nvPr/>
            </p:nvGrpSpPr>
            <p:grpSpPr>
              <a:xfrm>
                <a:off x="5004048" y="5445224"/>
                <a:ext cx="3744416" cy="1058780"/>
                <a:chOff x="5004048" y="5445224"/>
                <a:chExt cx="3744416" cy="1058780"/>
              </a:xfrm>
            </p:grpSpPr>
            <p:sp>
              <p:nvSpPr>
                <p:cNvPr id="1757" name="Google Shape;1757;p93"/>
                <p:cNvSpPr/>
                <p:nvPr/>
              </p:nvSpPr>
              <p:spPr>
                <a:xfrm>
                  <a:off x="5004048" y="5445224"/>
                  <a:ext cx="792088" cy="720080"/>
                </a:xfrm>
                <a:prstGeom prst="rect">
                  <a:avLst/>
                </a:prstGeom>
                <a:noFill/>
                <a:ln cap="flat" cmpd="sng" w="254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58" name="Google Shape;1758;p93"/>
                <p:cNvSpPr/>
                <p:nvPr/>
              </p:nvSpPr>
              <p:spPr>
                <a:xfrm>
                  <a:off x="6372200" y="5445224"/>
                  <a:ext cx="792088" cy="720080"/>
                </a:xfrm>
                <a:prstGeom prst="rect">
                  <a:avLst/>
                </a:prstGeom>
                <a:noFill/>
                <a:ln cap="flat" cmpd="sng" w="254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59" name="Google Shape;1759;p93"/>
                <p:cNvSpPr/>
                <p:nvPr/>
              </p:nvSpPr>
              <p:spPr>
                <a:xfrm>
                  <a:off x="7164288" y="5445224"/>
                  <a:ext cx="792088" cy="720080"/>
                </a:xfrm>
                <a:prstGeom prst="rect">
                  <a:avLst/>
                </a:prstGeom>
                <a:noFill/>
                <a:ln cap="flat" cmpd="sng" w="254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60" name="Google Shape;1760;p93"/>
                <p:cNvSpPr/>
                <p:nvPr/>
              </p:nvSpPr>
              <p:spPr>
                <a:xfrm>
                  <a:off x="7956376" y="5445224"/>
                  <a:ext cx="792088" cy="720080"/>
                </a:xfrm>
                <a:prstGeom prst="rect">
                  <a:avLst/>
                </a:prstGeom>
                <a:noFill/>
                <a:ln cap="flat" cmpd="sng" w="25400">
                  <a:solidFill>
                    <a:srgbClr val="395E8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cxnSp>
              <p:nvCxnSpPr>
                <p:cNvPr id="1761" name="Google Shape;1761;p93"/>
                <p:cNvCxnSpPr>
                  <a:endCxn id="1758" idx="1"/>
                </p:cNvCxnSpPr>
                <p:nvPr/>
              </p:nvCxnSpPr>
              <p:spPr>
                <a:xfrm>
                  <a:off x="5436200" y="5805264"/>
                  <a:ext cx="936000" cy="0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rgbClr val="132E66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  <p:sp>
              <p:nvSpPr>
                <p:cNvPr id="1762" name="Google Shape;1762;p93"/>
                <p:cNvSpPr txBox="1"/>
                <p:nvPr/>
              </p:nvSpPr>
              <p:spPr>
                <a:xfrm>
                  <a:off x="5076056" y="6165304"/>
                  <a:ext cx="6480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dest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63" name="Google Shape;1763;p93"/>
                <p:cNvSpPr txBox="1"/>
                <p:nvPr/>
              </p:nvSpPr>
              <p:spPr>
                <a:xfrm>
                  <a:off x="6516216" y="5661248"/>
                  <a:ext cx="5040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1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64" name="Google Shape;1764;p93"/>
                <p:cNvSpPr txBox="1"/>
                <p:nvPr/>
              </p:nvSpPr>
              <p:spPr>
                <a:xfrm>
                  <a:off x="7308304" y="5661248"/>
                  <a:ext cx="5040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5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  <p:sp>
              <p:nvSpPr>
                <p:cNvPr id="1765" name="Google Shape;1765;p93"/>
                <p:cNvSpPr txBox="1"/>
                <p:nvPr/>
              </p:nvSpPr>
              <p:spPr>
                <a:xfrm>
                  <a:off x="8100392" y="5661248"/>
                  <a:ext cx="504000" cy="33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b="1" i="0" lang="en-US" sz="1600" u="none" cap="none" strike="noStrike">
                      <a:solidFill>
                        <a:srgbClr val="17365D"/>
                      </a:solidFill>
                      <a:latin typeface="Dotum"/>
                      <a:ea typeface="Dotum"/>
                      <a:cs typeface="Dotum"/>
                      <a:sym typeface="Dotum"/>
                    </a:rPr>
                    <a:t>9</a:t>
                  </a:r>
                  <a:endParaRPr b="1" i="0" sz="1600" u="none" cap="none" strike="noStrike">
                    <a:solidFill>
                      <a:srgbClr val="17365D"/>
                    </a:solidFill>
                    <a:latin typeface="Dotum"/>
                    <a:ea typeface="Dotum"/>
                    <a:cs typeface="Dotum"/>
                    <a:sym typeface="Dotum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0" name="Shape 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" name="Google Shape;1771;g36dc6529d5e_0_1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772" name="Google Shape;1772;g36dc6529d5e_0_13"/>
          <p:cNvSpPr txBox="1"/>
          <p:nvPr>
            <p:ph idx="4294967295" type="title"/>
          </p:nvPr>
        </p:nvSpPr>
        <p:spPr>
          <a:xfrm>
            <a:off x="0" y="115888"/>
            <a:ext cx="65532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51. Shallow Copy &amp; Deep Copy</a:t>
            </a:r>
            <a:endParaRPr b="1" sz="2400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73" name="Google Shape;1773;g36dc6529d5e_0_13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774" name="Google Shape;1774;g36dc6529d5e_0_13"/>
          <p:cNvSpPr txBox="1"/>
          <p:nvPr/>
        </p:nvSpPr>
        <p:spPr>
          <a:xfrm>
            <a:off x="165650" y="984800"/>
            <a:ext cx="8746500" cy="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깊은 복사를 하려면?</a:t>
            </a:r>
            <a:endParaRPr sz="2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System.arraycopy(원본배열,시작인덱스,타겟배열,시작인덱스, 복사할 길이) 사용</a:t>
            </a:r>
            <a:endParaRPr sz="1900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1775" name="Google Shape;1775;g36dc6529d5e_0_13"/>
          <p:cNvGraphicFramePr/>
          <p:nvPr/>
        </p:nvGraphicFramePr>
        <p:xfrm>
          <a:off x="239375" y="2000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{0851B4D5-2843-4C55-9846-3CBCB133E8C7}</a:tableStyleId>
              </a:tblPr>
              <a:tblGrid>
                <a:gridCol w="2566950"/>
                <a:gridCol w="3617850"/>
                <a:gridCol w="2429125"/>
              </a:tblGrid>
              <a:tr h="2190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700">
                          <a:solidFill>
                            <a:srgbClr val="FFFFFF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타입</a:t>
                      </a:r>
                      <a:endParaRPr b="1" sz="1700">
                        <a:solidFill>
                          <a:srgbClr val="FFFFFF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700">
                          <a:solidFill>
                            <a:srgbClr val="FFFFFF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복사 방식</a:t>
                      </a:r>
                      <a:endParaRPr b="1" sz="1700">
                        <a:solidFill>
                          <a:srgbClr val="FFFFFF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700">
                          <a:solidFill>
                            <a:srgbClr val="FFFFFF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설명</a:t>
                      </a:r>
                      <a:endParaRPr b="1" sz="1700">
                        <a:solidFill>
                          <a:srgbClr val="FFFFFF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D85C6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기본형(int, double...)</a:t>
                      </a:r>
                      <a:endParaRPr sz="1700"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값 복사 (깊은 복사처럼 작동)</a:t>
                      </a:r>
                      <a:endParaRPr sz="1700"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독립된 값</a:t>
                      </a:r>
                      <a:endParaRPr sz="1700"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참조형(객체)</a:t>
                      </a:r>
                      <a:endParaRPr sz="1700"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참조 복사 (얕은 복사)</a:t>
                      </a:r>
                      <a:endParaRPr sz="1700"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같은 객체를 가리킴</a:t>
                      </a:r>
                      <a:endParaRPr sz="1700"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76" name="Google Shape;1776;g36dc6529d5e_0_13"/>
          <p:cNvSpPr txBox="1"/>
          <p:nvPr/>
        </p:nvSpPr>
        <p:spPr>
          <a:xfrm>
            <a:off x="226125" y="3482000"/>
            <a:ext cx="8613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진짜 깊은 복사를 하려면 객체 내부까지 복사하는 로직을 직접 구현하거나 아래와 같은 방법들을 써야 한다.</a:t>
            </a:r>
            <a:endParaRPr sz="19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77" name="Google Shape;1777;g36dc6529d5e_0_13"/>
          <p:cNvSpPr txBox="1"/>
          <p:nvPr/>
        </p:nvSpPr>
        <p:spPr>
          <a:xfrm>
            <a:off x="381000" y="4343400"/>
            <a:ext cx="76365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-US" sz="1800">
                <a:solidFill>
                  <a:schemeClr val="dk1"/>
                </a:solidFill>
              </a:rPr>
              <a:t>객체마다 clone() 구현</a:t>
            </a:r>
            <a:r>
              <a:rPr lang="en-US" sz="1800">
                <a:solidFill>
                  <a:schemeClr val="dk1"/>
                </a:solidFill>
              </a:rPr>
              <a:t> (</a:t>
            </a:r>
            <a:r>
              <a:rPr lang="en-US" sz="18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implements Cloneable</a:t>
            </a:r>
            <a:r>
              <a:rPr lang="en-US" sz="1800">
                <a:solidFill>
                  <a:schemeClr val="dk1"/>
                </a:solidFill>
              </a:rPr>
              <a:t>)</a:t>
            </a:r>
            <a:br>
              <a:rPr lang="en-US" sz="1800">
                <a:solidFill>
                  <a:schemeClr val="dk1"/>
                </a:solidFill>
              </a:rPr>
            </a:b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en-US" sz="1800">
                <a:solidFill>
                  <a:schemeClr val="dk1"/>
                </a:solidFill>
              </a:rPr>
              <a:t>직접 새 객체 생성 후 필드 복사</a:t>
            </a:r>
            <a:br>
              <a:rPr b="1" lang="en-US" sz="1800">
                <a:solidFill>
                  <a:schemeClr val="dk1"/>
                </a:solidFill>
              </a:rPr>
            </a:b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en-US" sz="1800">
                <a:solidFill>
                  <a:schemeClr val="dk1"/>
                </a:solidFill>
              </a:rPr>
              <a:t>직렬화 후 역직렬화</a:t>
            </a:r>
            <a:r>
              <a:rPr lang="en-US" sz="1800">
                <a:solidFill>
                  <a:schemeClr val="dk1"/>
                </a:solidFill>
              </a:rPr>
              <a:t> (성능 저하 있음)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" name="Google Shape;1782;p94"/>
          <p:cNvSpPr txBox="1"/>
          <p:nvPr>
            <p:ph idx="4294967295" type="ctrTitle"/>
          </p:nvPr>
        </p:nvSpPr>
        <p:spPr>
          <a:xfrm>
            <a:off x="0" y="2130425"/>
            <a:ext cx="91440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2.객체지향프로그래밍</a:t>
            </a:r>
            <a:br>
              <a:rPr b="0" i="0" lang="en-US" sz="4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</a:br>
            <a:r>
              <a:rPr b="0" i="0" lang="en-US" sz="4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상속, 은닉성, 다형성</a:t>
            </a:r>
            <a:endParaRPr b="0" i="0" sz="44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7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p95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789" name="Google Shape;1789;p9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790" name="Google Shape;1790;p95"/>
          <p:cNvSpPr txBox="1"/>
          <p:nvPr/>
        </p:nvSpPr>
        <p:spPr>
          <a:xfrm>
            <a:off x="351150" y="1023775"/>
            <a:ext cx="87063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* 객체 지향 프로그래밍</a:t>
            </a:r>
            <a:endParaRPr b="0" i="0" sz="10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Dotum"/>
                <a:ea typeface="Dotum"/>
                <a:cs typeface="Dotum"/>
                <a:sym typeface="Dotum"/>
              </a:rPr>
              <a:t>* 특징으로 은닉성, 상속성,오버라이딩,오버로딩, 인터페이스, 추상성, 모듈성, 계층성, 재활용성 등이 있으며 서로 밀접한 관계가 있다.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1" name="Google Shape;1791;p95"/>
          <p:cNvSpPr/>
          <p:nvPr/>
        </p:nvSpPr>
        <p:spPr>
          <a:xfrm>
            <a:off x="755576" y="5085184"/>
            <a:ext cx="1224136" cy="504056"/>
          </a:xfrm>
          <a:prstGeom prst="rect">
            <a:avLst/>
          </a:prstGeom>
          <a:solidFill>
            <a:srgbClr val="F2DADA"/>
          </a:solidFill>
          <a:ln cap="flat" cmpd="sng" w="127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OOP의</a:t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다른 특징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92" name="Google Shape;1792;p95"/>
          <p:cNvGrpSpPr/>
          <p:nvPr/>
        </p:nvGrpSpPr>
        <p:grpSpPr>
          <a:xfrm>
            <a:off x="2267744" y="4293096"/>
            <a:ext cx="2736304" cy="2016224"/>
            <a:chOff x="2123728" y="4293096"/>
            <a:chExt cx="2736304" cy="2016224"/>
          </a:xfrm>
        </p:grpSpPr>
        <p:sp>
          <p:nvSpPr>
            <p:cNvPr id="1793" name="Google Shape;1793;p95"/>
            <p:cNvSpPr/>
            <p:nvPr/>
          </p:nvSpPr>
          <p:spPr>
            <a:xfrm>
              <a:off x="2483768" y="4725144"/>
              <a:ext cx="2376264" cy="288032"/>
            </a:xfrm>
            <a:prstGeom prst="rect">
              <a:avLst/>
            </a:prstGeom>
            <a:solidFill>
              <a:srgbClr val="F2DADA"/>
            </a:soli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Interface</a:t>
              </a:r>
              <a:r>
                <a:rPr b="0" i="0" lang="en-US" sz="16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rPr>
                <a:t>	</a:t>
              </a:r>
              <a:endParaRPr b="0" i="0" sz="16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  <p:sp>
          <p:nvSpPr>
            <p:cNvPr id="1794" name="Google Shape;1794;p95"/>
            <p:cNvSpPr/>
            <p:nvPr/>
          </p:nvSpPr>
          <p:spPr>
            <a:xfrm>
              <a:off x="2483768" y="4293096"/>
              <a:ext cx="2376264" cy="288032"/>
            </a:xfrm>
            <a:prstGeom prst="rect">
              <a:avLst/>
            </a:prstGeom>
            <a:solidFill>
              <a:srgbClr val="F2DADA"/>
            </a:soli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오버라이딩</a:t>
              </a:r>
              <a:endParaRPr b="1" i="0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95" name="Google Shape;1795;p95"/>
            <p:cNvSpPr/>
            <p:nvPr/>
          </p:nvSpPr>
          <p:spPr>
            <a:xfrm>
              <a:off x="2483768" y="5157192"/>
              <a:ext cx="2376264" cy="288032"/>
            </a:xfrm>
            <a:prstGeom prst="rect">
              <a:avLst/>
            </a:prstGeom>
            <a:solidFill>
              <a:srgbClr val="F2DADA"/>
            </a:soli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추상화 (abstraction)</a:t>
              </a:r>
              <a:endParaRPr b="1" i="0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96" name="Google Shape;1796;p95"/>
            <p:cNvSpPr/>
            <p:nvPr/>
          </p:nvSpPr>
          <p:spPr>
            <a:xfrm>
              <a:off x="2483768" y="6021288"/>
              <a:ext cx="2376264" cy="288032"/>
            </a:xfrm>
            <a:prstGeom prst="rect">
              <a:avLst/>
            </a:prstGeom>
            <a:solidFill>
              <a:srgbClr val="F2DADA"/>
            </a:soli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계층성 (hierarchy)</a:t>
              </a:r>
              <a:endParaRPr b="1" i="0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97" name="Google Shape;1797;p95"/>
            <p:cNvSpPr/>
            <p:nvPr/>
          </p:nvSpPr>
          <p:spPr>
            <a:xfrm>
              <a:off x="2483768" y="5589240"/>
              <a:ext cx="2376264" cy="288032"/>
            </a:xfrm>
            <a:prstGeom prst="rect">
              <a:avLst/>
            </a:prstGeom>
            <a:solidFill>
              <a:srgbClr val="F2DADA"/>
            </a:soli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모듈성 (modularity)</a:t>
              </a:r>
              <a:endParaRPr b="1" i="0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cxnSp>
          <p:nvCxnSpPr>
            <p:cNvPr id="1798" name="Google Shape;1798;p95"/>
            <p:cNvCxnSpPr/>
            <p:nvPr/>
          </p:nvCxnSpPr>
          <p:spPr>
            <a:xfrm>
              <a:off x="2123728" y="4437112"/>
              <a:ext cx="0" cy="1728192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99" name="Google Shape;1799;p95"/>
            <p:cNvCxnSpPr>
              <a:endCxn id="1796" idx="1"/>
            </p:cNvCxnSpPr>
            <p:nvPr/>
          </p:nvCxnSpPr>
          <p:spPr>
            <a:xfrm>
              <a:off x="2123768" y="6165304"/>
              <a:ext cx="3600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00" name="Google Shape;1800;p95"/>
            <p:cNvCxnSpPr>
              <a:endCxn id="1797" idx="1"/>
            </p:cNvCxnSpPr>
            <p:nvPr/>
          </p:nvCxnSpPr>
          <p:spPr>
            <a:xfrm>
              <a:off x="2123768" y="5733256"/>
              <a:ext cx="3600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01" name="Google Shape;1801;p95"/>
            <p:cNvCxnSpPr>
              <a:endCxn id="1795" idx="1"/>
            </p:cNvCxnSpPr>
            <p:nvPr/>
          </p:nvCxnSpPr>
          <p:spPr>
            <a:xfrm>
              <a:off x="2123768" y="5301208"/>
              <a:ext cx="3600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02" name="Google Shape;1802;p95"/>
            <p:cNvCxnSpPr>
              <a:endCxn id="1793" idx="1"/>
            </p:cNvCxnSpPr>
            <p:nvPr/>
          </p:nvCxnSpPr>
          <p:spPr>
            <a:xfrm>
              <a:off x="2123768" y="4869160"/>
              <a:ext cx="3600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03" name="Google Shape;1803;p95"/>
            <p:cNvCxnSpPr/>
            <p:nvPr/>
          </p:nvCxnSpPr>
          <p:spPr>
            <a:xfrm>
              <a:off x="2123728" y="4437112"/>
              <a:ext cx="36004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804" name="Google Shape;1804;p95"/>
          <p:cNvGrpSpPr/>
          <p:nvPr/>
        </p:nvGrpSpPr>
        <p:grpSpPr>
          <a:xfrm>
            <a:off x="5364088" y="5074403"/>
            <a:ext cx="3132348" cy="504056"/>
            <a:chOff x="5220072" y="5074403"/>
            <a:chExt cx="3132348" cy="504056"/>
          </a:xfrm>
        </p:grpSpPr>
        <p:sp>
          <p:nvSpPr>
            <p:cNvPr id="1805" name="Google Shape;1805;p95"/>
            <p:cNvSpPr/>
            <p:nvPr/>
          </p:nvSpPr>
          <p:spPr>
            <a:xfrm>
              <a:off x="6192180" y="5074403"/>
              <a:ext cx="2160240" cy="504056"/>
            </a:xfrm>
            <a:prstGeom prst="rect">
              <a:avLst/>
            </a:prstGeom>
            <a:solidFill>
              <a:srgbClr val="F2DADA"/>
            </a:soli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재활용성 (reusability)</a:t>
              </a:r>
              <a:endParaRPr b="1" i="0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06" name="Google Shape;1806;p95"/>
            <p:cNvSpPr/>
            <p:nvPr/>
          </p:nvSpPr>
          <p:spPr>
            <a:xfrm>
              <a:off x="5220072" y="5146411"/>
              <a:ext cx="708086" cy="401435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sp>
        <p:nvSpPr>
          <p:cNvPr id="1807" name="Google Shape;1807;p95"/>
          <p:cNvSpPr/>
          <p:nvPr/>
        </p:nvSpPr>
        <p:spPr>
          <a:xfrm>
            <a:off x="755576" y="3068960"/>
            <a:ext cx="1224136" cy="504056"/>
          </a:xfrm>
          <a:prstGeom prst="rect">
            <a:avLst/>
          </a:prstGeom>
          <a:solidFill>
            <a:srgbClr val="F2DADA"/>
          </a:solidFill>
          <a:ln cap="flat" cmpd="sng" w="127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OOP의</a:t>
            </a:r>
            <a:endParaRPr b="1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3대 개념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08" name="Google Shape;1808;p95"/>
          <p:cNvGrpSpPr/>
          <p:nvPr/>
        </p:nvGrpSpPr>
        <p:grpSpPr>
          <a:xfrm>
            <a:off x="2267744" y="2780928"/>
            <a:ext cx="2880320" cy="1152128"/>
            <a:chOff x="2051720" y="2564904"/>
            <a:chExt cx="2880320" cy="1152128"/>
          </a:xfrm>
        </p:grpSpPr>
        <p:sp>
          <p:nvSpPr>
            <p:cNvPr id="1809" name="Google Shape;1809;p95"/>
            <p:cNvSpPr/>
            <p:nvPr/>
          </p:nvSpPr>
          <p:spPr>
            <a:xfrm>
              <a:off x="2483768" y="3429000"/>
              <a:ext cx="2448272" cy="288032"/>
            </a:xfrm>
            <a:prstGeom prst="rect">
              <a:avLst/>
            </a:prstGeom>
            <a:solidFill>
              <a:srgbClr val="F2DADA"/>
            </a:soli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Polymorphism (다형성)</a:t>
              </a:r>
              <a:endParaRPr b="1" i="0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10" name="Google Shape;1810;p95"/>
            <p:cNvSpPr/>
            <p:nvPr/>
          </p:nvSpPr>
          <p:spPr>
            <a:xfrm>
              <a:off x="2483768" y="2996952"/>
              <a:ext cx="2448272" cy="288032"/>
            </a:xfrm>
            <a:prstGeom prst="rect">
              <a:avLst/>
            </a:prstGeom>
            <a:solidFill>
              <a:srgbClr val="F2DADA"/>
            </a:soli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Inheritance (상속성)</a:t>
              </a:r>
              <a:endParaRPr b="1" i="0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11" name="Google Shape;1811;p95"/>
            <p:cNvSpPr/>
            <p:nvPr/>
          </p:nvSpPr>
          <p:spPr>
            <a:xfrm>
              <a:off x="2483768" y="2564904"/>
              <a:ext cx="2448272" cy="288032"/>
            </a:xfrm>
            <a:prstGeom prst="rect">
              <a:avLst/>
            </a:prstGeom>
            <a:solidFill>
              <a:srgbClr val="F2DADA"/>
            </a:solidFill>
            <a:ln cap="flat" cmpd="sng" w="127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132E66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Encapsulation (은닉화)</a:t>
              </a:r>
              <a:endParaRPr b="1" i="0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cxnSp>
          <p:nvCxnSpPr>
            <p:cNvPr id="1812" name="Google Shape;1812;p95"/>
            <p:cNvCxnSpPr/>
            <p:nvPr/>
          </p:nvCxnSpPr>
          <p:spPr>
            <a:xfrm>
              <a:off x="2051720" y="2708920"/>
              <a:ext cx="0" cy="86409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13" name="Google Shape;1813;p95"/>
            <p:cNvCxnSpPr>
              <a:endCxn id="1809" idx="1"/>
            </p:cNvCxnSpPr>
            <p:nvPr/>
          </p:nvCxnSpPr>
          <p:spPr>
            <a:xfrm>
              <a:off x="2051768" y="3573016"/>
              <a:ext cx="4320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14" name="Google Shape;1814;p95"/>
            <p:cNvCxnSpPr>
              <a:endCxn id="1811" idx="1"/>
            </p:cNvCxnSpPr>
            <p:nvPr/>
          </p:nvCxnSpPr>
          <p:spPr>
            <a:xfrm>
              <a:off x="2051768" y="2708920"/>
              <a:ext cx="4320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15" name="Google Shape;1815;p95"/>
            <p:cNvCxnSpPr>
              <a:endCxn id="1810" idx="1"/>
            </p:cNvCxnSpPr>
            <p:nvPr/>
          </p:nvCxnSpPr>
          <p:spPr>
            <a:xfrm>
              <a:off x="2051768" y="3140968"/>
              <a:ext cx="4320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816" name="Google Shape;1816;p95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OOP(Object Oriented Programming)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" name="Google Shape;1822;p96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823" name="Google Shape;1823;p9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824" name="Google Shape;1824;p96"/>
          <p:cNvSpPr/>
          <p:nvPr/>
        </p:nvSpPr>
        <p:spPr>
          <a:xfrm>
            <a:off x="607504" y="1143000"/>
            <a:ext cx="8105100" cy="30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- Encapsulation (은닉화)  </a:t>
            </a:r>
            <a:endParaRPr b="1" i="0" sz="1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1" i="0" sz="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</a:t>
            </a: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* 데이터 보호를 위해 사용한다.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데이터의 보호를 위해서 멤버필드에 메서드를 통해서 접근하도록 한다.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메시지 호출 – Method 사용</a:t>
            </a:r>
            <a:endParaRPr b="0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접근제한자(private)로 속성들을 만들어 클래스 밖에서 접근하여 변경하지 못하게 하는 것</a:t>
            </a:r>
            <a:endParaRPr b="0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접근제한자(private)로 선언된 멤버필드를 사용하기 위해 멤버필드를 메서드만 제공해서 그 </a:t>
            </a:r>
            <a:endParaRPr b="0" i="0" sz="14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메서드를 이용하여 접근</a:t>
            </a:r>
            <a:endParaRPr b="0" i="0" sz="1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	ex) 패키지, jar(아카이브) – 컴포넌트 은닉화 강화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96"/>
          <p:cNvSpPr txBox="1"/>
          <p:nvPr/>
        </p:nvSpPr>
        <p:spPr>
          <a:xfrm>
            <a:off x="1331640" y="4149080"/>
            <a:ext cx="6912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grpSp>
        <p:nvGrpSpPr>
          <p:cNvPr id="1826" name="Google Shape;1826;p96"/>
          <p:cNvGrpSpPr/>
          <p:nvPr/>
        </p:nvGrpSpPr>
        <p:grpSpPr>
          <a:xfrm>
            <a:off x="1773634" y="4329100"/>
            <a:ext cx="5544616" cy="2088232"/>
            <a:chOff x="1619672" y="4365104"/>
            <a:chExt cx="5544616" cy="2088232"/>
          </a:xfrm>
        </p:grpSpPr>
        <p:grpSp>
          <p:nvGrpSpPr>
            <p:cNvPr id="1827" name="Google Shape;1827;p96"/>
            <p:cNvGrpSpPr/>
            <p:nvPr/>
          </p:nvGrpSpPr>
          <p:grpSpPr>
            <a:xfrm>
              <a:off x="2120294" y="4611036"/>
              <a:ext cx="3093858" cy="1595000"/>
              <a:chOff x="2120294" y="4611036"/>
              <a:chExt cx="3093858" cy="1595000"/>
            </a:xfrm>
          </p:grpSpPr>
          <p:sp>
            <p:nvSpPr>
              <p:cNvPr id="1828" name="Google Shape;1828;p96"/>
              <p:cNvSpPr/>
              <p:nvPr/>
            </p:nvSpPr>
            <p:spPr>
              <a:xfrm>
                <a:off x="2120294" y="4765039"/>
                <a:ext cx="3093858" cy="1440997"/>
              </a:xfrm>
              <a:prstGeom prst="roundRect">
                <a:avLst>
                  <a:gd fmla="val 16667" name="adj"/>
                </a:avLst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829" name="Google Shape;1829;p96"/>
              <p:cNvSpPr/>
              <p:nvPr/>
            </p:nvSpPr>
            <p:spPr>
              <a:xfrm>
                <a:off x="2411760" y="4611036"/>
                <a:ext cx="1255463" cy="298856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44450" algn="ctr" dir="5400000" dist="27940">
                  <a:srgbClr val="000000">
                    <a:alpha val="30196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Class A</a:t>
                </a:r>
                <a:endParaRPr b="1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830" name="Google Shape;1830;p96"/>
              <p:cNvSpPr/>
              <p:nvPr/>
            </p:nvSpPr>
            <p:spPr>
              <a:xfrm>
                <a:off x="2267744" y="5001473"/>
                <a:ext cx="1838555" cy="298856"/>
              </a:xfrm>
              <a:prstGeom prst="rect">
                <a:avLst/>
              </a:prstGeom>
              <a:solidFill>
                <a:srgbClr val="E5B8B7"/>
              </a:solidFill>
              <a:ln>
                <a:noFill/>
              </a:ln>
              <a:effectLst>
                <a:outerShdw blurRad="44450" algn="ctr" dir="5400000" dist="27940">
                  <a:srgbClr val="000000">
                    <a:alpha val="30196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private 멤버필드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1" name="Google Shape;1831;p96"/>
              <p:cNvSpPr/>
              <p:nvPr/>
            </p:nvSpPr>
            <p:spPr>
              <a:xfrm>
                <a:off x="2267743" y="5377270"/>
                <a:ext cx="2736305" cy="756758"/>
              </a:xfrm>
              <a:prstGeom prst="rect">
                <a:avLst/>
              </a:prstGeom>
              <a:solidFill>
                <a:srgbClr val="E5B8B7"/>
              </a:solidFill>
              <a:ln>
                <a:noFill/>
              </a:ln>
              <a:effectLst>
                <a:outerShdw blurRad="44450" algn="ctr" dir="5400000" dist="27940">
                  <a:srgbClr val="000000">
                    <a:alpha val="30196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public 메서드() {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1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}</a:t>
                </a:r>
                <a:endParaRPr b="1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grpSp>
          <p:nvGrpSpPr>
            <p:cNvPr id="1832" name="Google Shape;1832;p96"/>
            <p:cNvGrpSpPr/>
            <p:nvPr/>
          </p:nvGrpSpPr>
          <p:grpSpPr>
            <a:xfrm>
              <a:off x="3995935" y="4640929"/>
              <a:ext cx="2862081" cy="949374"/>
              <a:chOff x="3995935" y="4640929"/>
              <a:chExt cx="2862081" cy="949374"/>
            </a:xfrm>
          </p:grpSpPr>
          <p:cxnSp>
            <p:nvCxnSpPr>
              <p:cNvPr id="1833" name="Google Shape;1833;p96"/>
              <p:cNvCxnSpPr/>
              <p:nvPr/>
            </p:nvCxnSpPr>
            <p:spPr>
              <a:xfrm flipH="1">
                <a:off x="3995935" y="4790356"/>
                <a:ext cx="1891941" cy="388161"/>
              </a:xfrm>
              <a:prstGeom prst="straightConnector1">
                <a:avLst/>
              </a:prstGeom>
              <a:solidFill>
                <a:schemeClr val="accent3"/>
              </a:solidFill>
              <a:ln cap="flat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triangle"/>
              </a:ln>
              <a:effectLst>
                <a:outerShdw blurRad="40000" rotWithShape="0" dir="5400000" dist="20000">
                  <a:srgbClr val="000000">
                    <a:alpha val="36078"/>
                  </a:srgbClr>
                </a:outerShdw>
              </a:effectLst>
            </p:spPr>
          </p:cxnSp>
          <p:cxnSp>
            <p:nvCxnSpPr>
              <p:cNvPr id="1834" name="Google Shape;1834;p96"/>
              <p:cNvCxnSpPr/>
              <p:nvPr/>
            </p:nvCxnSpPr>
            <p:spPr>
              <a:xfrm flipH="1">
                <a:off x="4740869" y="4939785"/>
                <a:ext cx="1460871" cy="650518"/>
              </a:xfrm>
              <a:prstGeom prst="straightConnector1">
                <a:avLst/>
              </a:prstGeom>
              <a:solidFill>
                <a:schemeClr val="accent3"/>
              </a:solidFill>
              <a:ln cap="flat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triangle"/>
              </a:ln>
              <a:effectLst>
                <a:outerShdw blurRad="40000" rotWithShape="0" dir="5400000" dist="20000">
                  <a:srgbClr val="000000">
                    <a:alpha val="36078"/>
                  </a:srgbClr>
                </a:outerShdw>
              </a:effectLst>
            </p:spPr>
          </p:cxnSp>
          <p:sp>
            <p:nvSpPr>
              <p:cNvPr id="1835" name="Google Shape;1835;p96"/>
              <p:cNvSpPr/>
              <p:nvPr/>
            </p:nvSpPr>
            <p:spPr>
              <a:xfrm>
                <a:off x="5887877" y="4640929"/>
                <a:ext cx="970139" cy="28826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44450" algn="ctr" dir="5400000" dist="27940">
                  <a:srgbClr val="000000">
                    <a:alpha val="30196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en-US" sz="14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Class B</a:t>
                </a:r>
                <a:endParaRPr b="1" i="0" sz="14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  <p:sp>
            <p:nvSpPr>
              <p:cNvPr id="1836" name="Google Shape;1836;p96"/>
              <p:cNvSpPr txBox="1"/>
              <p:nvPr/>
            </p:nvSpPr>
            <p:spPr>
              <a:xfrm>
                <a:off x="5161781" y="4727776"/>
                <a:ext cx="4818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1" i="0" lang="en-US" sz="1800" u="none" cap="none" strike="noStrike">
                    <a:solidFill>
                      <a:srgbClr val="132E66"/>
                    </a:solidFill>
                    <a:latin typeface="Dotum"/>
                    <a:ea typeface="Dotum"/>
                    <a:cs typeface="Dotum"/>
                    <a:sym typeface="Dotum"/>
                  </a:rPr>
                  <a:t>Ⅹ</a:t>
                </a:r>
                <a:endParaRPr b="1" i="0" sz="1800" u="none" cap="none" strike="noStrike">
                  <a:solidFill>
                    <a:srgbClr val="132E66"/>
                  </a:solidFill>
                  <a:latin typeface="Dotum"/>
                  <a:ea typeface="Dotum"/>
                  <a:cs typeface="Dotum"/>
                  <a:sym typeface="Dotum"/>
                </a:endParaRPr>
              </a:p>
            </p:txBody>
          </p:sp>
        </p:grpSp>
        <p:sp>
          <p:nvSpPr>
            <p:cNvPr id="1837" name="Google Shape;1837;p96"/>
            <p:cNvSpPr/>
            <p:nvPr/>
          </p:nvSpPr>
          <p:spPr>
            <a:xfrm>
              <a:off x="1619672" y="4365104"/>
              <a:ext cx="5544616" cy="2088232"/>
            </a:xfrm>
            <a:prstGeom prst="rect">
              <a:avLst/>
            </a:prstGeom>
            <a:noFill/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Dotum"/>
                <a:ea typeface="Dotum"/>
                <a:cs typeface="Dotum"/>
                <a:sym typeface="Dotum"/>
              </a:endParaRPr>
            </a:p>
          </p:txBody>
        </p:sp>
      </p:grpSp>
      <p:sp>
        <p:nvSpPr>
          <p:cNvPr id="1838" name="Google Shape;1838;p96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Encapsulation(은닉화)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3" name="Shape 1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" name="Google Shape;1844;p97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845" name="Google Shape;1845;p9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846" name="Google Shape;1846;p97"/>
          <p:cNvSpPr txBox="1"/>
          <p:nvPr/>
        </p:nvSpPr>
        <p:spPr>
          <a:xfrm>
            <a:off x="251520" y="116632"/>
            <a:ext cx="7092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Inheritance(상속성)</a:t>
            </a:r>
            <a:endParaRPr b="1" i="0" sz="22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47" name="Google Shape;1847;p97"/>
          <p:cNvSpPr/>
          <p:nvPr/>
        </p:nvSpPr>
        <p:spPr>
          <a:xfrm>
            <a:off x="251525" y="1008350"/>
            <a:ext cx="8892600" cy="4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1" i="0" sz="6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u="none" cap="none" strike="noStrike">
                <a:solidFill>
                  <a:srgbClr val="132E66"/>
                </a:solidFill>
                <a:latin typeface="Dotum"/>
                <a:ea typeface="Dotum"/>
                <a:cs typeface="Dotum"/>
                <a:sym typeface="Dotum"/>
              </a:rPr>
              <a:t>   </a:t>
            </a:r>
            <a:r>
              <a:rPr b="0" i="0" lang="en-US" sz="18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* </a:t>
            </a:r>
            <a:r>
              <a:rPr b="0" i="0" lang="en-US" sz="18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클래스 계층구조에서 하위 클래스가 상위 클래스에서 정의 한 속성과 메소드를</a:t>
            </a:r>
            <a:endParaRPr b="0" i="0" sz="18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</a:t>
            </a:r>
            <a:r>
              <a:rPr b="0" i="0" lang="en-US" sz="18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그대로 사용 가능하도록 한다.</a:t>
            </a:r>
            <a:endParaRPr b="0" i="0" sz="18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</a:t>
            </a:r>
            <a:r>
              <a:rPr b="0" i="0" lang="en-US" sz="18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extends 키워드를 사용한다</a:t>
            </a:r>
            <a:r>
              <a:rPr b="0" i="0" lang="en-US" sz="18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.</a:t>
            </a:r>
            <a:endParaRPr b="0" i="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</a:t>
            </a:r>
            <a:r>
              <a:rPr b="0" i="0" lang="en-US" sz="18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Generalization 이라고도 한다.</a:t>
            </a:r>
            <a:endParaRPr b="0" i="0" sz="1800" u="none" cap="none" strike="noStrike">
              <a:solidFill>
                <a:srgbClr val="132E66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</a:t>
            </a:r>
            <a:r>
              <a:rPr b="0" i="0" lang="en-US" sz="18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* 부모의 초기화 시 super(), 자신의 초기화 시 this()를 사용한다.</a:t>
            </a:r>
            <a:endParaRPr b="0" i="0" sz="18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부모를 뜻하는건 super, 자신을 뜻하는건 this → this.member</a:t>
            </a:r>
            <a:endParaRPr b="0" i="0" sz="18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* </a:t>
            </a:r>
            <a:r>
              <a:rPr b="0" i="0" lang="en-US" sz="18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오버라이딩이 되지 않는 경우 </a:t>
            </a:r>
            <a:endParaRPr b="0" i="0" sz="18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1</a:t>
            </a:r>
            <a:r>
              <a:rPr b="0" i="0" lang="en-US" sz="18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) static</a:t>
            </a:r>
            <a:endParaRPr b="0" i="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2) 부모의 생성자 (물려받지 못한다.)</a:t>
            </a:r>
            <a:endParaRPr b="0" i="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32E66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3) 부모에서 private 예약어가 사용된 메소드</a:t>
            </a:r>
            <a:endParaRPr b="0" i="0" u="none" cap="none" strike="noStrik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2" name="Shape 1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" name="Google Shape;1853;p100"/>
          <p:cNvSpPr/>
          <p:nvPr/>
        </p:nvSpPr>
        <p:spPr>
          <a:xfrm>
            <a:off x="0" y="6658580"/>
            <a:ext cx="9144000" cy="199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854" name="Google Shape;1854;p10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lang="en-US">
                <a:solidFill>
                  <a:srgbClr val="132E66"/>
                </a:solidFill>
              </a:rPr>
              <a:t>‹#›</a:t>
            </a:fld>
            <a:endParaRPr b="1">
              <a:solidFill>
                <a:srgbClr val="132E66"/>
              </a:solidFill>
            </a:endParaRPr>
          </a:p>
        </p:txBody>
      </p:sp>
      <p:sp>
        <p:nvSpPr>
          <p:cNvPr id="1855" name="Google Shape;1855;p100"/>
          <p:cNvSpPr txBox="1"/>
          <p:nvPr/>
        </p:nvSpPr>
        <p:spPr>
          <a:xfrm>
            <a:off x="467544" y="1196752"/>
            <a:ext cx="7993200" cy="53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2000" u="none" cap="none" strike="noStrike">
                <a:solidFill>
                  <a:schemeClr val="dk2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자생부생 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	 </a:t>
            </a:r>
            <a:r>
              <a:rPr b="0" i="0" lang="en-US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* 자식이 생성되려면 부모가 생성 되어야만 한다.(</a:t>
            </a:r>
            <a:r>
              <a:rPr b="1" i="0" lang="en-US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heap 영역</a:t>
            </a:r>
            <a:r>
              <a:rPr b="0" i="0" lang="en-US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)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	</a:t>
            </a:r>
            <a:r>
              <a:rPr b="0" i="0" lang="en-US" sz="1800" u="none" cap="none" strike="noStrike">
                <a:solidFill>
                  <a:srgbClr val="0000FF"/>
                </a:solidFill>
                <a:latin typeface="Dotum"/>
                <a:ea typeface="Dotum"/>
                <a:cs typeface="Dotum"/>
                <a:sym typeface="Dotum"/>
              </a:rPr>
              <a:t> </a:t>
            </a:r>
            <a:r>
              <a:rPr lang="en-US" sz="1600">
                <a:solidFill>
                  <a:srgbClr val="0000FF"/>
                </a:solidFill>
                <a:latin typeface="Dotum"/>
                <a:ea typeface="Dotum"/>
                <a:cs typeface="Dotum"/>
                <a:sym typeface="Dotum"/>
              </a:rPr>
              <a:t>-&gt;</a:t>
            </a:r>
            <a:r>
              <a:rPr b="0" i="0" lang="en-US" sz="1600" u="none" cap="none" strike="noStrike">
                <a:solidFill>
                  <a:srgbClr val="0000FF"/>
                </a:solidFill>
                <a:latin typeface="Dotum"/>
                <a:ea typeface="Dotum"/>
                <a:cs typeface="Dotum"/>
                <a:sym typeface="Dotum"/>
              </a:rPr>
              <a:t>부모를 초기화하지 못하는 객체는 생성되지 못한다.</a:t>
            </a:r>
            <a:endParaRPr b="0" i="0" sz="16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자설부설 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	 </a:t>
            </a:r>
            <a:r>
              <a:rPr b="0" i="0" lang="en-US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* 자식의 설계도가 올라가면 부모도 같이 올라간다. (</a:t>
            </a:r>
            <a:r>
              <a:rPr b="1" i="0" lang="en-US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methodArea 영역</a:t>
            </a:r>
            <a:r>
              <a:rPr b="0" i="0" lang="en-US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)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생주부주 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	 </a:t>
            </a:r>
            <a:r>
              <a:rPr b="0" i="0" lang="en-US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* 생성된 주소는 부모의 주소를 가리킨다. (</a:t>
            </a:r>
            <a:r>
              <a:rPr b="1" i="0" lang="en-US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heap 영역</a:t>
            </a:r>
            <a:r>
              <a:rPr b="0" i="0" lang="en-US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)</a:t>
            </a:r>
            <a:endParaRPr b="0" i="0" sz="18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   </a:t>
            </a:r>
            <a:r>
              <a:rPr lang="en-US" sz="1800">
                <a:solidFill>
                  <a:srgbClr val="0000FF"/>
                </a:solidFill>
                <a:latin typeface="Dotum"/>
                <a:ea typeface="Dotum"/>
                <a:cs typeface="Dotum"/>
                <a:sym typeface="Dotum"/>
              </a:rPr>
              <a:t>-&gt; 부모의 타입으로 참조했을때</a:t>
            </a:r>
            <a:endParaRPr sz="1800">
              <a:solidFill>
                <a:srgbClr val="0000FF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222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- 설공메사 </a:t>
            </a:r>
            <a:endParaRPr b="1" i="0" sz="20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	 </a:t>
            </a:r>
            <a:r>
              <a:rPr b="1" i="0" lang="en-US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* </a:t>
            </a:r>
            <a:r>
              <a:rPr b="0" i="0" lang="en-US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설계도에 공개된 메소드만이 사용 가능하다.(</a:t>
            </a:r>
            <a:r>
              <a:rPr b="1" i="0" lang="en-US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methodArea 영역</a:t>
            </a:r>
            <a:r>
              <a:rPr b="0" i="0" lang="en-US" sz="1800" u="none" cap="none" strike="noStrike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)</a:t>
            </a:r>
            <a:endParaRPr b="0" i="0" sz="1800" u="none" cap="none" strike="noStrike">
              <a:solidFill>
                <a:schemeClr val="dk1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Dotum"/>
                <a:ea typeface="Dotum"/>
                <a:cs typeface="Dotum"/>
                <a:sym typeface="Dotum"/>
              </a:rPr>
              <a:t>      </a:t>
            </a:r>
            <a:r>
              <a:rPr lang="en-US" sz="1800">
                <a:solidFill>
                  <a:srgbClr val="0000FF"/>
                </a:solidFill>
                <a:latin typeface="Dotum"/>
                <a:ea typeface="Dotum"/>
                <a:cs typeface="Dotum"/>
                <a:sym typeface="Dotum"/>
              </a:rPr>
              <a:t>-&gt; 부모의 타입으로 참조했을때</a:t>
            </a:r>
            <a:endParaRPr sz="1800">
              <a:solidFill>
                <a:srgbClr val="0000FF"/>
              </a:solidFill>
              <a:latin typeface="Dotum"/>
              <a:ea typeface="Dotum"/>
              <a:cs typeface="Dotum"/>
              <a:sym typeface="Dotum"/>
            </a:endParaRPr>
          </a:p>
          <a:p>
            <a:pPr indent="-1841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2"/>
              </a:solidFill>
              <a:latin typeface="Dotum"/>
              <a:ea typeface="Dotum"/>
              <a:cs typeface="Dotum"/>
              <a:sym typeface="Dotum"/>
            </a:endParaRPr>
          </a:p>
        </p:txBody>
      </p:sp>
      <p:sp>
        <p:nvSpPr>
          <p:cNvPr id="1856" name="Google Shape;1856;p100"/>
          <p:cNvSpPr txBox="1"/>
          <p:nvPr/>
        </p:nvSpPr>
        <p:spPr>
          <a:xfrm>
            <a:off x="251520" y="116632"/>
            <a:ext cx="6552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400"/>
              <a:buFont typeface="Malgun Gothic"/>
              <a:buNone/>
            </a:pP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r>
              <a:rPr b="1" lang="en-US" sz="2400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r>
              <a:rPr b="1" i="0" lang="en-US" sz="2400" u="none" cap="none" strike="noStrike">
                <a:solidFill>
                  <a:srgbClr val="1736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메모리 4대 특징 </a:t>
            </a:r>
            <a:endParaRPr b="1" i="0" sz="2400" u="none" cap="none" strike="noStrike">
              <a:solidFill>
                <a:srgbClr val="1736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테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테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2020-09-03T00:50:57Z</dcterms:created>
  <dc:creator>hk_kbj</dc:creator>
</cp:coreProperties>
</file>